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26"/>
  </p:notesMasterIdLst>
  <p:sldIdLst>
    <p:sldId id="348" r:id="rId2"/>
    <p:sldId id="574" r:id="rId3"/>
    <p:sldId id="375" r:id="rId4"/>
    <p:sldId id="817" r:id="rId5"/>
    <p:sldId id="796" r:id="rId6"/>
    <p:sldId id="578" r:id="rId7"/>
    <p:sldId id="800" r:id="rId8"/>
    <p:sldId id="763" r:id="rId9"/>
    <p:sldId id="808" r:id="rId10"/>
    <p:sldId id="776" r:id="rId11"/>
    <p:sldId id="774" r:id="rId12"/>
    <p:sldId id="746" r:id="rId13"/>
    <p:sldId id="781" r:id="rId14"/>
    <p:sldId id="736" r:id="rId15"/>
    <p:sldId id="798" r:id="rId16"/>
    <p:sldId id="810" r:id="rId17"/>
    <p:sldId id="820" r:id="rId18"/>
    <p:sldId id="811" r:id="rId19"/>
    <p:sldId id="819" r:id="rId20"/>
    <p:sldId id="772" r:id="rId21"/>
    <p:sldId id="807" r:id="rId22"/>
    <p:sldId id="809" r:id="rId23"/>
    <p:sldId id="719" r:id="rId24"/>
    <p:sldId id="67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23798D"/>
    <a:srgbClr val="3366FF"/>
    <a:srgbClr val="006600"/>
    <a:srgbClr val="24505A"/>
    <a:srgbClr val="006699"/>
    <a:srgbClr val="21D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56674" autoAdjust="0"/>
  </p:normalViewPr>
  <p:slideViewPr>
    <p:cSldViewPr>
      <p:cViewPr>
        <p:scale>
          <a:sx n="80" d="100"/>
          <a:sy n="80" d="100"/>
        </p:scale>
        <p:origin x="848" y="40"/>
      </p:cViewPr>
      <p:guideLst>
        <p:guide orient="horz" pos="2160"/>
        <p:guide pos="2880"/>
      </p:guideLst>
    </p:cSldViewPr>
  </p:slideViewPr>
  <p:outlineViewPr>
    <p:cViewPr>
      <p:scale>
        <a:sx n="33" d="100"/>
        <a:sy n="33" d="100"/>
      </p:scale>
      <p:origin x="0" y="7565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271D65E-5D1F-4780-8BDB-64C24D4BC534}" type="datetimeFigureOut">
              <a:rPr lang="en-GB"/>
              <a:pPr>
                <a:defRPr/>
              </a:pPr>
              <a:t>08/10/2022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CE9AAD6-AB20-4A28-AE68-4D713033D2F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CA%20webite" TargetMode="External"/><Relationship Id="rId7" Type="http://schemas.openxmlformats.org/officeDocument/2006/relationships/hyperlink" Target="mailto:MCAresources@gmail.co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membercareassociates.org/resource-updates/mca-resource-updates/" TargetMode="External"/><Relationship Id="rId5" Type="http://schemas.openxmlformats.org/officeDocument/2006/relationships/hyperlink" Target="mailto:Global%20Integration%20Updates" TargetMode="External"/><Relationship Id="rId4" Type="http://schemas.openxmlformats.org/officeDocument/2006/relationships/hyperlink" Target="http://membercare.or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pps.who.int/iris/handle/10665/43884" TargetMode="External"/><Relationship Id="rId7" Type="http://schemas.openxmlformats.org/officeDocument/2006/relationships/hyperlink" Target="http://www.partner-religion-development.org/"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thelancet.com/series/faith-based-health-care" TargetMode="External"/><Relationship Id="rId5" Type="http://schemas.openxmlformats.org/officeDocument/2006/relationships/hyperlink" Target="http://w2.vatican.va/content/dam/francesco/pdf/encyclicals/documents/papa-francesco_20150524_enciclica-laudato-si_en.pdf" TargetMode="External"/><Relationship Id="rId4" Type="http://schemas.openxmlformats.org/officeDocument/2006/relationships/hyperlink" Target="https://www.rebelmouse.com/Faith2EndPoverty/ending-extreme-poverty-a-moral-and-spiritual-imperative-1081333677.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ites.google.com/site/virtrio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membercareassociates.org/wp-content/uploads/2020/02/Module-One-Introduction-to-Stress-Resilience-and-Self-Care-2017-ODonnell-and-Pidcoke-et-al.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mazon.com/Global-Member-Care-Crossing-Humanity-ebook/dp/B00HX6WZLQ"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coremembercare.blogspot.fr/search/label/global%20integrator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MCA%20webite" TargetMode="External"/><Relationship Id="rId7" Type="http://schemas.openxmlformats.org/officeDocument/2006/relationships/hyperlink" Target="mailto:MCAresources@gmail.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membercareassociates.org/resource-updates/mca-resource-updates/" TargetMode="External"/><Relationship Id="rId5" Type="http://schemas.openxmlformats.org/officeDocument/2006/relationships/hyperlink" Target="mailto:Global%20Integration%20Updates" TargetMode="External"/><Relationship Id="rId4" Type="http://schemas.openxmlformats.org/officeDocument/2006/relationships/hyperlink" Target="http://membercare.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embercareassociates.org/?page_id=373"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lausanne.org/content/lga/2020-01/following-jesus-globally"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lausanne.org/content/lga/2018-03/summons-global-integrity-movement" TargetMode="External"/><Relationship Id="rId3" Type="http://schemas.openxmlformats.org/officeDocument/2006/relationships/hyperlink" Target="http://www.coremembercare.blogspot.fr/search/label/global%20integrators" TargetMode="External"/><Relationship Id="rId7" Type="http://schemas.openxmlformats.org/officeDocument/2006/relationships/hyperlink" Target="http://membercareassociates.org/wp-content/uploads/2017/03/format-single-space-MHPs-and-Sustainable-Development-Goals-JPC-Spring-2017-ODonnells.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mcapp.ignis.de/" TargetMode="External"/><Relationship Id="rId5" Type="http://schemas.openxmlformats.org/officeDocument/2006/relationships/hyperlink" Target="http://membercareassociates.org/wp-content/uploads/2020/08/Engaging-in-Humanity-Care-Stress-Trauma-and-Humanitarian-Work-final-version-for-CPAW-May-2020.pdf" TargetMode="External"/><Relationship Id="rId4" Type="http://schemas.openxmlformats.org/officeDocument/2006/relationships/hyperlink" Target="https://mailchi.mp/24d24e690a01/doomsday-global-integration-update-special-issue-1013925"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embercareassociates.org/wp-content/uploads/2021/03/Missional-Heart-of-MC-article-pub-version-from-IBMR-website-2015.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embercareassociates.org/global-integration/g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mailchi.mp/ad30f29619c1/global-integration-update-special-news-10514349" TargetMode="External"/><Relationship Id="rId3" Type="http://schemas.openxmlformats.org/officeDocument/2006/relationships/hyperlink" Target="https://mailchi.mp/9e50116116a6/global-integration-update-special-news-11815112" TargetMode="External"/><Relationship Id="rId7" Type="http://schemas.openxmlformats.org/officeDocument/2006/relationships/hyperlink" Target="https://mailchi.mp/021d340d37d2/global-integration-update-special-news-11395549"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mailchi.mp/9b59ab1f3203/global-integration-update-special-news-11423153" TargetMode="External"/><Relationship Id="rId5" Type="http://schemas.openxmlformats.org/officeDocument/2006/relationships/hyperlink" Target="https://mailchi.mp/d40ac0629a27/global-integration-update-special-news-11449161" TargetMode="External"/><Relationship Id="rId4" Type="http://schemas.openxmlformats.org/officeDocument/2006/relationships/hyperlink" Target="https://mailchi.mp/0b65577febd1/global-integration-update-special-news-1148182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Calibri" panose="020F0502020204030204" pitchFamily="34" charset="0"/>
              </a:rPr>
              <a:t>Dr</a:t>
            </a:r>
            <a:r>
              <a:rPr lang="en-US" b="0" i="0" dirty="0">
                <a:solidFill>
                  <a:srgbClr val="000000"/>
                </a:solidFill>
                <a:effectLst/>
                <a:latin typeface="Arial" panose="020B0604020202020204" pitchFamily="34" charset="0"/>
              </a:rPr>
              <a:t>.</a:t>
            </a:r>
            <a:r>
              <a:rPr lang="en-US" b="0" i="0" dirty="0">
                <a:solidFill>
                  <a:srgbClr val="000000"/>
                </a:solidFill>
                <a:effectLst/>
                <a:latin typeface="Calibri" panose="020F0502020204030204" pitchFamily="34" charset="0"/>
              </a:rPr>
              <a:t> Kelly O’Donnell is a consulting psychologist based in Geneva and the CEO of Member Care Associates, Inc. (MCA). His multi-sectoral work in mission focuses on staff wellbeing and effectiveness, global mental health and sustainable development, and integrity and anti-corruption. Extensive resources and recent publications-presentations-projects are on the </a:t>
            </a:r>
            <a:r>
              <a:rPr lang="en-US" b="0" i="0" dirty="0">
                <a:solidFill>
                  <a:srgbClr val="0000FF"/>
                </a:solidFill>
                <a:effectLst/>
                <a:latin typeface="Calibri" panose="020F0502020204030204" pitchFamily="34" charset="0"/>
                <a:hlinkClick r:id="rId3"/>
              </a:rPr>
              <a:t>MCA website</a:t>
            </a:r>
            <a:r>
              <a:rPr lang="en-US" b="0" i="0" dirty="0">
                <a:solidFill>
                  <a:srgbClr val="000000"/>
                </a:solidFill>
                <a:effectLst/>
                <a:latin typeface="Calibri" panose="020F0502020204030204" pitchFamily="34" charset="0"/>
              </a:rPr>
              <a:t> (</a:t>
            </a:r>
            <a:r>
              <a:rPr lang="en-US" b="0" i="0" dirty="0">
                <a:solidFill>
                  <a:srgbClr val="1155CC"/>
                </a:solidFill>
                <a:effectLst/>
                <a:latin typeface="Calibri" panose="020F0502020204030204" pitchFamily="34" charset="0"/>
                <a:hlinkClick r:id="rId4"/>
              </a:rPr>
              <a:t>membercare.org</a:t>
            </a:r>
            <a:r>
              <a:rPr lang="en-US" b="0" i="0" dirty="0">
                <a:solidFill>
                  <a:srgbClr val="000000"/>
                </a:solidFill>
                <a:effectLst/>
                <a:latin typeface="Calibri" panose="020F0502020204030204" pitchFamily="34" charset="0"/>
              </a:rPr>
              <a:t>) and shared in their monthly </a:t>
            </a:r>
            <a:r>
              <a:rPr lang="en-US" b="0" i="1" dirty="0">
                <a:solidFill>
                  <a:srgbClr val="0000FF"/>
                </a:solidFill>
                <a:effectLst/>
                <a:latin typeface="Calibri" panose="020F0502020204030204" pitchFamily="34" charset="0"/>
                <a:hlinkClick r:id="rId5"/>
              </a:rPr>
              <a:t>Global Integration Updates</a:t>
            </a:r>
            <a:r>
              <a:rPr lang="en-US" b="0" i="0" dirty="0">
                <a:solidFill>
                  <a:srgbClr val="000000"/>
                </a:solidFill>
                <a:effectLst/>
                <a:latin typeface="Calibri" panose="020F0502020204030204" pitchFamily="34" charset="0"/>
              </a:rPr>
              <a:t> and </a:t>
            </a:r>
            <a:r>
              <a:rPr lang="en-US" b="0" i="1" dirty="0">
                <a:solidFill>
                  <a:srgbClr val="0000FF"/>
                </a:solidFill>
                <a:effectLst/>
                <a:latin typeface="Calibri" panose="020F0502020204030204" pitchFamily="34" charset="0"/>
                <a:hlinkClick r:id="rId6"/>
              </a:rPr>
              <a:t>Member Care Updates</a:t>
            </a:r>
            <a:r>
              <a:rPr lang="en-US" b="0" i="0" dirty="0">
                <a:solidFill>
                  <a:srgbClr val="000000"/>
                </a:solidFill>
                <a:effectLst/>
                <a:latin typeface="Calibri" panose="020F050202020403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Kelly works closely with his wife Mich</a:t>
            </a:r>
            <a:r>
              <a:rPr lang="en-US" sz="1800" dirty="0">
                <a:effectLst/>
                <a:latin typeface="Calibri" panose="020F0502020204030204" pitchFamily="34" charset="0"/>
                <a:ea typeface="Calibri" panose="020F0502020204030204" pitchFamily="34" charset="0"/>
                <a:cs typeface="Calibri" panose="020F0502020204030204" pitchFamily="34" charset="0"/>
              </a:rPr>
              <a:t>è</a:t>
            </a:r>
            <a:r>
              <a:rPr lang="en-US" sz="1800" dirty="0">
                <a:effectLst/>
                <a:latin typeface="Calibri" panose="020F0502020204030204" pitchFamily="34" charset="0"/>
                <a:ea typeface="Calibri" panose="020F0502020204030204" pitchFamily="34" charset="0"/>
                <a:cs typeface="Times New Roman" panose="02020603050405020304" pitchFamily="18" charset="0"/>
              </a:rPr>
              <a:t>le, also a psychologist, and they have two adult daughters: Erin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Ashling</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0" i="0" dirty="0">
                <a:solidFill>
                  <a:srgbClr val="000000"/>
                </a:solidFill>
                <a:effectLst/>
                <a:latin typeface="Calibri" panose="020F0502020204030204" pitchFamily="34" charset="0"/>
              </a:rPr>
              <a:t> Email: </a:t>
            </a:r>
            <a:r>
              <a:rPr lang="en-US" b="0" i="0" dirty="0">
                <a:solidFill>
                  <a:srgbClr val="0000FF"/>
                </a:solidFill>
                <a:effectLst/>
                <a:latin typeface="Calibri" panose="020F0502020204030204" pitchFamily="34" charset="0"/>
                <a:hlinkClick r:id="rId7"/>
              </a:rPr>
              <a:t>MCAresources@gmail.com</a:t>
            </a:r>
            <a:r>
              <a:rPr lang="en-US" b="0" i="0" dirty="0">
                <a:solidFill>
                  <a:srgbClr val="000000"/>
                </a:solidFill>
                <a:effectLst/>
                <a:latin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pPr>
              <a:defRPr/>
            </a:pPr>
            <a:fld id="{DCE9AAD6-AB20-4A28-AE68-4D713033D2FC}" type="slidenum">
              <a:rPr lang="en-GB" smtClean="0"/>
              <a:pPr>
                <a:defRPr/>
              </a:pPr>
              <a:t>1</a:t>
            </a:fld>
            <a:endParaRPr lang="en-GB"/>
          </a:p>
        </p:txBody>
      </p:sp>
    </p:spTree>
    <p:extLst>
      <p:ext uri="{BB962C8B-B14F-4D97-AF65-F5344CB8AC3E}">
        <p14:creationId xmlns:p14="http://schemas.microsoft.com/office/powerpoint/2010/main" val="787999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00FF"/>
                </a:solidFill>
              </a:rPr>
              <a:t>Faith-Based Initiatives</a:t>
            </a:r>
            <a:br>
              <a:rPr lang="en-GB" sz="1200" b="1" dirty="0">
                <a:solidFill>
                  <a:srgbClr val="0000FF"/>
                </a:solidFill>
              </a:rPr>
            </a:br>
            <a:r>
              <a:rPr lang="en-GB" sz="1200" b="1" i="1" dirty="0">
                <a:solidFill>
                  <a:srgbClr val="0000FF"/>
                </a:solidFill>
              </a:rPr>
              <a:t>Five Materials-Milestones</a:t>
            </a:r>
          </a:p>
          <a:p>
            <a:pPr eaLnBrk="1" hangingPunct="1">
              <a:buFont typeface="Arial" pitchFamily="34" charset="0"/>
              <a:buNone/>
            </a:pPr>
            <a:r>
              <a:rPr lang="en-GB" sz="1200" i="1" dirty="0"/>
              <a:t>--</a:t>
            </a:r>
            <a:r>
              <a:rPr lang="en-GB" sz="1200" i="1" u="sng" dirty="0">
                <a:hlinkClick r:id="rId3"/>
              </a:rPr>
              <a:t>Building from Common </a:t>
            </a:r>
            <a:r>
              <a:rPr lang="en-GB" sz="1200" i="1" u="sng" dirty="0" err="1">
                <a:hlinkClick r:id="rId3"/>
              </a:rPr>
              <a:t>Foundations:The</a:t>
            </a:r>
            <a:r>
              <a:rPr lang="en-GB" sz="1200" i="1" u="sng" dirty="0">
                <a:hlinkClick r:id="rId3"/>
              </a:rPr>
              <a:t> World Health Organization and Faith-Based Organizations in Primary Care</a:t>
            </a:r>
            <a:r>
              <a:rPr lang="en-GB" sz="1200" i="1" dirty="0"/>
              <a:t> </a:t>
            </a:r>
            <a:r>
              <a:rPr lang="en-GB" sz="1200" dirty="0"/>
              <a:t>(2008),</a:t>
            </a:r>
            <a:r>
              <a:rPr lang="en-GB" sz="1200" i="1" dirty="0"/>
              <a:t> </a:t>
            </a:r>
            <a:r>
              <a:rPr lang="en-GB" sz="1200" dirty="0"/>
              <a:t>Geneva Global , World Health Organization</a:t>
            </a:r>
            <a:r>
              <a:rPr lang="en-GB" sz="1200" i="1" dirty="0"/>
              <a:t> </a:t>
            </a:r>
            <a:r>
              <a:rPr lang="en-GB" sz="1200" dirty="0"/>
              <a:t>(overview and guidelines) </a:t>
            </a:r>
            <a:endParaRPr lang="en-US" sz="1200" dirty="0"/>
          </a:p>
          <a:p>
            <a:pPr eaLnBrk="1" hangingPunct="1">
              <a:buFont typeface="Arial" pitchFamily="34" charset="0"/>
              <a:buNone/>
            </a:pPr>
            <a:r>
              <a:rPr lang="en-GB" sz="1200" i="1" dirty="0"/>
              <a:t> </a:t>
            </a:r>
            <a:endParaRPr lang="en-US" sz="1200" dirty="0"/>
          </a:p>
          <a:p>
            <a:pPr eaLnBrk="1" hangingPunct="1">
              <a:buFont typeface="Arial" pitchFamily="34" charset="0"/>
              <a:buNone/>
            </a:pPr>
            <a:r>
              <a:rPr lang="en-GB" sz="1200" i="1" dirty="0"/>
              <a:t>--</a:t>
            </a:r>
            <a:r>
              <a:rPr lang="en-GB" sz="1200" i="1" u="sng" dirty="0">
                <a:hlinkClick r:id="rId4"/>
              </a:rPr>
              <a:t>Ending Extreme Poverty: A Moral and Religious Imperative </a:t>
            </a:r>
            <a:r>
              <a:rPr lang="en-GB" sz="1200" i="1" dirty="0"/>
              <a:t> </a:t>
            </a:r>
            <a:r>
              <a:rPr lang="en-GB" sz="1200" dirty="0"/>
              <a:t>(2015)</a:t>
            </a:r>
            <a:r>
              <a:rPr lang="en-US" sz="1200" dirty="0"/>
              <a:t>, </a:t>
            </a:r>
            <a:r>
              <a:rPr lang="en-GB" sz="1200" dirty="0"/>
              <a:t>World Bank </a:t>
            </a:r>
            <a:br>
              <a:rPr lang="en-GB" sz="1200" dirty="0"/>
            </a:br>
            <a:r>
              <a:rPr lang="en-GB" sz="1200" dirty="0"/>
              <a:t>(joint inter-religious statement)</a:t>
            </a:r>
            <a:endParaRPr lang="en-US" sz="1200" dirty="0"/>
          </a:p>
          <a:p>
            <a:pPr eaLnBrk="1" hangingPunct="1">
              <a:buFont typeface="Arial" pitchFamily="34" charset="0"/>
              <a:buNone/>
            </a:pPr>
            <a:r>
              <a:rPr lang="en-US" sz="1200" dirty="0"/>
              <a:t> </a:t>
            </a:r>
          </a:p>
          <a:p>
            <a:pPr eaLnBrk="1" hangingPunct="1">
              <a:buFont typeface="Arial" pitchFamily="34" charset="0"/>
              <a:buNone/>
            </a:pPr>
            <a:r>
              <a:rPr lang="en-GB" sz="1200" i="1" dirty="0"/>
              <a:t>--</a:t>
            </a:r>
            <a:r>
              <a:rPr lang="en-GB" sz="1200" i="1" u="sng" dirty="0" err="1">
                <a:hlinkClick r:id="rId5"/>
              </a:rPr>
              <a:t>Laudato</a:t>
            </a:r>
            <a:r>
              <a:rPr lang="en-GB" sz="1200" i="1" u="sng" dirty="0">
                <a:hlinkClick r:id="rId5"/>
              </a:rPr>
              <a:t> Si: Caring for Our Common Home</a:t>
            </a:r>
            <a:r>
              <a:rPr lang="en-GB" sz="1200" i="1" dirty="0"/>
              <a:t> </a:t>
            </a:r>
            <a:r>
              <a:rPr lang="en-GB" sz="1200" dirty="0"/>
              <a:t>(2015), Pope Francis </a:t>
            </a:r>
            <a:br>
              <a:rPr lang="en-GB" sz="1200" dirty="0"/>
            </a:br>
            <a:r>
              <a:rPr lang="en-GB" sz="1200" dirty="0"/>
              <a:t>(encyclical on creation care)</a:t>
            </a:r>
            <a:endParaRPr lang="en-US" sz="1200" dirty="0"/>
          </a:p>
          <a:p>
            <a:pPr eaLnBrk="1" hangingPunct="1">
              <a:buFont typeface="Arial" pitchFamily="34" charset="0"/>
              <a:buNone/>
            </a:pPr>
            <a:r>
              <a:rPr lang="en-US" sz="1200" dirty="0"/>
              <a:t> </a:t>
            </a:r>
          </a:p>
          <a:p>
            <a:pPr eaLnBrk="1" hangingPunct="1">
              <a:buFont typeface="Arial" pitchFamily="34" charset="0"/>
              <a:buNone/>
            </a:pPr>
            <a:r>
              <a:rPr lang="en-US" sz="1200" dirty="0"/>
              <a:t>--</a:t>
            </a:r>
            <a:r>
              <a:rPr lang="en-US" sz="1200" u="sng" dirty="0">
                <a:hlinkClick r:id="rId6"/>
              </a:rPr>
              <a:t>Faith-Based Health Care</a:t>
            </a:r>
            <a:r>
              <a:rPr lang="en-US" sz="1200" dirty="0"/>
              <a:t> (7 July 2015), </a:t>
            </a:r>
            <a:r>
              <a:rPr lang="en-US" sz="1200" i="1" dirty="0"/>
              <a:t>The Lancet </a:t>
            </a:r>
            <a:r>
              <a:rPr lang="en-US" sz="1200" dirty="0"/>
              <a:t>(special issue)</a:t>
            </a:r>
          </a:p>
          <a:p>
            <a:pPr eaLnBrk="1" hangingPunct="1">
              <a:buFont typeface="Arial" pitchFamily="34" charset="0"/>
              <a:buNone/>
            </a:pPr>
            <a:r>
              <a:rPr lang="en-US" sz="1200" dirty="0"/>
              <a:t> </a:t>
            </a:r>
          </a:p>
          <a:p>
            <a:pPr eaLnBrk="1" hangingPunct="1">
              <a:buFont typeface="Arial" pitchFamily="34" charset="0"/>
              <a:buNone/>
            </a:pPr>
            <a:r>
              <a:rPr lang="en-US" sz="1200" dirty="0"/>
              <a:t>--</a:t>
            </a:r>
            <a:r>
              <a:rPr lang="en-US" sz="1200" u="sng" dirty="0">
                <a:hlinkClick r:id="rId7"/>
              </a:rPr>
              <a:t>International Partnership on Religion and Sustainable Development</a:t>
            </a:r>
            <a:r>
              <a:rPr lang="en-US" sz="1200" dirty="0"/>
              <a:t> (organization/website)</a:t>
            </a:r>
          </a:p>
          <a:p>
            <a:br>
              <a:rPr lang="en-GB" sz="1200" dirty="0"/>
            </a:br>
            <a:endParaRPr lang="en-US" dirty="0"/>
          </a:p>
        </p:txBody>
      </p:sp>
      <p:sp>
        <p:nvSpPr>
          <p:cNvPr id="4" name="Slide Number Placeholder 3"/>
          <p:cNvSpPr>
            <a:spLocks noGrp="1"/>
          </p:cNvSpPr>
          <p:nvPr>
            <p:ph type="sldNum" sz="quarter" idx="5"/>
          </p:nvPr>
        </p:nvSpPr>
        <p:spPr/>
        <p:txBody>
          <a:bodyPr/>
          <a:lstStyle/>
          <a:p>
            <a:pPr>
              <a:defRPr/>
            </a:pPr>
            <a:fld id="{DCE9AAD6-AB20-4A28-AE68-4D713033D2FC}" type="slidenum">
              <a:rPr lang="en-GB" smtClean="0"/>
              <a:pPr>
                <a:defRPr/>
              </a:pPr>
              <a:t>10</a:t>
            </a:fld>
            <a:endParaRPr lang="en-GB"/>
          </a:p>
        </p:txBody>
      </p:sp>
    </p:spTree>
    <p:extLst>
      <p:ext uri="{BB962C8B-B14F-4D97-AF65-F5344CB8AC3E}">
        <p14:creationId xmlns:p14="http://schemas.microsoft.com/office/powerpoint/2010/main" val="206486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i="1" dirty="0">
                <a:solidFill>
                  <a:srgbClr val="0000FF"/>
                </a:solidFill>
                <a:hlinkClick r:id="rId3"/>
              </a:rPr>
              <a:t>Trio Gatherings</a:t>
            </a:r>
            <a:r>
              <a:rPr lang="en-US" sz="1800" b="0" i="0" dirty="0">
                <a:solidFill>
                  <a:srgbClr val="212121"/>
                </a:solidFill>
                <a:effectLst/>
                <a:latin typeface="Lato" panose="020F0502020204030203" pitchFamily="34" charset="0"/>
              </a:rPr>
              <a:t> provide a relaxed, neutral place where colleagues can interact on important topics for mutual learning and mutual support. They are informal and not sponsored by any organization/group. The gatherings are part of our commitment to encourage “global integration”—connecting relationally and contributing relevantly on behalf of the major issues facing humanity and in light of our core values and integrity. The hosts (Michèle and Kelly O'Donnell) are consulting psychologists working in the areas of personnel development for international </a:t>
            </a:r>
            <a:r>
              <a:rPr lang="en-US" sz="1800" b="0" i="0" dirty="0" err="1">
                <a:solidFill>
                  <a:srgbClr val="212121"/>
                </a:solidFill>
                <a:effectLst/>
                <a:latin typeface="Lato" panose="020F0502020204030203" pitchFamily="34" charset="0"/>
              </a:rPr>
              <a:t>organisations</a:t>
            </a:r>
            <a:r>
              <a:rPr lang="en-US" sz="1800" b="0" i="0" dirty="0">
                <a:solidFill>
                  <a:srgbClr val="212121"/>
                </a:solidFill>
                <a:effectLst/>
                <a:latin typeface="Lato" panose="020F0502020204030203" pitchFamily="34" charset="0"/>
              </a:rPr>
              <a:t>, humanitarian psychology, anti-corruption advocacy/action, and global mental health. The gatherings are done in sets of three, hence "Trio."</a:t>
            </a:r>
          </a:p>
          <a:p>
            <a:r>
              <a:rPr lang="en-US" dirty="0"/>
              <a:t>https://sites.google.com/site/virtrios/</a:t>
            </a:r>
          </a:p>
        </p:txBody>
      </p:sp>
      <p:sp>
        <p:nvSpPr>
          <p:cNvPr id="4" name="Slide Number Placeholder 3"/>
          <p:cNvSpPr>
            <a:spLocks noGrp="1"/>
          </p:cNvSpPr>
          <p:nvPr>
            <p:ph type="sldNum" sz="quarter" idx="5"/>
          </p:nvPr>
        </p:nvSpPr>
        <p:spPr/>
        <p:txBody>
          <a:bodyPr/>
          <a:lstStyle/>
          <a:p>
            <a:pPr>
              <a:defRPr/>
            </a:pPr>
            <a:fld id="{DCE9AAD6-AB20-4A28-AE68-4D713033D2FC}" type="slidenum">
              <a:rPr lang="en-GB" smtClean="0"/>
              <a:pPr>
                <a:defRPr/>
              </a:pPr>
              <a:t>12</a:t>
            </a:fld>
            <a:endParaRPr lang="en-GB"/>
          </a:p>
        </p:txBody>
      </p:sp>
    </p:spTree>
    <p:extLst>
      <p:ext uri="{BB962C8B-B14F-4D97-AF65-F5344CB8AC3E}">
        <p14:creationId xmlns:p14="http://schemas.microsoft.com/office/powerpoint/2010/main" val="826649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dirty="0">
                <a:solidFill>
                  <a:srgbClr val="000000"/>
                </a:solidFill>
                <a:effectLst/>
                <a:latin typeface="Times New Roman" panose="02020603050405020304" pitchFamily="18" charset="0"/>
                <a:ea typeface="Times New Roman" panose="02020603050405020304" pitchFamily="18" charset="0"/>
              </a:rPr>
              <a:t>O’Donnell, K., and </a:t>
            </a:r>
            <a:r>
              <a:rPr lang="en-GB" sz="1800" dirty="0" err="1">
                <a:solidFill>
                  <a:srgbClr val="000000"/>
                </a:solidFill>
                <a:effectLst/>
                <a:latin typeface="Times New Roman" panose="02020603050405020304" pitchFamily="18" charset="0"/>
                <a:ea typeface="Times New Roman" panose="02020603050405020304" pitchFamily="18" charset="0"/>
              </a:rPr>
              <a:t>Pidkoke</a:t>
            </a:r>
            <a:r>
              <a:rPr lang="en-GB" sz="1800" dirty="0">
                <a:solidFill>
                  <a:srgbClr val="000000"/>
                </a:solidFill>
                <a:effectLst/>
                <a:latin typeface="Times New Roman" panose="02020603050405020304" pitchFamily="18" charset="0"/>
                <a:ea typeface="Times New Roman" panose="02020603050405020304" pitchFamily="18" charset="0"/>
              </a:rPr>
              <a:t>, H. (2017).</a:t>
            </a:r>
            <a:r>
              <a:rPr lang="en-GB" sz="1800" i="1" dirty="0">
                <a:solidFill>
                  <a:srgbClr val="000000"/>
                </a:solidFill>
                <a:effectLst/>
                <a:latin typeface="Times New Roman" panose="02020603050405020304" pitchFamily="18" charset="0"/>
                <a:ea typeface="Times New Roman" panose="02020603050405020304" pitchFamily="18" charset="0"/>
              </a:rPr>
              <a:t> </a:t>
            </a:r>
            <a:r>
              <a:rPr lang="en-US" sz="1800" u="sng" dirty="0">
                <a:solidFill>
                  <a:srgbClr val="000000"/>
                </a:solidFill>
                <a:effectLst/>
                <a:latin typeface="Times New Roman" panose="02020603050405020304" pitchFamily="18" charset="0"/>
                <a:ea typeface="Times New Roman" panose="02020603050405020304" pitchFamily="18" charset="0"/>
                <a:hlinkClick r:id="rId3"/>
              </a:rPr>
              <a:t>Module One: Introduction to stress, resilience, and self-care</a:t>
            </a:r>
            <a:r>
              <a:rPr lang="en-US" sz="1800" u="sng" dirty="0">
                <a:solidFill>
                  <a:srgbClr val="0000FF"/>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In Farrell, D., with Blenkinsop, C., Carriere, R., </a:t>
            </a:r>
            <a:r>
              <a:rPr lang="en-US" sz="1800" dirty="0" err="1">
                <a:solidFill>
                  <a:srgbClr val="000000"/>
                </a:solidFill>
                <a:effectLst/>
                <a:latin typeface="Times New Roman" panose="02020603050405020304" pitchFamily="18" charset="0"/>
                <a:ea typeface="Times New Roman" panose="02020603050405020304" pitchFamily="18" charset="0"/>
              </a:rPr>
              <a:t>Croci</a:t>
            </a:r>
            <a:r>
              <a:rPr lang="en-US" sz="1800" dirty="0">
                <a:solidFill>
                  <a:srgbClr val="000000"/>
                </a:solidFill>
                <a:effectLst/>
                <a:latin typeface="Times New Roman" panose="02020603050405020304" pitchFamily="18" charset="0"/>
                <a:ea typeface="Times New Roman" panose="02020603050405020304" pitchFamily="18" charset="0"/>
              </a:rPr>
              <a:t>, C., O’Donnell, K., and </a:t>
            </a:r>
            <a:r>
              <a:rPr lang="en-US" sz="1800" dirty="0" err="1">
                <a:solidFill>
                  <a:srgbClr val="000000"/>
                </a:solidFill>
                <a:effectLst/>
                <a:latin typeface="Times New Roman" panose="02020603050405020304" pitchFamily="18" charset="0"/>
                <a:ea typeface="Times New Roman" panose="02020603050405020304" pitchFamily="18" charset="0"/>
              </a:rPr>
              <a:t>Pidcoke</a:t>
            </a:r>
            <a:r>
              <a:rPr lang="en-US" sz="1800" dirty="0">
                <a:solidFill>
                  <a:srgbClr val="000000"/>
                </a:solidFill>
                <a:effectLst/>
                <a:latin typeface="Times New Roman" panose="02020603050405020304" pitchFamily="18" charset="0"/>
                <a:ea typeface="Times New Roman" panose="02020603050405020304" pitchFamily="18" charset="0"/>
              </a:rPr>
              <a:t>, H. </a:t>
            </a:r>
            <a:r>
              <a:rPr lang="en-US" sz="1800" i="1" dirty="0">
                <a:solidFill>
                  <a:srgbClr val="000000"/>
                </a:solidFill>
                <a:effectLst/>
                <a:latin typeface="Times New Roman" panose="02020603050405020304" pitchFamily="18" charset="0"/>
                <a:ea typeface="Times New Roman" panose="02020603050405020304" pitchFamily="18" charset="0"/>
              </a:rPr>
              <a:t>Confronting stress and trauma: A resource kit for personnel dealing with violent conflicts and natural disasters</a:t>
            </a:r>
            <a:r>
              <a:rPr lang="en-US" sz="1800" dirty="0">
                <a:solidFill>
                  <a:srgbClr val="000000"/>
                </a:solidFill>
                <a:effectLst/>
                <a:latin typeface="Times New Roman" panose="02020603050405020304" pitchFamily="18" charset="0"/>
                <a:ea typeface="Times New Roman" panose="02020603050405020304" pitchFamily="18" charset="0"/>
              </a:rPr>
              <a:t>; </a:t>
            </a:r>
            <a:r>
              <a:rPr lang="en-GB" sz="1800" dirty="0">
                <a:solidFill>
                  <a:srgbClr val="000000"/>
                </a:solidFill>
                <a:effectLst/>
                <a:latin typeface="Times New Roman" panose="02020603050405020304" pitchFamily="18" charset="0"/>
                <a:ea typeface="Times New Roman" panose="02020603050405020304" pitchFamily="18" charset="0"/>
              </a:rPr>
              <a:t>(pp. 25-63). </a:t>
            </a:r>
            <a:r>
              <a:rPr lang="en-US" sz="1800" dirty="0">
                <a:solidFill>
                  <a:srgbClr val="000000"/>
                </a:solidFill>
                <a:effectLst/>
                <a:latin typeface="Times New Roman" panose="02020603050405020304" pitchFamily="18" charset="0"/>
                <a:ea typeface="Times New Roman" panose="02020603050405020304" pitchFamily="18" charset="0"/>
              </a:rPr>
              <a:t>University of Worcester in association with the </a:t>
            </a:r>
            <a:r>
              <a:rPr lang="en-GB" sz="1800" dirty="0">
                <a:solidFill>
                  <a:srgbClr val="000000"/>
                </a:solidFill>
                <a:effectLst/>
                <a:latin typeface="Times New Roman" panose="02020603050405020304" pitchFamily="18" charset="0"/>
                <a:ea typeface="Times New Roman" panose="02020603050405020304" pitchFamily="18" charset="0"/>
              </a:rPr>
              <a:t>United Nations Institute for Training and Research.</a:t>
            </a:r>
            <a:endParaRPr lang="en-US" sz="1800" dirty="0">
              <a:solidFill>
                <a:srgbClr val="000000"/>
              </a:solidFill>
              <a:effectLst/>
              <a:latin typeface="Times New Roman" panose="02020603050405020304" pitchFamily="18" charset="0"/>
              <a:ea typeface="Times New Roman" panose="02020603050405020304" pitchFamily="18" charset="0"/>
            </a:endParaRPr>
          </a:p>
          <a:p>
            <a:pPr eaLnBrk="1" hangingPunct="1">
              <a:spcBef>
                <a:spcPct val="0"/>
              </a:spcBef>
            </a:pPr>
            <a:endParaRPr lang="en-GB" dirty="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948038-58D9-444F-A122-D05313A8807A}" type="slidenum">
              <a:rPr lang="en-GB" smtClean="0"/>
              <a:pPr fontAlgn="base">
                <a:spcBef>
                  <a:spcPct val="0"/>
                </a:spcBef>
                <a:spcAft>
                  <a:spcPct val="0"/>
                </a:spcAft>
                <a:defRPr/>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CE9AAD6-AB20-4A28-AE68-4D713033D2FC}" type="slidenum">
              <a:rPr lang="en-GB" smtClean="0"/>
              <a:pPr>
                <a:defRPr/>
              </a:pPr>
              <a:t>22</a:t>
            </a:fld>
            <a:endParaRPr lang="en-GB"/>
          </a:p>
        </p:txBody>
      </p:sp>
    </p:spTree>
    <p:extLst>
      <p:ext uri="{BB962C8B-B14F-4D97-AF65-F5344CB8AC3E}">
        <p14:creationId xmlns:p14="http://schemas.microsoft.com/office/powerpoint/2010/main" val="907996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514350" indent="-514350" eaLnBrk="1" fontAlgn="auto" hangingPunct="1">
              <a:spcAft>
                <a:spcPts val="0"/>
              </a:spcAft>
              <a:buFont typeface="Arial" pitchFamily="34" charset="0"/>
              <a:buNone/>
              <a:defRPr/>
            </a:pPr>
            <a:r>
              <a:rPr lang="en-GB" sz="1200" b="1" u="none" dirty="0">
                <a:solidFill>
                  <a:srgbClr val="0000FF"/>
                </a:solidFill>
              </a:rPr>
              <a:t>Issues, Interests, Influences</a:t>
            </a:r>
            <a:br>
              <a:rPr lang="en-GB" sz="1200" b="1" u="none" dirty="0">
                <a:solidFill>
                  <a:srgbClr val="0000FF"/>
                </a:solidFill>
              </a:rPr>
            </a:br>
            <a:r>
              <a:rPr lang="en-GB" sz="1200" b="1" dirty="0"/>
              <a:t>1. Interests: </a:t>
            </a:r>
            <a:r>
              <a:rPr lang="en-GB" sz="1200" b="1" i="1" dirty="0">
                <a:solidFill>
                  <a:srgbClr val="0000FF"/>
                </a:solidFill>
              </a:rPr>
              <a:t>Pursue your passions</a:t>
            </a:r>
            <a:endParaRPr lang="en-GB" sz="1200" b="1" dirty="0"/>
          </a:p>
          <a:p>
            <a:pPr marL="514350" indent="-514350" eaLnBrk="1" fontAlgn="auto" hangingPunct="1">
              <a:spcAft>
                <a:spcPts val="0"/>
              </a:spcAft>
              <a:buFont typeface="Arial" pitchFamily="34" charset="0"/>
              <a:buNone/>
              <a:defRPr/>
            </a:pPr>
            <a:r>
              <a:rPr lang="en-GB" sz="1200" dirty="0"/>
              <a:t>--What issues matter to you the most?</a:t>
            </a:r>
          </a:p>
          <a:p>
            <a:pPr marL="514350" indent="-514350" eaLnBrk="1" fontAlgn="auto" hangingPunct="1">
              <a:spcAft>
                <a:spcPts val="0"/>
              </a:spcAft>
              <a:buFont typeface="Arial" pitchFamily="34" charset="0"/>
              <a:buNone/>
              <a:defRPr/>
            </a:pPr>
            <a:r>
              <a:rPr lang="en-GB" sz="1200" dirty="0"/>
              <a:t>List them.</a:t>
            </a:r>
            <a:br>
              <a:rPr lang="en-GB" sz="1200" b="1" dirty="0"/>
            </a:br>
            <a:endParaRPr lang="en-GB" sz="1200" b="1" dirty="0"/>
          </a:p>
          <a:p>
            <a:pPr marL="514350" indent="-514350" eaLnBrk="1" fontAlgn="auto" hangingPunct="1">
              <a:spcAft>
                <a:spcPts val="0"/>
              </a:spcAft>
              <a:buFont typeface="Arial" pitchFamily="34" charset="0"/>
              <a:buNone/>
              <a:defRPr/>
            </a:pPr>
            <a:r>
              <a:rPr lang="en-GB" sz="1200" b="1" dirty="0"/>
              <a:t>2. Involvements : </a:t>
            </a:r>
            <a:r>
              <a:rPr lang="en-GB" sz="1200" b="1" i="1" dirty="0">
                <a:solidFill>
                  <a:srgbClr val="0000FF"/>
                </a:solidFill>
              </a:rPr>
              <a:t>Till the terrain</a:t>
            </a:r>
          </a:p>
          <a:p>
            <a:pPr eaLnBrk="1" fontAlgn="auto" hangingPunct="1">
              <a:spcAft>
                <a:spcPts val="0"/>
              </a:spcAft>
              <a:buFont typeface="Arial" pitchFamily="34" charset="0"/>
              <a:buNone/>
              <a:defRPr/>
            </a:pPr>
            <a:r>
              <a:rPr lang="en-GB" sz="1200" dirty="0"/>
              <a:t>--What types and levels of involvement are realistic for you, and with whom?</a:t>
            </a:r>
          </a:p>
          <a:p>
            <a:pPr algn="ctr" eaLnBrk="1" fontAlgn="auto" hangingPunct="1">
              <a:spcAft>
                <a:spcPts val="0"/>
              </a:spcAft>
              <a:buFont typeface="Arial" pitchFamily="34" charset="0"/>
              <a:buNone/>
              <a:defRPr/>
            </a:pPr>
            <a:r>
              <a:rPr lang="en-GB" sz="1200" b="1" i="1" dirty="0"/>
              <a:t>Continuum of Involvement</a:t>
            </a:r>
            <a:endParaRPr lang="en-GB" sz="1200" b="1" dirty="0"/>
          </a:p>
          <a:p>
            <a:pPr algn="ctr" eaLnBrk="1" fontAlgn="auto" hangingPunct="1">
              <a:spcAft>
                <a:spcPts val="0"/>
              </a:spcAft>
              <a:buFont typeface="Arial" pitchFamily="34" charset="0"/>
              <a:buNone/>
              <a:defRPr/>
            </a:pPr>
            <a:r>
              <a:rPr lang="en-GB" sz="1200" b="1" dirty="0"/>
              <a:t>Informed----------Included----------Immersed</a:t>
            </a:r>
          </a:p>
          <a:p>
            <a:pPr eaLnBrk="1" fontAlgn="auto" hangingPunct="1">
              <a:spcAft>
                <a:spcPts val="0"/>
              </a:spcAft>
              <a:buFont typeface="Arial" pitchFamily="34" charset="0"/>
              <a:buNone/>
              <a:defRPr/>
            </a:pPr>
            <a:endParaRPr lang="en-GB" sz="1200" b="1" dirty="0"/>
          </a:p>
          <a:p>
            <a:pPr eaLnBrk="1" fontAlgn="auto" hangingPunct="1">
              <a:spcAft>
                <a:spcPts val="0"/>
              </a:spcAft>
              <a:buFont typeface="Arial" pitchFamily="34" charset="0"/>
              <a:buNone/>
              <a:defRPr/>
            </a:pPr>
            <a:r>
              <a:rPr lang="en-GB" sz="1200" b="1" dirty="0"/>
              <a:t>3. Influences: </a:t>
            </a:r>
            <a:r>
              <a:rPr lang="en-GB" sz="1200" b="1" i="1" dirty="0">
                <a:solidFill>
                  <a:srgbClr val="0000FF"/>
                </a:solidFill>
              </a:rPr>
              <a:t>Get a grid</a:t>
            </a:r>
            <a:endParaRPr lang="en-GB" sz="1200" b="1" dirty="0"/>
          </a:p>
          <a:p>
            <a:pPr eaLnBrk="1" fontAlgn="auto" hangingPunct="1">
              <a:spcAft>
                <a:spcPts val="0"/>
              </a:spcAft>
              <a:buFont typeface="Arial" pitchFamily="34" charset="0"/>
              <a:buNone/>
              <a:defRPr/>
            </a:pPr>
            <a:r>
              <a:rPr lang="en-GB" sz="1100" dirty="0"/>
              <a:t>--What</a:t>
            </a:r>
            <a:r>
              <a:rPr lang="en-GB" sz="1100" b="1" dirty="0"/>
              <a:t> has </a:t>
            </a:r>
            <a:r>
              <a:rPr lang="en-GB" sz="1100" dirty="0"/>
              <a:t>influenced your desire and ability to connect-contribute in GI? </a:t>
            </a:r>
          </a:p>
          <a:p>
            <a:pPr eaLnBrk="1" fontAlgn="auto" hangingPunct="1">
              <a:spcAft>
                <a:spcPts val="0"/>
              </a:spcAft>
              <a:buFont typeface="Arial" pitchFamily="34" charset="0"/>
              <a:buNone/>
              <a:defRPr/>
            </a:pPr>
            <a:r>
              <a:rPr lang="en-GB" sz="1100" dirty="0"/>
              <a:t>List 3 items for each of the categories below.</a:t>
            </a:r>
            <a:endParaRPr lang="en-GB" sz="1100" b="1" dirty="0"/>
          </a:p>
          <a:p>
            <a:pPr eaLnBrk="1" fontAlgn="auto" hangingPunct="1">
              <a:spcAft>
                <a:spcPts val="0"/>
              </a:spcAft>
              <a:buFont typeface="Arial" pitchFamily="34" charset="0"/>
              <a:buNone/>
              <a:defRPr/>
            </a:pPr>
            <a:r>
              <a:rPr lang="en-GB" sz="1100" b="1" dirty="0"/>
              <a:t>Principles/Beliefs</a:t>
            </a:r>
          </a:p>
          <a:p>
            <a:pPr eaLnBrk="1" fontAlgn="auto" hangingPunct="1">
              <a:spcAft>
                <a:spcPts val="0"/>
              </a:spcAft>
              <a:buFont typeface="Arial" pitchFamily="34" charset="0"/>
              <a:buNone/>
              <a:defRPr/>
            </a:pPr>
            <a:r>
              <a:rPr lang="en-GB" sz="1100" b="1" dirty="0"/>
              <a:t>Documents/Materials</a:t>
            </a:r>
          </a:p>
          <a:p>
            <a:pPr eaLnBrk="1" fontAlgn="auto" hangingPunct="1">
              <a:spcAft>
                <a:spcPts val="0"/>
              </a:spcAft>
              <a:buFont typeface="Arial" pitchFamily="34" charset="0"/>
              <a:buNone/>
              <a:defRPr/>
            </a:pPr>
            <a:r>
              <a:rPr lang="en-GB" sz="1100" b="1" dirty="0"/>
              <a:t>Organizations/Groups</a:t>
            </a:r>
          </a:p>
          <a:p>
            <a:pPr eaLnBrk="1" fontAlgn="auto" hangingPunct="1">
              <a:spcAft>
                <a:spcPts val="0"/>
              </a:spcAft>
              <a:buFont typeface="Arial" pitchFamily="34" charset="0"/>
              <a:buNone/>
              <a:defRPr/>
            </a:pPr>
            <a:r>
              <a:rPr lang="en-GB" sz="1100" b="1" dirty="0"/>
              <a:t>People/Models</a:t>
            </a:r>
          </a:p>
          <a:p>
            <a:pPr eaLnBrk="1" fontAlgn="auto" hangingPunct="1">
              <a:spcAft>
                <a:spcPts val="0"/>
              </a:spcAft>
              <a:buFont typeface="Arial" pitchFamily="34" charset="0"/>
              <a:buNone/>
              <a:defRPr/>
            </a:pPr>
            <a:r>
              <a:rPr lang="en-GB" sz="1100" b="1" dirty="0"/>
              <a:t>Milestones/Gravestones</a:t>
            </a:r>
          </a:p>
          <a:p>
            <a:pPr eaLnBrk="1" fontAlgn="auto" hangingPunct="1">
              <a:spcAft>
                <a:spcPts val="0"/>
              </a:spcAft>
              <a:buFont typeface="Wingdings"/>
              <a:buChar char="à"/>
              <a:defRPr/>
            </a:pPr>
            <a:r>
              <a:rPr lang="en-GB" sz="1100" b="1" dirty="0"/>
              <a:t>Charting your future course</a:t>
            </a:r>
            <a:br>
              <a:rPr lang="en-GB" sz="1100" b="1" dirty="0"/>
            </a:br>
            <a:endParaRPr lang="en-GB" sz="1100" b="1" dirty="0"/>
          </a:p>
          <a:p>
            <a:pPr eaLnBrk="1" fontAlgn="auto" hangingPunct="1">
              <a:spcAft>
                <a:spcPts val="0"/>
              </a:spcAft>
              <a:buFont typeface="Arial" pitchFamily="34" charset="0"/>
              <a:buNone/>
              <a:defRPr/>
            </a:pPr>
            <a:r>
              <a:rPr lang="en-GB" sz="1200" b="1" dirty="0"/>
              <a:t>Source: </a:t>
            </a:r>
            <a:br>
              <a:rPr lang="en-GB" sz="1200" dirty="0"/>
            </a:br>
            <a:r>
              <a:rPr lang="en-GB" sz="1200" dirty="0"/>
              <a:t>“</a:t>
            </a:r>
            <a:r>
              <a:rPr lang="en-GB" sz="1200" dirty="0">
                <a:hlinkClick r:id="rId3"/>
              </a:rPr>
              <a:t>Charing Your Course through the Sectors” </a:t>
            </a:r>
            <a:r>
              <a:rPr lang="en-GB" sz="1200" dirty="0" err="1">
                <a:hlinkClick r:id="rId3"/>
              </a:rPr>
              <a:t>chapt</a:t>
            </a:r>
            <a:r>
              <a:rPr lang="en-GB" sz="1200" dirty="0">
                <a:hlinkClick r:id="rId3"/>
              </a:rPr>
              <a:t> 2 in </a:t>
            </a:r>
            <a:r>
              <a:rPr lang="en-GB" sz="1200" i="1" dirty="0">
                <a:hlinkClick r:id="rId3"/>
              </a:rPr>
              <a:t>Global Member Care vol 2 </a:t>
            </a:r>
            <a:r>
              <a:rPr lang="en-GB" sz="1200" dirty="0">
                <a:hlinkClick r:id="rId3"/>
              </a:rPr>
              <a:t>(2013</a:t>
            </a:r>
            <a:endParaRPr lang="en-GB" sz="1200" dirty="0"/>
          </a:p>
          <a:p>
            <a:pPr eaLnBrk="1" fontAlgn="auto" hangingPunct="1">
              <a:spcAft>
                <a:spcPts val="0"/>
              </a:spcAft>
              <a:buFont typeface="Arial" pitchFamily="34" charset="0"/>
              <a:buNone/>
              <a:defRPr/>
            </a:pPr>
            <a:r>
              <a:rPr lang="en-GB" sz="1200" b="1" dirty="0"/>
              <a:t>See also: </a:t>
            </a:r>
            <a:br>
              <a:rPr lang="en-GB" sz="1200" dirty="0"/>
            </a:br>
            <a:r>
              <a:rPr lang="en-GB" sz="1200" dirty="0"/>
              <a:t>Seven Is for </a:t>
            </a:r>
            <a:r>
              <a:rPr lang="en-GB" sz="1200" dirty="0" err="1"/>
              <a:t>G</a:t>
            </a:r>
            <a:r>
              <a:rPr lang="en-GB" sz="1200" dirty="0" err="1">
                <a:hlinkClick r:id="rId4">
                  <a:extLst>
                    <a:ext uri="{A12FA001-AC4F-418D-AE19-62706E023703}">
                      <ahyp:hlinkClr xmlns:ahyp="http://schemas.microsoft.com/office/drawing/2018/hyperlinkcolor" val="tx"/>
                    </a:ext>
                  </a:extLst>
                </a:hlinkClick>
              </a:rPr>
              <a:t>i</a:t>
            </a:r>
            <a:r>
              <a:rPr lang="en-GB" sz="1200" dirty="0" err="1"/>
              <a:t>s</a:t>
            </a:r>
            <a:r>
              <a:rPr lang="en-GB" sz="1200" dirty="0"/>
              <a:t>--</a:t>
            </a:r>
            <a:r>
              <a:rPr lang="en-GB" sz="1200" dirty="0">
                <a:hlinkClick r:id="rId4"/>
              </a:rPr>
              <a:t>Global Integrators 21, 15 Nov. 2015</a:t>
            </a:r>
            <a:endParaRPr lang="en-US" b="1" u="none" dirty="0"/>
          </a:p>
        </p:txBody>
      </p:sp>
      <p:sp>
        <p:nvSpPr>
          <p:cNvPr id="4" name="Slide Number Placeholder 3"/>
          <p:cNvSpPr>
            <a:spLocks noGrp="1"/>
          </p:cNvSpPr>
          <p:nvPr>
            <p:ph type="sldNum" sz="quarter" idx="5"/>
          </p:nvPr>
        </p:nvSpPr>
        <p:spPr/>
        <p:txBody>
          <a:bodyPr/>
          <a:lstStyle/>
          <a:p>
            <a:pPr>
              <a:defRPr/>
            </a:pPr>
            <a:fld id="{DCE9AAD6-AB20-4A28-AE68-4D713033D2FC}" type="slidenum">
              <a:rPr lang="en-GB" smtClean="0"/>
              <a:pPr>
                <a:defRPr/>
              </a:pPr>
              <a:t>23</a:t>
            </a:fld>
            <a:endParaRPr lang="en-GB"/>
          </a:p>
        </p:txBody>
      </p:sp>
    </p:spTree>
    <p:extLst>
      <p:ext uri="{BB962C8B-B14F-4D97-AF65-F5344CB8AC3E}">
        <p14:creationId xmlns:p14="http://schemas.microsoft.com/office/powerpoint/2010/main" val="219390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Calibri" panose="020F0502020204030204" pitchFamily="34" charset="0"/>
              </a:rPr>
              <a:t>Dr</a:t>
            </a:r>
            <a:r>
              <a:rPr lang="en-US" b="0" i="0" dirty="0">
                <a:solidFill>
                  <a:srgbClr val="000000"/>
                </a:solidFill>
                <a:effectLst/>
                <a:latin typeface="Arial" panose="020B0604020202020204" pitchFamily="34" charset="0"/>
              </a:rPr>
              <a:t>.</a:t>
            </a:r>
            <a:r>
              <a:rPr lang="en-US" b="0" i="0" dirty="0">
                <a:solidFill>
                  <a:srgbClr val="000000"/>
                </a:solidFill>
                <a:effectLst/>
                <a:latin typeface="Calibri" panose="020F0502020204030204" pitchFamily="34" charset="0"/>
              </a:rPr>
              <a:t> Kelly O’Donnell is a consulting psychologist based in Geneva and the CEO of Member Care Associates, Inc. (MCA). His multi-sectoral work in mission focuses on staff wellbeing and effectiveness, global mental health and sustainable development, and integrity and anti-corruption. Extensive resources and recent publications-presentations-projects are on the </a:t>
            </a:r>
            <a:r>
              <a:rPr lang="en-US" b="0" i="0" dirty="0">
                <a:solidFill>
                  <a:srgbClr val="0000FF"/>
                </a:solidFill>
                <a:effectLst/>
                <a:latin typeface="Calibri" panose="020F0502020204030204" pitchFamily="34" charset="0"/>
                <a:hlinkClick r:id="rId3"/>
              </a:rPr>
              <a:t>MCA website</a:t>
            </a:r>
            <a:r>
              <a:rPr lang="en-US" b="0" i="0" dirty="0">
                <a:solidFill>
                  <a:srgbClr val="000000"/>
                </a:solidFill>
                <a:effectLst/>
                <a:latin typeface="Calibri" panose="020F0502020204030204" pitchFamily="34" charset="0"/>
              </a:rPr>
              <a:t> (</a:t>
            </a:r>
            <a:r>
              <a:rPr lang="en-US" b="0" i="0" dirty="0">
                <a:solidFill>
                  <a:srgbClr val="1155CC"/>
                </a:solidFill>
                <a:effectLst/>
                <a:latin typeface="Calibri" panose="020F0502020204030204" pitchFamily="34" charset="0"/>
                <a:hlinkClick r:id="rId4"/>
              </a:rPr>
              <a:t>membercare.org</a:t>
            </a:r>
            <a:r>
              <a:rPr lang="en-US" b="0" i="0" dirty="0">
                <a:solidFill>
                  <a:srgbClr val="000000"/>
                </a:solidFill>
                <a:effectLst/>
                <a:latin typeface="Calibri" panose="020F0502020204030204" pitchFamily="34" charset="0"/>
              </a:rPr>
              <a:t>) and shared in their monthly </a:t>
            </a:r>
            <a:r>
              <a:rPr lang="en-US" b="0" i="1" dirty="0">
                <a:solidFill>
                  <a:srgbClr val="0000FF"/>
                </a:solidFill>
                <a:effectLst/>
                <a:latin typeface="Calibri" panose="020F0502020204030204" pitchFamily="34" charset="0"/>
                <a:hlinkClick r:id="rId5"/>
              </a:rPr>
              <a:t>Global Integration Updates</a:t>
            </a:r>
            <a:r>
              <a:rPr lang="en-US" b="0" i="0" dirty="0">
                <a:solidFill>
                  <a:srgbClr val="000000"/>
                </a:solidFill>
                <a:effectLst/>
                <a:latin typeface="Calibri" panose="020F0502020204030204" pitchFamily="34" charset="0"/>
              </a:rPr>
              <a:t> and </a:t>
            </a:r>
            <a:r>
              <a:rPr lang="en-US" b="0" i="1" dirty="0">
                <a:solidFill>
                  <a:srgbClr val="0000FF"/>
                </a:solidFill>
                <a:effectLst/>
                <a:latin typeface="Calibri" panose="020F0502020204030204" pitchFamily="34" charset="0"/>
                <a:hlinkClick r:id="rId6"/>
              </a:rPr>
              <a:t>Member Care Updates</a:t>
            </a:r>
            <a:r>
              <a:rPr lang="en-US" b="0" i="0" dirty="0">
                <a:solidFill>
                  <a:srgbClr val="000000"/>
                </a:solidFill>
                <a:effectLst/>
                <a:latin typeface="Calibri" panose="020F0502020204030204" pitchFamily="34"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Kelly works closely with his wife Mich</a:t>
            </a:r>
            <a:r>
              <a:rPr lang="en-US" sz="1800" dirty="0">
                <a:effectLst/>
                <a:latin typeface="Calibri" panose="020F0502020204030204" pitchFamily="34" charset="0"/>
                <a:ea typeface="Calibri" panose="020F0502020204030204" pitchFamily="34" charset="0"/>
                <a:cs typeface="Calibri" panose="020F0502020204030204" pitchFamily="34" charset="0"/>
              </a:rPr>
              <a:t>è</a:t>
            </a:r>
            <a:r>
              <a:rPr lang="en-US" sz="1800" dirty="0">
                <a:effectLst/>
                <a:latin typeface="Calibri" panose="020F0502020204030204" pitchFamily="34" charset="0"/>
                <a:ea typeface="Calibri" panose="020F0502020204030204" pitchFamily="34" charset="0"/>
                <a:cs typeface="Times New Roman" panose="02020603050405020304" pitchFamily="18" charset="0"/>
              </a:rPr>
              <a:t>le, also a psychologist, and they have two adult daughters: Erin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Ashling</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0" i="0">
                <a:solidFill>
                  <a:srgbClr val="000000"/>
                </a:solidFill>
                <a:effectLst/>
                <a:latin typeface="Calibri" panose="020F0502020204030204" pitchFamily="34" charset="0"/>
              </a:rPr>
              <a:t> Email: </a:t>
            </a:r>
            <a:r>
              <a:rPr lang="en-US" b="0" i="0">
                <a:solidFill>
                  <a:srgbClr val="0000FF"/>
                </a:solidFill>
                <a:effectLst/>
                <a:latin typeface="Calibri" panose="020F0502020204030204" pitchFamily="34" charset="0"/>
                <a:hlinkClick r:id="rId7"/>
              </a:rPr>
              <a:t>MCAresources@gmail.com</a:t>
            </a:r>
            <a:r>
              <a:rPr lang="en-US" b="0" i="0">
                <a:solidFill>
                  <a:srgbClr val="000000"/>
                </a:solidFill>
                <a:effectLst/>
                <a:latin typeface="Calibri" panose="020F0502020204030204" pitchFamily="34" charset="0"/>
              </a:rPr>
              <a:t> </a:t>
            </a:r>
            <a:endParaRPr lang="en-US"/>
          </a:p>
          <a:p>
            <a:endParaRPr lang="en-US"/>
          </a:p>
        </p:txBody>
      </p:sp>
      <p:sp>
        <p:nvSpPr>
          <p:cNvPr id="4" name="Slide Number Placeholder 3"/>
          <p:cNvSpPr>
            <a:spLocks noGrp="1"/>
          </p:cNvSpPr>
          <p:nvPr>
            <p:ph type="sldNum" sz="quarter" idx="5"/>
          </p:nvPr>
        </p:nvSpPr>
        <p:spPr/>
        <p:txBody>
          <a:bodyPr/>
          <a:lstStyle/>
          <a:p>
            <a:pPr>
              <a:defRPr/>
            </a:pPr>
            <a:fld id="{DCE9AAD6-AB20-4A28-AE68-4D713033D2FC}" type="slidenum">
              <a:rPr lang="en-GB" smtClean="0"/>
              <a:pPr>
                <a:defRPr/>
              </a:pPr>
              <a:t>24</a:t>
            </a:fld>
            <a:endParaRPr lang="en-GB"/>
          </a:p>
        </p:txBody>
      </p:sp>
    </p:spTree>
    <p:extLst>
      <p:ext uri="{BB962C8B-B14F-4D97-AF65-F5344CB8AC3E}">
        <p14:creationId xmlns:p14="http://schemas.microsoft.com/office/powerpoint/2010/main" val="223183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0" marR="0" algn="l">
              <a:spcBef>
                <a:spcPts val="0"/>
              </a:spcBef>
              <a:spcAft>
                <a:spcPts val="0"/>
              </a:spcAft>
            </a:pPr>
            <a:r>
              <a:rPr lang="en-US" sz="1800" b="1" i="0" dirty="0">
                <a:solidFill>
                  <a:srgbClr val="000000"/>
                </a:solidFill>
                <a:effectLst/>
                <a:latin typeface="Calibri" panose="020F0502020204030204" pitchFamily="34" charset="0"/>
              </a:rPr>
              <a:t>Global Integration</a:t>
            </a:r>
            <a:br>
              <a:rPr lang="en-US" sz="1800" b="1" i="0" dirty="0">
                <a:solidFill>
                  <a:srgbClr val="000000"/>
                </a:solidFill>
                <a:effectLst/>
                <a:latin typeface="Calibri" panose="020F0502020204030204" pitchFamily="34" charset="0"/>
              </a:rPr>
            </a:br>
            <a:r>
              <a:rPr lang="en-US" sz="1800" b="1" i="0" dirty="0">
                <a:solidFill>
                  <a:srgbClr val="000000"/>
                </a:solidFill>
                <a:effectLst/>
                <a:latin typeface="Calibri" panose="020F0502020204030204" pitchFamily="34" charset="0"/>
              </a:rPr>
              <a:t>My Journey into the </a:t>
            </a:r>
            <a:r>
              <a:rPr lang="en-US" sz="1800" b="1" i="0" dirty="0" err="1">
                <a:solidFill>
                  <a:srgbClr val="000000"/>
                </a:solidFill>
                <a:effectLst/>
                <a:latin typeface="Calibri" panose="020F0502020204030204" pitchFamily="34" charset="0"/>
              </a:rPr>
              <a:t>Mi</a:t>
            </a:r>
            <a:r>
              <a:rPr lang="en-US" sz="1800" b="1" i="1" dirty="0" err="1">
                <a:solidFill>
                  <a:srgbClr val="000000"/>
                </a:solidFill>
                <a:effectLst/>
                <a:latin typeface="Calibri" panose="020F0502020204030204" pitchFamily="34" charset="0"/>
              </a:rPr>
              <a:t>ssio</a:t>
            </a:r>
            <a:r>
              <a:rPr lang="en-US" sz="1800" b="1" i="1" dirty="0">
                <a:solidFill>
                  <a:srgbClr val="000000"/>
                </a:solidFill>
                <a:effectLst/>
                <a:latin typeface="Calibri" panose="020F0502020204030204" pitchFamily="34" charset="0"/>
              </a:rPr>
              <a:t> Dei </a:t>
            </a:r>
            <a:r>
              <a:rPr lang="en-US" sz="1800" b="1" i="0" dirty="0">
                <a:solidFill>
                  <a:srgbClr val="000000"/>
                </a:solidFill>
                <a:effectLst/>
                <a:latin typeface="Calibri" panose="020F0502020204030204" pitchFamily="34" charset="0"/>
              </a:rPr>
              <a:t>Frontiers</a:t>
            </a:r>
            <a:endParaRPr lang="en-US" sz="1800" b="0" i="0" dirty="0">
              <a:solidFill>
                <a:srgbClr val="000000"/>
              </a:solidFill>
              <a:effectLst/>
              <a:latin typeface="Calibri" panose="020F0502020204030204" pitchFamily="34" charset="0"/>
            </a:endParaRPr>
          </a:p>
          <a:p>
            <a:pPr marL="0" marR="0" algn="just">
              <a:spcBef>
                <a:spcPts val="0"/>
              </a:spcBef>
              <a:spcAft>
                <a:spcPts val="0"/>
              </a:spcAft>
            </a:pPr>
            <a:r>
              <a:rPr lang="en-US" sz="1800" b="0" i="0" dirty="0">
                <a:solidFill>
                  <a:srgbClr val="000000"/>
                </a:solidFill>
                <a:effectLst/>
                <a:latin typeface="Calibri" panose="020F0502020204030204" pitchFamily="34" charset="0"/>
              </a:rPr>
              <a:t>This is a practical presentation in which I share personal examples as a pioneering Christian psychologist working internationally across sectors. I am especially interested in how my experiences can inform and inspire colleagues to further pursue “common ground for the common good” especially on behalf of least-reached peoples and places</a:t>
            </a:r>
            <a:r>
              <a:rPr lang="en-US" sz="1800" b="0" i="0" dirty="0">
                <a:solidFill>
                  <a:srgbClr val="000000"/>
                </a:solidFill>
                <a:effectLst/>
                <a:latin typeface="Arial" panose="020B0604020202020204" pitchFamily="34" charset="0"/>
              </a:rPr>
              <a:t>.</a:t>
            </a:r>
            <a:r>
              <a:rPr lang="en-US" sz="1800" b="0" i="0" dirty="0">
                <a:solidFill>
                  <a:srgbClr val="000000"/>
                </a:solidFill>
                <a:effectLst/>
                <a:latin typeface="Calibri" panose="020F0502020204030204" pitchFamily="34" charset="0"/>
              </a:rPr>
              <a:t> Beginning with a brief overview of the </a:t>
            </a:r>
            <a:r>
              <a:rPr lang="en-US" sz="1800" b="0" i="0" dirty="0">
                <a:solidFill>
                  <a:srgbClr val="0000FF"/>
                </a:solidFill>
                <a:effectLst/>
                <a:latin typeface="Calibri" panose="020F0502020204030204" pitchFamily="34" charset="0"/>
                <a:hlinkClick r:id="rId3"/>
              </a:rPr>
              <a:t>Global Integration</a:t>
            </a:r>
            <a:r>
              <a:rPr lang="en-US" sz="1800" b="0" i="0" dirty="0">
                <a:solidFill>
                  <a:srgbClr val="000000"/>
                </a:solidFill>
                <a:effectLst/>
                <a:latin typeface="Calibri" panose="020F0502020204030204" pitchFamily="34" charset="0"/>
              </a:rPr>
              <a:t> (GI) framework that guides and goads my work, I then share examples of my civil society involvement in UN agencies and efforts including the World Health Organization and the General Assembly along with involvement in graduate programs and church-mission settings.</a:t>
            </a:r>
            <a:r>
              <a:rPr lang="en-US" sz="1800" b="0" i="1"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I conclude with seven suggestions for colleagues wanting to journey further into the </a:t>
            </a:r>
            <a:r>
              <a:rPr lang="en-US" sz="1800" b="0" i="1" dirty="0" err="1">
                <a:solidFill>
                  <a:srgbClr val="000000"/>
                </a:solidFill>
                <a:effectLst/>
                <a:latin typeface="Calibri" panose="020F0502020204030204" pitchFamily="34" charset="0"/>
              </a:rPr>
              <a:t>missio</a:t>
            </a:r>
            <a:r>
              <a:rPr lang="en-US" sz="1800" b="0" i="1" dirty="0">
                <a:solidFill>
                  <a:srgbClr val="000000"/>
                </a:solidFill>
                <a:effectLst/>
                <a:latin typeface="Calibri" panose="020F0502020204030204" pitchFamily="34" charset="0"/>
              </a:rPr>
              <a:t> Dei </a:t>
            </a:r>
            <a:r>
              <a:rPr lang="en-US" sz="1800" b="0" i="0" dirty="0">
                <a:solidFill>
                  <a:srgbClr val="000000"/>
                </a:solidFill>
                <a:effectLst/>
                <a:latin typeface="Calibri" panose="020F0502020204030204" pitchFamily="34" charset="0"/>
              </a:rPr>
              <a:t>frontier</a:t>
            </a:r>
            <a:r>
              <a:rPr lang="en-US" sz="1800" b="0" i="1" dirty="0">
                <a:solidFill>
                  <a:srgbClr val="000000"/>
                </a:solidFill>
                <a:effectLst/>
                <a:latin typeface="Calibri" panose="020F0502020204030204" pitchFamily="34" charset="0"/>
              </a:rPr>
              <a:t>s.</a:t>
            </a:r>
            <a:r>
              <a:rPr lang="en-US" sz="1800" b="0" i="0" dirty="0">
                <a:solidFill>
                  <a:srgbClr val="000000"/>
                </a:solidFill>
                <a:effectLst/>
                <a:latin typeface="Calibri" panose="020F0502020204030204" pitchFamily="34" charset="0"/>
              </a:rPr>
              <a:t> Core reading</a:t>
            </a:r>
            <a:r>
              <a:rPr lang="en-US" sz="1800" b="1" i="0"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O’Donnell, K. &amp; Lewis O’Donnell, M. (January 2020). </a:t>
            </a:r>
            <a:r>
              <a:rPr lang="en-US" sz="1800" b="0" i="0" dirty="0">
                <a:solidFill>
                  <a:srgbClr val="0000FF"/>
                </a:solidFill>
                <a:effectLst/>
                <a:latin typeface="Calibri" panose="020F0502020204030204" pitchFamily="34" charset="0"/>
                <a:hlinkClick r:id="rId4"/>
              </a:rPr>
              <a:t>Following Jesus globally: Engaging the world as Global Integrators</a:t>
            </a:r>
            <a:r>
              <a:rPr lang="en-US" sz="1800" b="0" i="0" dirty="0">
                <a:solidFill>
                  <a:srgbClr val="000000"/>
                </a:solidFill>
                <a:effectLst/>
                <a:latin typeface="Calibri" panose="020F0502020204030204" pitchFamily="34" charset="0"/>
              </a:rPr>
              <a:t>.</a:t>
            </a:r>
            <a:r>
              <a:rPr lang="en-US" sz="1800" b="0" i="0" dirty="0">
                <a:solidFill>
                  <a:srgbClr val="0000FF"/>
                </a:solidFill>
                <a:effectLst/>
                <a:latin typeface="Calibri" panose="020F0502020204030204" pitchFamily="34" charset="0"/>
              </a:rPr>
              <a:t> </a:t>
            </a:r>
            <a:r>
              <a:rPr lang="en-US" sz="1800" b="0" i="1" dirty="0">
                <a:solidFill>
                  <a:srgbClr val="000000"/>
                </a:solidFill>
                <a:effectLst/>
                <a:latin typeface="Calibri" panose="020F0502020204030204" pitchFamily="34" charset="0"/>
              </a:rPr>
              <a:t>Lausanne Global Analysis, 9(1).</a:t>
            </a:r>
            <a:endParaRPr lang="en-US" sz="1800" b="0" i="0" dirty="0">
              <a:solidFill>
                <a:srgbClr val="000000"/>
              </a:solidFill>
              <a:effectLst/>
              <a:latin typeface="Calibri" panose="020F0502020204030204" pitchFamily="34" charset="0"/>
            </a:endParaRPr>
          </a:p>
          <a:p>
            <a:pPr eaLnBrk="1" hangingPunct="1">
              <a:spcBef>
                <a:spcPct val="0"/>
              </a:spcBef>
            </a:pPr>
            <a:endParaRPr lang="en-GB"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99BBF0-F1E8-4B0C-BA8D-DBF3DCEB1871}" type="slidenum">
              <a:rPr lang="en-GB" smtClean="0"/>
              <a:pPr fontAlgn="base">
                <a:spcBef>
                  <a:spcPct val="0"/>
                </a:spcBef>
                <a:spcAft>
                  <a:spcPct val="0"/>
                </a:spcAft>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See also these core materials:</a:t>
            </a:r>
          </a:p>
          <a:p>
            <a:r>
              <a:rPr lang="en-US" b="1" dirty="0"/>
              <a:t>Global Integration</a:t>
            </a:r>
          </a:p>
          <a:p>
            <a:pPr eaLnBrk="1" hangingPunct="1"/>
            <a:r>
              <a:rPr lang="en-US" sz="1200" dirty="0"/>
              <a:t>--</a:t>
            </a:r>
            <a:r>
              <a:rPr lang="fr-FR" sz="1200" u="sng" dirty="0">
                <a:hlinkClick r:id="rId3"/>
              </a:rPr>
              <a:t>Global </a:t>
            </a:r>
            <a:r>
              <a:rPr lang="fr-FR" sz="1200" u="sng" dirty="0" err="1">
                <a:hlinkClick r:id="rId3"/>
              </a:rPr>
              <a:t>Integrators</a:t>
            </a:r>
            <a:r>
              <a:rPr lang="fr-FR" sz="1200" dirty="0"/>
              <a:t> (25 weblog entries)</a:t>
            </a:r>
            <a:br>
              <a:rPr lang="fr-FR" sz="1200" dirty="0"/>
            </a:br>
            <a:r>
              <a:rPr lang="fr-FR" sz="1200" i="1" dirty="0"/>
              <a:t>CORE </a:t>
            </a:r>
            <a:r>
              <a:rPr lang="fr-FR" sz="1200" i="1" dirty="0" err="1"/>
              <a:t>Member</a:t>
            </a:r>
            <a:r>
              <a:rPr lang="fr-FR" sz="1200" i="1" dirty="0"/>
              <a:t> Care: </a:t>
            </a:r>
            <a:r>
              <a:rPr lang="fr-FR" sz="1200" i="1" dirty="0" err="1"/>
              <a:t>Reflections</a:t>
            </a:r>
            <a:r>
              <a:rPr lang="fr-FR" sz="1200" i="1" dirty="0"/>
              <a:t>, </a:t>
            </a:r>
            <a:r>
              <a:rPr lang="fr-FR" sz="1200" i="1" dirty="0" err="1"/>
              <a:t>Research</a:t>
            </a:r>
            <a:r>
              <a:rPr lang="fr-FR" sz="1200" i="1" dirty="0"/>
              <a:t>, </a:t>
            </a:r>
            <a:r>
              <a:rPr lang="fr-FR" sz="1200" i="1" dirty="0" err="1"/>
              <a:t>Resources</a:t>
            </a:r>
            <a:r>
              <a:rPr lang="fr-FR" sz="1200" i="1" dirty="0"/>
              <a:t> for Good Practice </a:t>
            </a:r>
            <a:r>
              <a:rPr lang="fr-FR" sz="1200" dirty="0"/>
              <a:t>(2015)</a:t>
            </a:r>
            <a:endParaRPr lang="en-US" sz="1200" dirty="0"/>
          </a:p>
          <a:p>
            <a:pPr eaLnBrk="1" hangingPunct="1"/>
            <a:endParaRPr lang="en-US" sz="1200" dirty="0"/>
          </a:p>
          <a:p>
            <a:pPr eaLnBrk="1" hangingPunct="1"/>
            <a:r>
              <a:rPr lang="en-US" sz="1200" dirty="0"/>
              <a:t>--</a:t>
            </a:r>
            <a:r>
              <a:rPr lang="en-US" sz="1200" dirty="0">
                <a:hlinkClick r:id="rId4"/>
              </a:rPr>
              <a:t>Doomsday: Next Stop, Global Dis-Integration</a:t>
            </a:r>
            <a:br>
              <a:rPr lang="en-US" sz="1200" dirty="0"/>
            </a:br>
            <a:r>
              <a:rPr lang="en-US" sz="1200" dirty="0"/>
              <a:t>Global Integration Update (June 2017)</a:t>
            </a:r>
            <a:br>
              <a:rPr lang="en-US" sz="1200" dirty="0"/>
            </a:b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Global Member Care</a:t>
            </a:r>
            <a:br>
              <a:rPr lang="en-US" sz="1200" dirty="0"/>
            </a:br>
            <a:r>
              <a:rPr lang="en-US" sz="1200" dirty="0"/>
              <a:t>O’Donnell, K., </a:t>
            </a:r>
            <a:r>
              <a:rPr lang="en-US" sz="1200" dirty="0" err="1"/>
              <a:t>Pidcoke</a:t>
            </a:r>
            <a:r>
              <a:rPr lang="en-US" sz="1200" dirty="0"/>
              <a:t>, H., &amp; Lewis O’Donnell, M. (2020). </a:t>
            </a:r>
            <a:r>
              <a:rPr lang="en-US" sz="1200" dirty="0">
                <a:hlinkClick r:id="rId5"/>
              </a:rPr>
              <a:t>Engaging in humanity care: Stress, trauma, and humanitarian work.</a:t>
            </a:r>
            <a:r>
              <a:rPr lang="en-US" sz="1200" dirty="0"/>
              <a:t>  </a:t>
            </a:r>
            <a:r>
              <a:rPr lang="en-US" sz="1200" i="1" dirty="0">
                <a:hlinkClick r:id="rId6"/>
              </a:rPr>
              <a:t>Christian Psychology Around the World</a:t>
            </a:r>
            <a:r>
              <a:rPr lang="en-US" sz="1200" i="1" dirty="0"/>
              <a:t>,</a:t>
            </a:r>
            <a:r>
              <a:rPr lang="en-US" sz="1200" dirty="0"/>
              <a:t> </a:t>
            </a:r>
            <a:r>
              <a:rPr lang="en-US" sz="1200" i="1" dirty="0"/>
              <a:t>14</a:t>
            </a:r>
            <a:r>
              <a:rPr lang="en-US" sz="1200" dirty="0"/>
              <a:t>(1), pp. 153-167.</a:t>
            </a:r>
            <a:br>
              <a:rPr lang="en-US" sz="1200" dirty="0"/>
            </a:br>
            <a:endParaRPr lang="en-US" sz="1200" dirty="0"/>
          </a:p>
          <a:p>
            <a:pPr eaLnBrk="1" hangingPunct="1"/>
            <a:r>
              <a:rPr lang="en-US" sz="1200" b="1" dirty="0"/>
              <a:t>Global Mental Health</a:t>
            </a:r>
            <a:br>
              <a:rPr lang="en-US" sz="1200" dirty="0"/>
            </a:br>
            <a:r>
              <a:rPr lang="en-US" sz="1200" dirty="0"/>
              <a:t>O’Donnell, K. &amp; Lewis O’Donnell, M. (2017). </a:t>
            </a:r>
            <a:r>
              <a:rPr lang="en-US" sz="1200" dirty="0">
                <a:hlinkClick r:id="rId7"/>
              </a:rPr>
              <a:t>Well-being for all: Mental health professionals and the sustainable development goals.</a:t>
            </a:r>
            <a:r>
              <a:rPr lang="en-US" sz="1200" dirty="0"/>
              <a:t> </a:t>
            </a:r>
            <a:r>
              <a:rPr lang="en-US" sz="1200" i="1" dirty="0"/>
              <a:t>Journal of Psychology and Christianity</a:t>
            </a:r>
            <a:r>
              <a:rPr lang="en-US" sz="1200" dirty="0"/>
              <a:t>, </a:t>
            </a:r>
            <a:r>
              <a:rPr lang="en-US" sz="1200" i="1" dirty="0"/>
              <a:t>36</a:t>
            </a:r>
            <a:r>
              <a:rPr lang="en-US" sz="1200" dirty="0"/>
              <a:t>(1), 70-75.</a:t>
            </a:r>
          </a:p>
          <a:p>
            <a:pPr eaLnBrk="1" hangingPunct="1"/>
            <a:endParaRPr lang="en-US" sz="1200" dirty="0"/>
          </a:p>
          <a:p>
            <a:pPr eaLnBrk="1" hangingPunct="1"/>
            <a:r>
              <a:rPr lang="en-US" sz="1200" b="1" dirty="0"/>
              <a:t>Global Integrity</a:t>
            </a:r>
          </a:p>
          <a:p>
            <a:pPr eaLnBrk="1" hangingPunct="1"/>
            <a:r>
              <a:rPr lang="en-US" sz="1200" dirty="0"/>
              <a:t>--</a:t>
            </a:r>
            <a:r>
              <a:rPr lang="en-US" sz="1200" u="sng" dirty="0">
                <a:hlinkClick r:id="rId8"/>
              </a:rPr>
              <a:t>A Summons to a Global Integrity Movement: Fighting Self-Deception and Corruption</a:t>
            </a:r>
            <a:r>
              <a:rPr lang="en-US" sz="1200" dirty="0"/>
              <a:t>  </a:t>
            </a:r>
            <a:r>
              <a:rPr lang="en-US" sz="1200" i="1" dirty="0"/>
              <a:t>Lausanne Global Analysis</a:t>
            </a:r>
            <a:r>
              <a:rPr lang="en-US" sz="1200" dirty="0"/>
              <a:t> (March 2018) </a:t>
            </a:r>
          </a:p>
          <a:p>
            <a:endParaRPr lang="en-US" dirty="0"/>
          </a:p>
        </p:txBody>
      </p:sp>
      <p:sp>
        <p:nvSpPr>
          <p:cNvPr id="4" name="Slide Number Placeholder 3"/>
          <p:cNvSpPr>
            <a:spLocks noGrp="1"/>
          </p:cNvSpPr>
          <p:nvPr>
            <p:ph type="sldNum" sz="quarter" idx="5"/>
          </p:nvPr>
        </p:nvSpPr>
        <p:spPr/>
        <p:txBody>
          <a:bodyPr/>
          <a:lstStyle/>
          <a:p>
            <a:pPr>
              <a:defRPr/>
            </a:pPr>
            <a:fld id="{DCE9AAD6-AB20-4A28-AE68-4D713033D2FC}" type="slidenum">
              <a:rPr lang="en-GB" smtClean="0"/>
              <a:pPr>
                <a:defRPr/>
              </a:pPr>
              <a:t>3</a:t>
            </a:fld>
            <a:endParaRPr lang="en-GB"/>
          </a:p>
        </p:txBody>
      </p:sp>
    </p:spTree>
    <p:extLst>
      <p:ext uri="{BB962C8B-B14F-4D97-AF65-F5344CB8AC3E}">
        <p14:creationId xmlns:p14="http://schemas.microsoft.com/office/powerpoint/2010/main" val="301449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Follow the flows--the historical “heart-streams” of member care: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err="1">
                <a:solidFill>
                  <a:srgbClr val="000000"/>
                </a:solidFill>
                <a:effectLst/>
                <a:latin typeface="Times New Roman" panose="02020603050405020304" pitchFamily="18" charset="0"/>
                <a:ea typeface="Times New Roman" panose="02020603050405020304" pitchFamily="18" charset="0"/>
              </a:rPr>
              <a:t>O’Donnell</a:t>
            </a:r>
            <a:r>
              <a:rPr lang="fr-FR" sz="1800" dirty="0">
                <a:solidFill>
                  <a:srgbClr val="000000"/>
                </a:solidFill>
                <a:effectLst/>
                <a:latin typeface="Times New Roman" panose="02020603050405020304" pitchFamily="18" charset="0"/>
                <a:ea typeface="Times New Roman" panose="02020603050405020304" pitchFamily="18" charset="0"/>
              </a:rPr>
              <a:t> K. (2015).</a:t>
            </a:r>
            <a:r>
              <a:rPr lang="en-US" sz="2800" b="0" i="0" u="none" strike="noStrike" dirty="0">
                <a:solidFill>
                  <a:srgbClr val="E1984F"/>
                </a:solidFill>
                <a:effectLst/>
                <a:latin typeface="Arial" panose="020B0604020202020204" pitchFamily="34" charset="0"/>
                <a:hlinkClick r:id="rId3"/>
              </a:rPr>
              <a:t> The Missional Heart of Member Care</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International Bulletin of Mission </a:t>
            </a:r>
            <a:r>
              <a:rPr lang="fr-FR" sz="1800" i="1" dirty="0" err="1">
                <a:solidFill>
                  <a:srgbClr val="000000"/>
                </a:solidFill>
                <a:effectLst/>
                <a:latin typeface="Times New Roman" panose="02020603050405020304" pitchFamily="18" charset="0"/>
                <a:ea typeface="Times New Roman" panose="02020603050405020304" pitchFamily="18" charset="0"/>
              </a:rPr>
              <a:t>Research</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i="1" dirty="0">
                <a:solidFill>
                  <a:srgbClr val="000000"/>
                </a:solidFill>
                <a:effectLst/>
                <a:latin typeface="Times New Roman" panose="02020603050405020304" pitchFamily="18" charset="0"/>
                <a:ea typeface="Times New Roman" panose="02020603050405020304" pitchFamily="18" charset="0"/>
              </a:rPr>
              <a:t>39</a:t>
            </a:r>
            <a:r>
              <a:rPr lang="fr-FR" sz="1800" dirty="0">
                <a:solidFill>
                  <a:srgbClr val="000000"/>
                </a:solidFill>
                <a:effectLst/>
                <a:latin typeface="Times New Roman" panose="02020603050405020304" pitchFamily="18" charset="0"/>
                <a:ea typeface="Times New Roman" panose="02020603050405020304" pitchFamily="18" charset="0"/>
              </a:rPr>
              <a:t>(2), 91-96. </a:t>
            </a:r>
            <a:br>
              <a:rPr lang="fr-FR" sz="1800" dirty="0">
                <a:solidFill>
                  <a:srgbClr val="000000"/>
                </a:solidFill>
                <a:effectLst/>
                <a:latin typeface="Times New Roman" panose="02020603050405020304" pitchFamily="18" charset="0"/>
                <a:ea typeface="Times New Roman" panose="02020603050405020304" pitchFamily="18" charset="0"/>
              </a:rPr>
            </a:br>
            <a:br>
              <a:rPr lang="fr-FR" sz="1800" dirty="0">
                <a:solidFill>
                  <a:srgbClr val="000000"/>
                </a:solidFill>
                <a:effectLst/>
                <a:latin typeface="Times New Roman" panose="02020603050405020304" pitchFamily="18" charset="0"/>
                <a:ea typeface="Times New Roman" panose="02020603050405020304" pitchFamily="18" charset="0"/>
              </a:rPr>
            </a:br>
            <a:r>
              <a:rPr lang="fr-FR" sz="1800" dirty="0">
                <a:solidFill>
                  <a:srgbClr val="000000"/>
                </a:solidFill>
                <a:effectLst/>
                <a:latin typeface="Times New Roman" panose="02020603050405020304" pitchFamily="18" charset="0"/>
                <a:ea typeface="Times New Roman" panose="02020603050405020304" pitchFamily="18" charset="0"/>
              </a:rPr>
              <a:t>«</a:t>
            </a:r>
            <a:r>
              <a:rPr lang="en-US" dirty="0"/>
              <a:t>“This article presents a historical journey through several professional publications, organizations, and conferences dealing with the practice of member care. Starting in the pre-1960 era and traveling into the mid-2010s, I highlight trends in member care development. This chronology weaves my own commentary around a selection of core quotes from different authors. Knowing our history provides important perspectives for supporting the church’s endeavors to share the Good News and do good works among all peoples.</a:t>
            </a:r>
            <a:br>
              <a:rPr lang="en-US" dirty="0"/>
            </a:br>
            <a:br>
              <a:rPr lang="en-US" dirty="0"/>
            </a:br>
            <a:r>
              <a:rPr lang="en-US" dirty="0"/>
              <a:t>This survey of materials reflects the initial predominance, in the field of member care, of </a:t>
            </a:r>
            <a:r>
              <a:rPr lang="en-US" dirty="0" err="1"/>
              <a:t>Englishspeaking</a:t>
            </a:r>
            <a:r>
              <a:rPr lang="en-US" dirty="0"/>
              <a:t>, internationally experienced Americans, often males, and many with mental health care backgrounds. These demographics underwent a large shift starting in the 2000s as member care increasingly globalized into a multidisciplinary, culturally contextualized field. Many outstanding colleagues have contributed to the development of this field, but space here allows for only a sampling. These colleagues’ exemplary lives of faith in action and the compelling voices in their writings still speak clearly and powerfully to us today (Heb. 11:4).”</a:t>
            </a:r>
          </a:p>
        </p:txBody>
      </p:sp>
      <p:sp>
        <p:nvSpPr>
          <p:cNvPr id="4" name="Slide Number Placeholder 3"/>
          <p:cNvSpPr>
            <a:spLocks noGrp="1"/>
          </p:cNvSpPr>
          <p:nvPr>
            <p:ph type="sldNum" sz="quarter" idx="5"/>
          </p:nvPr>
        </p:nvSpPr>
        <p:spPr/>
        <p:txBody>
          <a:bodyPr/>
          <a:lstStyle/>
          <a:p>
            <a:pPr>
              <a:defRPr/>
            </a:pPr>
            <a:fld id="{DCE9AAD6-AB20-4A28-AE68-4D713033D2FC}" type="slidenum">
              <a:rPr lang="en-GB" smtClean="0"/>
              <a:pPr>
                <a:defRPr/>
              </a:pPr>
              <a:t>4</a:t>
            </a:fld>
            <a:endParaRPr lang="en-GB"/>
          </a:p>
        </p:txBody>
      </p:sp>
    </p:spTree>
    <p:extLst>
      <p:ext uri="{BB962C8B-B14F-4D97-AF65-F5344CB8AC3E}">
        <p14:creationId xmlns:p14="http://schemas.microsoft.com/office/powerpoint/2010/main" val="372591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system-ui"/>
              </a:rPr>
              <a:t>Matthew 13:51-52 (the final and interpretive parable of the kingdom parables)</a:t>
            </a:r>
          </a:p>
          <a:p>
            <a:pPr algn="l"/>
            <a:r>
              <a:rPr lang="en-US" b="0" i="1" dirty="0">
                <a:solidFill>
                  <a:srgbClr val="000000"/>
                </a:solidFill>
                <a:effectLst/>
                <a:latin typeface="system-ui"/>
              </a:rPr>
              <a:t>New International Version</a:t>
            </a:r>
          </a:p>
          <a:p>
            <a:pPr algn="l"/>
            <a:r>
              <a:rPr lang="en-US" b="0" i="0" dirty="0">
                <a:solidFill>
                  <a:srgbClr val="000000"/>
                </a:solidFill>
                <a:effectLst/>
                <a:latin typeface="system-ui"/>
              </a:rPr>
              <a:t>“Have you understood all these things?” Jesus asked.</a:t>
            </a:r>
          </a:p>
          <a:p>
            <a:pPr algn="l"/>
            <a:r>
              <a:rPr lang="en-US" b="0" i="0" dirty="0">
                <a:solidFill>
                  <a:srgbClr val="000000"/>
                </a:solidFill>
                <a:effectLst/>
                <a:latin typeface="system-ui"/>
              </a:rPr>
              <a:t>“Yes,” they replied.</a:t>
            </a:r>
          </a:p>
          <a:p>
            <a:pPr algn="l"/>
            <a:r>
              <a:rPr lang="en-US" b="0" i="0" dirty="0">
                <a:solidFill>
                  <a:srgbClr val="000000"/>
                </a:solidFill>
                <a:effectLst/>
                <a:latin typeface="system-ui"/>
              </a:rPr>
              <a:t>He said to them, “Therefore every teacher of the law who has become a disciple in the kingdom of heaven is like the owner of a house who brings out of his storeroom new treasures as well as old.”</a:t>
            </a:r>
          </a:p>
          <a:p>
            <a:endParaRPr lang="en-US" dirty="0"/>
          </a:p>
        </p:txBody>
      </p:sp>
      <p:sp>
        <p:nvSpPr>
          <p:cNvPr id="4" name="Slide Number Placeholder 3"/>
          <p:cNvSpPr>
            <a:spLocks noGrp="1"/>
          </p:cNvSpPr>
          <p:nvPr>
            <p:ph type="sldNum" sz="quarter" idx="5"/>
          </p:nvPr>
        </p:nvSpPr>
        <p:spPr/>
        <p:txBody>
          <a:bodyPr/>
          <a:lstStyle/>
          <a:p>
            <a:pPr>
              <a:defRPr/>
            </a:pPr>
            <a:fld id="{DCE9AAD6-AB20-4A28-AE68-4D713033D2FC}" type="slidenum">
              <a:rPr lang="en-GB" smtClean="0"/>
              <a:pPr>
                <a:defRPr/>
              </a:pPr>
              <a:t>5</a:t>
            </a:fld>
            <a:endParaRPr lang="en-GB"/>
          </a:p>
        </p:txBody>
      </p:sp>
    </p:spTree>
    <p:extLst>
      <p:ext uri="{BB962C8B-B14F-4D97-AF65-F5344CB8AC3E}">
        <p14:creationId xmlns:p14="http://schemas.microsoft.com/office/powerpoint/2010/main" val="1537460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u="sng"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hlinkClick r:id="rId3"/>
              </a:rPr>
              <a:t>Definition of GI, Member Care Associates website</a:t>
            </a:r>
            <a:br>
              <a:rPr lang="en-US" sz="1800"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br>
            <a:r>
              <a:rPr lang="en-US" sz="1800"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a:t>
            </a:r>
            <a:r>
              <a:rPr lang="en-US" sz="1800" b="1"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GI</a:t>
            </a:r>
            <a:r>
              <a:rPr lang="en-US" sz="1800"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 is a framework for actively and responsibly engaging in our world–collaborating locally to globally. It emphasizes connecting relationally and contributing relevantly on behalf of human wellbeing and the issues facing humanity, in light of our integrity, commitments, and core values (e.g., ethical, humanitarian, human rights, faith-based). GI encourages a variety of people to be at the “global tables and in the global trenches and everything in-between” in order to help research, shape, and monitor agendas, policies, and action for all people and the planet. It intentionally links </a:t>
            </a:r>
            <a:r>
              <a:rPr lang="en-US" sz="1800" i="1" dirty="0">
                <a:effectLst/>
                <a:latin typeface="Arial" panose="020B0604020202020204" pitchFamily="34" charset="0"/>
                <a:ea typeface="Calibri" panose="020F0502020204030204" pitchFamily="34" charset="0"/>
                <a:cs typeface="Times New Roman" panose="02020603050405020304" pitchFamily="18" charset="0"/>
              </a:rPr>
              <a:t>being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people we need with </a:t>
            </a:r>
            <a:r>
              <a:rPr lang="en-US" sz="1800" i="1" dirty="0">
                <a:effectLst/>
                <a:latin typeface="Arial" panose="020B0604020202020204" pitchFamily="34" charset="0"/>
                <a:ea typeface="Calibri" panose="020F0502020204030204" pitchFamily="34" charset="0"/>
                <a:cs typeface="Times New Roman" panose="02020603050405020304" pitchFamily="18" charset="0"/>
              </a:rPr>
              <a:t>building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world we need. </a:t>
            </a:r>
            <a:r>
              <a:rPr lang="en-US" sz="18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As people of faith, practicing Christian spirituality, a foundational motive for GI is to seek God’s glory in all we do. </a:t>
            </a:r>
            <a:r>
              <a:rPr lang="en-US" sz="1800"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We believe the GI framework and principles are crucial for a) member care/mission practice and direction; b) colleagues working in different sectors and settings;  and c) all those who endeavor to live as global citizens (i.e. our common sense of belonging, identity, and mutual responsibility as humans). “</a:t>
            </a:r>
            <a:br>
              <a:rPr lang="en-US" sz="1800"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br>
            <a:br>
              <a:rPr lang="en-US" sz="1800"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br>
            <a:r>
              <a:rPr lang="en-US" sz="1800" b="1"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GI is a grid to guide and goad our journeys into the all-encompassing </a:t>
            </a:r>
            <a:r>
              <a:rPr lang="en-US" sz="1800" b="1" i="1"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scope</a:t>
            </a:r>
            <a:r>
              <a:rPr lang="en-US" sz="1800" b="1"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 of the gospel among all persons and peoples, all places and </a:t>
            </a:r>
            <a:r>
              <a:rPr lang="en-US" sz="1800" b="1">
                <a:solidFill>
                  <a:srgbClr val="444444"/>
                </a:solidFill>
                <a:effectLst/>
                <a:latin typeface="Arial" panose="020B0604020202020204" pitchFamily="34" charset="0"/>
                <a:ea typeface="Calibri" panose="020F0502020204030204" pitchFamily="34" charset="0"/>
                <a:cs typeface="Times New Roman" panose="02020603050405020304" pitchFamily="18" charset="0"/>
              </a:rPr>
              <a:t>spaces—into </a:t>
            </a:r>
            <a:r>
              <a:rPr lang="en-US" sz="1800" b="1"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the </a:t>
            </a:r>
            <a:r>
              <a:rPr lang="en-US" sz="1800" b="1" i="1" dirty="0" err="1">
                <a:solidFill>
                  <a:srgbClr val="444444"/>
                </a:solidFill>
                <a:effectLst/>
                <a:latin typeface="Arial" panose="020B0604020202020204" pitchFamily="34" charset="0"/>
                <a:ea typeface="Calibri" panose="020F0502020204030204" pitchFamily="34" charset="0"/>
                <a:cs typeface="Times New Roman" panose="02020603050405020304" pitchFamily="18" charset="0"/>
              </a:rPr>
              <a:t>missio</a:t>
            </a:r>
            <a:r>
              <a:rPr lang="en-US" sz="1800" b="1" i="1"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 Dei</a:t>
            </a:r>
            <a:r>
              <a:rPr lang="en-US" sz="1800" b="1" i="0"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—restoring all creation to “shalom” in Jesus Christ</a:t>
            </a:r>
            <a:r>
              <a:rPr lang="en-US" sz="1800" b="1" i="0"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a:t>
            </a:r>
            <a:r>
              <a:rPr lang="en-US" sz="2800" b="0" i="1" dirty="0">
                <a:solidFill>
                  <a:srgbClr val="4D5156"/>
                </a:solidFill>
                <a:effectLst/>
                <a:latin typeface="Roboto" panose="02000000000000000000" pitchFamily="2" charset="0"/>
              </a:rPr>
              <a:t>“</a:t>
            </a:r>
            <a:r>
              <a:rPr lang="en-US" sz="2800" b="1" i="1" dirty="0" err="1">
                <a:solidFill>
                  <a:srgbClr val="4D5156"/>
                </a:solidFill>
                <a:effectLst/>
                <a:latin typeface="Roboto" panose="02000000000000000000" pitchFamily="2" charset="0"/>
              </a:rPr>
              <a:t>instaurare</a:t>
            </a:r>
            <a:r>
              <a:rPr lang="en-US" sz="2800" b="1" i="1" dirty="0">
                <a:solidFill>
                  <a:srgbClr val="4D5156"/>
                </a:solidFill>
                <a:effectLst/>
                <a:latin typeface="Roboto" panose="02000000000000000000" pitchFamily="2" charset="0"/>
              </a:rPr>
              <a:t> omnia in Christo” </a:t>
            </a:r>
            <a:r>
              <a:rPr lang="en-US" sz="2800" b="1" i="0" dirty="0">
                <a:solidFill>
                  <a:srgbClr val="4D5156"/>
                </a:solidFill>
                <a:effectLst/>
                <a:latin typeface="Roboto" panose="02000000000000000000" pitchFamily="2" charset="0"/>
              </a:rPr>
              <a:t>(Ephesians 1:10)</a:t>
            </a:r>
            <a:r>
              <a:rPr lang="en-US" sz="1800" b="1"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a:t>
            </a:r>
            <a:r>
              <a:rPr lang="en-US" sz="1800" dirty="0">
                <a:solidFill>
                  <a:srgbClr val="444444"/>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b="1"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CE9AAD6-AB20-4A28-AE68-4D713033D2FC}" type="slidenum">
              <a:rPr lang="en-GB" smtClean="0"/>
              <a:pPr>
                <a:defRPr/>
              </a:pPr>
              <a:t>6</a:t>
            </a:fld>
            <a:endParaRPr lang="en-GB"/>
          </a:p>
        </p:txBody>
      </p:sp>
    </p:spTree>
    <p:extLst>
      <p:ext uri="{BB962C8B-B14F-4D97-AF65-F5344CB8AC3E}">
        <p14:creationId xmlns:p14="http://schemas.microsoft.com/office/powerpoint/2010/main" val="265998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and the previous slide go together to form the GI Framework--a grid to guide and a guide to goad!</a:t>
            </a:r>
          </a:p>
          <a:p>
            <a:r>
              <a:rPr lang="en-US" dirty="0"/>
              <a:t>It is well-worth looking both over carefully</a:t>
            </a:r>
            <a:r>
              <a:rPr lang="en-GB" sz="1200" dirty="0"/>
              <a:t>.</a:t>
            </a:r>
            <a:endParaRPr lang="en-US" dirty="0"/>
          </a:p>
        </p:txBody>
      </p:sp>
      <p:sp>
        <p:nvSpPr>
          <p:cNvPr id="4" name="Slide Number Placeholder 3"/>
          <p:cNvSpPr>
            <a:spLocks noGrp="1"/>
          </p:cNvSpPr>
          <p:nvPr>
            <p:ph type="sldNum" sz="quarter" idx="5"/>
          </p:nvPr>
        </p:nvSpPr>
        <p:spPr/>
        <p:txBody>
          <a:bodyPr/>
          <a:lstStyle/>
          <a:p>
            <a:pPr>
              <a:defRPr/>
            </a:pPr>
            <a:fld id="{DCE9AAD6-AB20-4A28-AE68-4D713033D2FC}" type="slidenum">
              <a:rPr lang="en-GB" smtClean="0"/>
              <a:pPr>
                <a:defRPr/>
              </a:pPr>
              <a:t>7</a:t>
            </a:fld>
            <a:endParaRPr lang="en-GB"/>
          </a:p>
        </p:txBody>
      </p:sp>
    </p:spTree>
    <p:extLst>
      <p:ext uri="{BB962C8B-B14F-4D97-AF65-F5344CB8AC3E}">
        <p14:creationId xmlns:p14="http://schemas.microsoft.com/office/powerpoint/2010/main" val="380088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Definitely a sense of urgency….</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5F7840-FE28-4BE2-8B97-E73284EB779F}" type="slidenum">
              <a:rPr lang="en-GB" smtClean="0"/>
              <a:pPr fontAlgn="base">
                <a:spcBef>
                  <a:spcPct val="0"/>
                </a:spcBef>
                <a:spcAft>
                  <a:spcPct val="0"/>
                </a:spcAft>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See also these GI Updates for 2022:</a:t>
            </a:r>
            <a:br>
              <a:rPr lang="en-US" b="1" dirty="0"/>
            </a:br>
            <a:r>
              <a:rPr lang="en-US" sz="1200" i="0" dirty="0">
                <a:solidFill>
                  <a:srgbClr val="444444"/>
                </a:solidFill>
                <a:effectLst/>
                <a:latin typeface="Arial" panose="020B0604020202020204" pitchFamily="34" charset="0"/>
              </a:rPr>
              <a:t>–</a:t>
            </a:r>
            <a:r>
              <a:rPr lang="en-US" sz="1200" i="0" u="none" strike="noStrike" dirty="0">
                <a:solidFill>
                  <a:srgbClr val="0000FF"/>
                </a:solidFill>
                <a:effectLst/>
                <a:latin typeface="Arial" panose="020B0604020202020204" pitchFamily="34" charset="0"/>
                <a:hlinkClick r:id="rId3"/>
              </a:rPr>
              <a:t>June 2022: </a:t>
            </a:r>
            <a:r>
              <a:rPr lang="en-US" sz="1200" i="0" dirty="0">
                <a:solidFill>
                  <a:srgbClr val="444444"/>
                </a:solidFill>
                <a:effectLst/>
                <a:latin typeface="Arial" panose="020B0604020202020204" pitchFamily="34" charset="0"/>
              </a:rPr>
              <a:t>Moral Health for a More Whole World--Global Integrity Day-9 June</a:t>
            </a:r>
            <a:br>
              <a:rPr lang="en-US" sz="1200" i="0" dirty="0">
                <a:solidFill>
                  <a:srgbClr val="444444"/>
                </a:solidFill>
                <a:effectLst/>
                <a:latin typeface="Arial" panose="020B0604020202020204" pitchFamily="34" charset="0"/>
              </a:rPr>
            </a:br>
            <a:r>
              <a:rPr lang="en-US" sz="1200" i="0" dirty="0">
                <a:solidFill>
                  <a:srgbClr val="444444"/>
                </a:solidFill>
                <a:effectLst/>
                <a:latin typeface="Arial" panose="020B0604020202020204" pitchFamily="34" charset="0"/>
              </a:rPr>
              <a:t>–</a:t>
            </a:r>
            <a:r>
              <a:rPr lang="en-US" sz="1200" i="0" u="none" strike="noStrike" dirty="0">
                <a:solidFill>
                  <a:srgbClr val="0000FF"/>
                </a:solidFill>
                <a:effectLst/>
                <a:latin typeface="Arial" panose="020B0604020202020204" pitchFamily="34" charset="0"/>
                <a:hlinkClick r:id="rId4"/>
              </a:rPr>
              <a:t>May 2022: </a:t>
            </a:r>
            <a:r>
              <a:rPr lang="en-US" sz="1200" i="0" dirty="0">
                <a:solidFill>
                  <a:srgbClr val="444444"/>
                </a:solidFill>
                <a:effectLst/>
                <a:latin typeface="Arial" panose="020B0604020202020204" pitchFamily="34" charset="0"/>
              </a:rPr>
              <a:t>Into the Global Fray–Four New Books from Friends</a:t>
            </a:r>
            <a:br>
              <a:rPr lang="en-US" sz="1200" i="0" dirty="0">
                <a:solidFill>
                  <a:srgbClr val="444444"/>
                </a:solidFill>
                <a:effectLst/>
                <a:latin typeface="Arial" panose="020B0604020202020204" pitchFamily="34" charset="0"/>
              </a:rPr>
            </a:br>
            <a:r>
              <a:rPr lang="en-US" sz="1200" i="0" dirty="0">
                <a:solidFill>
                  <a:srgbClr val="444444"/>
                </a:solidFill>
                <a:effectLst/>
                <a:latin typeface="Arial" panose="020B0604020202020204" pitchFamily="34" charset="0"/>
              </a:rPr>
              <a:t>–</a:t>
            </a:r>
            <a:r>
              <a:rPr lang="en-US" sz="1200" i="0" u="none" strike="noStrike" dirty="0">
                <a:solidFill>
                  <a:srgbClr val="0000FF"/>
                </a:solidFill>
                <a:effectLst/>
                <a:latin typeface="Arial" panose="020B0604020202020204" pitchFamily="34" charset="0"/>
                <a:hlinkClick r:id="rId5"/>
              </a:rPr>
              <a:t>April 2022: </a:t>
            </a:r>
            <a:r>
              <a:rPr lang="en-US" sz="1200" i="0" dirty="0">
                <a:solidFill>
                  <a:srgbClr val="444444"/>
                </a:solidFill>
                <a:effectLst/>
                <a:latin typeface="Arial" panose="020B0604020202020204" pitchFamily="34" charset="0"/>
              </a:rPr>
              <a:t>Staring War in the Face</a:t>
            </a:r>
            <a:r>
              <a:rPr lang="en-US" sz="1100" i="0" dirty="0">
                <a:solidFill>
                  <a:srgbClr val="444444"/>
                </a:solidFill>
                <a:effectLst/>
                <a:latin typeface="Arial" panose="020B0604020202020204" pitchFamily="34" charset="0"/>
              </a:rPr>
              <a:t>: </a:t>
            </a:r>
            <a:r>
              <a:rPr lang="en-US" sz="1200" dirty="0">
                <a:solidFill>
                  <a:srgbClr val="444444"/>
                </a:solidFill>
                <a:effectLst/>
                <a:latin typeface="Arial" panose="020B0604020202020204" pitchFamily="34" charset="0"/>
              </a:rPr>
              <a:t>S</a:t>
            </a:r>
            <a:r>
              <a:rPr lang="en-US" sz="1200" dirty="0">
                <a:solidFill>
                  <a:srgbClr val="000000"/>
                </a:solidFill>
                <a:effectLst/>
                <a:latin typeface="Arial" panose="020B0604020202020204" pitchFamily="34" charset="0"/>
              </a:rPr>
              <a:t>aving “Succeeding </a:t>
            </a:r>
            <a:r>
              <a:rPr lang="en-US" sz="1200" dirty="0">
                <a:solidFill>
                  <a:srgbClr val="000000"/>
                </a:solidFill>
                <a:latin typeface="Arial" panose="020B0604020202020204" pitchFamily="34" charset="0"/>
              </a:rPr>
              <a:t>G</a:t>
            </a:r>
            <a:r>
              <a:rPr lang="en-US" sz="1200" dirty="0">
                <a:solidFill>
                  <a:srgbClr val="000000"/>
                </a:solidFill>
                <a:effectLst/>
                <a:latin typeface="Arial" panose="020B0604020202020204" pitchFamily="34" charset="0"/>
              </a:rPr>
              <a:t>enerations from the Scourge of War"</a:t>
            </a:r>
            <a:br>
              <a:rPr lang="en-US" sz="1200" i="0" dirty="0">
                <a:solidFill>
                  <a:srgbClr val="444444"/>
                </a:solidFill>
                <a:effectLst/>
                <a:latin typeface="Arial" panose="020B0604020202020204" pitchFamily="34" charset="0"/>
              </a:rPr>
            </a:br>
            <a:r>
              <a:rPr lang="en-US" sz="1200" i="0" dirty="0">
                <a:solidFill>
                  <a:srgbClr val="444444"/>
                </a:solidFill>
                <a:effectLst/>
                <a:latin typeface="Arial" panose="020B0604020202020204" pitchFamily="34" charset="0"/>
              </a:rPr>
              <a:t>–</a:t>
            </a:r>
            <a:r>
              <a:rPr lang="en-US" sz="1200" i="0" u="none" strike="noStrike" dirty="0">
                <a:solidFill>
                  <a:srgbClr val="0000FF"/>
                </a:solidFill>
                <a:effectLst/>
                <a:latin typeface="Arial" panose="020B0604020202020204" pitchFamily="34" charset="0"/>
                <a:hlinkClick r:id="rId6"/>
              </a:rPr>
              <a:t>March 2022:</a:t>
            </a:r>
            <a:r>
              <a:rPr lang="en-US" sz="1200" i="0" dirty="0">
                <a:solidFill>
                  <a:srgbClr val="444444"/>
                </a:solidFill>
                <a:effectLst/>
                <a:latin typeface="Arial" panose="020B0604020202020204" pitchFamily="34" charset="0"/>
              </a:rPr>
              <a:t>Global Hearing Health–Hearing for Life</a:t>
            </a:r>
            <a:br>
              <a:rPr lang="en-US" sz="1200" i="0" dirty="0">
                <a:solidFill>
                  <a:srgbClr val="444444"/>
                </a:solidFill>
                <a:effectLst/>
                <a:latin typeface="Arial" panose="020B0604020202020204" pitchFamily="34" charset="0"/>
              </a:rPr>
            </a:br>
            <a:r>
              <a:rPr lang="en-US" sz="1200" i="0" dirty="0">
                <a:solidFill>
                  <a:srgbClr val="444444"/>
                </a:solidFill>
                <a:effectLst/>
                <a:latin typeface="Arial" panose="020B0604020202020204" pitchFamily="34" charset="0"/>
              </a:rPr>
              <a:t>–</a:t>
            </a:r>
            <a:r>
              <a:rPr lang="en-US" sz="1200" i="0" u="none" strike="noStrike" dirty="0">
                <a:solidFill>
                  <a:srgbClr val="0000FF"/>
                </a:solidFill>
                <a:effectLst/>
                <a:latin typeface="Arial" panose="020B0604020202020204" pitchFamily="34" charset="0"/>
                <a:hlinkClick r:id="rId7"/>
              </a:rPr>
              <a:t>February 2022</a:t>
            </a:r>
            <a:r>
              <a:rPr lang="en-US" sz="1200" i="0" dirty="0">
                <a:solidFill>
                  <a:srgbClr val="444444"/>
                </a:solidFill>
                <a:effectLst/>
                <a:latin typeface="Arial" panose="020B0604020202020204" pitchFamily="34" charset="0"/>
              </a:rPr>
              <a:t>: Thinking Critically about Sustainable Development</a:t>
            </a:r>
            <a:br>
              <a:rPr lang="en-US" sz="1200" i="0" dirty="0">
                <a:solidFill>
                  <a:srgbClr val="444444"/>
                </a:solidFill>
                <a:effectLst/>
                <a:latin typeface="Arial" panose="020B0604020202020204" pitchFamily="34" charset="0"/>
              </a:rPr>
            </a:br>
            <a:r>
              <a:rPr lang="en-US" sz="1200" i="0" dirty="0">
                <a:solidFill>
                  <a:srgbClr val="444444"/>
                </a:solidFill>
                <a:effectLst/>
                <a:latin typeface="Arial" panose="020B0604020202020204" pitchFamily="34" charset="0"/>
              </a:rPr>
              <a:t>–</a:t>
            </a:r>
            <a:r>
              <a:rPr lang="en-US" sz="1200" i="0" u="none" strike="noStrike" dirty="0">
                <a:solidFill>
                  <a:srgbClr val="0000FF"/>
                </a:solidFill>
                <a:effectLst/>
                <a:latin typeface="Arial" panose="020B0604020202020204" pitchFamily="34" charset="0"/>
                <a:hlinkClick r:id="rId8"/>
              </a:rPr>
              <a:t>January 2022</a:t>
            </a:r>
            <a:r>
              <a:rPr lang="en-US" sz="1200" i="0" dirty="0">
                <a:solidFill>
                  <a:srgbClr val="0000FF"/>
                </a:solidFill>
                <a:effectLst/>
                <a:latin typeface="Arial" panose="020B0604020202020204" pitchFamily="34" charset="0"/>
              </a:rPr>
              <a:t>: </a:t>
            </a:r>
            <a:r>
              <a:rPr lang="en-US" sz="1200" i="0" dirty="0">
                <a:solidFill>
                  <a:srgbClr val="444444"/>
                </a:solidFill>
                <a:effectLst/>
                <a:latin typeface="Arial" panose="020B0604020202020204" pitchFamily="34" charset="0"/>
              </a:rPr>
              <a:t>Peace on Earth–Sharing our Stories and Strategies</a:t>
            </a:r>
            <a:endParaRPr lang="en-US" dirty="0"/>
          </a:p>
        </p:txBody>
      </p:sp>
      <p:sp>
        <p:nvSpPr>
          <p:cNvPr id="4" name="Slide Number Placeholder 3"/>
          <p:cNvSpPr>
            <a:spLocks noGrp="1"/>
          </p:cNvSpPr>
          <p:nvPr>
            <p:ph type="sldNum" sz="quarter" idx="5"/>
          </p:nvPr>
        </p:nvSpPr>
        <p:spPr/>
        <p:txBody>
          <a:bodyPr/>
          <a:lstStyle/>
          <a:p>
            <a:pPr>
              <a:defRPr/>
            </a:pPr>
            <a:fld id="{DCE9AAD6-AB20-4A28-AE68-4D713033D2FC}" type="slidenum">
              <a:rPr lang="en-GB" smtClean="0"/>
              <a:pPr>
                <a:defRPr/>
              </a:pPr>
              <a:t>9</a:t>
            </a:fld>
            <a:endParaRPr lang="en-GB"/>
          </a:p>
        </p:txBody>
      </p:sp>
    </p:spTree>
    <p:extLst>
      <p:ext uri="{BB962C8B-B14F-4D97-AF65-F5344CB8AC3E}">
        <p14:creationId xmlns:p14="http://schemas.microsoft.com/office/powerpoint/2010/main" val="131055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51C2075-C1C9-4413-97A6-ADED29AF1C03}" type="datetime1">
              <a:rPr lang="en-GB" smtClean="0"/>
              <a:t>08/10/2022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74EA62-98AA-43B0-94EE-E9B4ACF310F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714BDE0-F645-4FFF-ACDA-AC4E630B72B3}" type="datetime1">
              <a:rPr lang="en-GB" smtClean="0"/>
              <a:t>08/10/2022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834BC70-5E19-41DD-AEEF-578272F04E7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1BC8304-4DB3-4B8E-BF38-D291C2BE7B5B}" type="datetime1">
              <a:rPr lang="en-GB" smtClean="0"/>
              <a:t>08/10/2022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F5BC7D3-AD75-4922-B338-554CD9BB25D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97E50C2-FE2B-427E-A3B7-1891B032C9C0}" type="datetime1">
              <a:rPr lang="en-GB" smtClean="0"/>
              <a:t>08/10/2022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42507D-34BB-4EA4-A602-764AFDC2A5E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7C8D1CC-02AE-4C48-BA43-75A0D4E1ED25}" type="datetime1">
              <a:rPr lang="en-GB" smtClean="0"/>
              <a:t>08/10/2022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03A57E0-DDAA-4A99-BD57-FA004693A13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42A25F4F-2BFA-4E2C-9B94-64411A0C151F}" type="datetime1">
              <a:rPr lang="en-GB" smtClean="0"/>
              <a:t>08/10/2022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6300E62-A70C-4B5B-85BB-093C776B883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D4DCEFC-BB61-4674-9903-F2B08F855C9D}" type="datetime1">
              <a:rPr lang="en-GB" smtClean="0"/>
              <a:t>08/10/2022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F69B198-2196-4F57-9127-ED7EA69DBC8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9B7D8A3-D1F9-4DCD-8441-A5AE5A16AE19}" type="datetime1">
              <a:rPr lang="en-GB" smtClean="0"/>
              <a:t>08/10/2022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3A18665-2A7E-4ADB-AD30-00DAB0D7348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FCD0C2-EFC6-4D68-9DB3-DB01BC52BDD5}" type="datetime1">
              <a:rPr lang="en-GB" smtClean="0"/>
              <a:t>08/10/2022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3B99E88-5DBF-4DB6-A4C2-D585EC5E84B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3EEC50-B653-4E36-8F43-59B1E57A914E}" type="datetime1">
              <a:rPr lang="en-GB" smtClean="0"/>
              <a:t>08/10/2022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801166D-D1B6-4BAD-9FC9-6A611020396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F63F386-0024-4BA8-8A16-F30F74D6B678}" type="datetime1">
              <a:rPr lang="en-GB" smtClean="0"/>
              <a:t>08/10/2022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6273308-DA41-40EE-8903-A9CF0FF45D5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D9B637-4838-4782-9FB8-F36BAAFC04A3}" type="datetime1">
              <a:rPr lang="en-GB" smtClean="0"/>
              <a:t>08/10/2022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84EB5FB-232C-47B4-8AD2-D735F1B8B2D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Aresources@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sites.google.com/site/globalm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us4.campaign-archive1.com/?u=f34fc856e7776d7b69dafd3b3&amp;id=f2d61d15f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indico.un.org/event/28247/material/poster/4.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membercareassociates.us4.list-manage.com/track/click?u=f34fc856e7776d7b69dafd3b3&amp;id=8c8e9fd3ef&amp;e=8abe98a91a" TargetMode="External"/><Relationship Id="rId2" Type="http://schemas.openxmlformats.org/officeDocument/2006/relationships/hyperlink" Target="http://membercareassociates.us4.list-manage.com/track/click?u=f34fc856e7776d7b69dafd3b3&amp;id=253f65fed5&amp;e=8abe98a91a"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drive.google.com/open?id=1UOHlb1iFT4kl_HhJN7pWRZRyDjRqvF_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ites.google.com/site/virtri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initiatives/mental-health-action-plan-2013-2030" TargetMode="External"/><Relationship Id="rId7" Type="http://schemas.openxmlformats.org/officeDocument/2006/relationships/image" Target="../media/image19.jpeg"/><Relationship Id="rId2" Type="http://schemas.openxmlformats.org/officeDocument/2006/relationships/hyperlink" Target="https://www.un.org/sustainabledevelopment/health/"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emcapp.ignis.de/8/mobile/index.html" TargetMode="External"/><Relationship Id="rId4" Type="http://schemas.openxmlformats.org/officeDocument/2006/relationships/hyperlink" Target="http://eepurl.com/bZnWo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who.int/mental_health/publications/mhgap_hig/en/" TargetMode="External"/><Relationship Id="rId2" Type="http://schemas.openxmlformats.org/officeDocument/2006/relationships/hyperlink" Target="http://www.who.int/mental_health/publications/guide_field_workers/en/"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hyperlink" Target="https://drive.google.com/open?id=1UOHlb1iFT4kl_HhJN7pWRZRyDjRqvF_3" TargetMode="External"/><Relationship Id="rId3" Type="http://schemas.openxmlformats.org/officeDocument/2006/relationships/hyperlink" Target="https://unitar.org/" TargetMode="External"/><Relationship Id="rId7" Type="http://schemas.openxmlformats.org/officeDocument/2006/relationships/hyperlink" Target="http://promundoglobal.org/resources/living-peace-the-story-of-abby-and-kyal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unitar.org/courses/confronting-trauma-ptp202212e-8329" TargetMode="External"/><Relationship Id="rId10" Type="http://schemas.openxmlformats.org/officeDocument/2006/relationships/hyperlink" Target="http://www.global-geneva.com/unbreakable-recognizing-humanitarian-stress-and-trauma/" TargetMode="External"/><Relationship Id="rId4" Type="http://schemas.openxmlformats.org/officeDocument/2006/relationships/image" Target="../media/image22.png"/><Relationship Id="rId9" Type="http://schemas.openxmlformats.org/officeDocument/2006/relationships/hyperlink" Target="http://www.google.com/url?q=http%3A%2F%2Fmembercareassociates.org%2Fwp-content%2Fuploads%2F2019%2F04%2Fok-ITC-6-April-2019-Trauma-Pandemic-ODonnells-1.pdf&amp;sa=D&amp;sntz=1&amp;usg=AOvVaw3CJKWD_w4CFZ-4cmdJX1jT"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youtube.com/watch?v=c7jMHkqvCxI&amp;t=17s" TargetMode="External"/><Relationship Id="rId7" Type="http://schemas.openxmlformats.org/officeDocument/2006/relationships/hyperlink" Target="https://eu.eventscloud.com/website/3030/home-22/" TargetMode="External"/><Relationship Id="rId2" Type="http://schemas.openxmlformats.org/officeDocument/2006/relationships/hyperlink" Target="https://membercareassociates.us10.list-manage.com/track/click?u=e83a5528fb81b78be71f78079&amp;id=b719153dcd&amp;e=a8fa1a0034" TargetMode="External"/><Relationship Id="rId1" Type="http://schemas.openxmlformats.org/officeDocument/2006/relationships/slideLayout" Target="../slideLayouts/slideLayout2.xml"/><Relationship Id="rId6" Type="http://schemas.openxmlformats.org/officeDocument/2006/relationships/hyperlink" Target="https://mailchi.mp/c35dc88ee23d/global-integration-update-special-news-12148220" TargetMode="External"/><Relationship Id="rId5" Type="http://schemas.openxmlformats.org/officeDocument/2006/relationships/hyperlink" Target="https://mailchi.mp/f259810c3a95/global-integration-update-special-news-1214153" TargetMode="External"/><Relationship Id="rId4" Type="http://schemas.openxmlformats.org/officeDocument/2006/relationships/hyperlink" Target="http://www.google.com/url?q=http%3A%2F%2Fmembercareassociates.org%2Fwp-content%2Fuploads%2F2018%2F11%2Fok-final-7-Nov-2018-Health-for-Peace-Contributions-from-Peace-Psychology-GPW-2018-ODonnell.pdf&amp;sa=D&amp;sntz=1&amp;usg=AOvVaw319RPzQ4Qo4FHvUDN60lGw"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www.un.org/en/development/desa/population/migration/generalassembly/docs/globalcompact/A_RES_70_262.pdf" TargetMode="External"/><Relationship Id="rId7" Type="http://schemas.openxmlformats.org/officeDocument/2006/relationships/hyperlink" Target="http://webtv.un.org/search/high-level-meeting-on-peacebuilding-and-sustaining-peace-interactive-dialogues-3-4-general-assembly-72nd-session/5776779024001/?term=High%20level%20meeting%20on%20peacebuilding%20and%20sustaining%20peace&amp;sort=date" TargetMode="External"/><Relationship Id="rId2" Type="http://schemas.openxmlformats.org/officeDocument/2006/relationships/hyperlink" Target="http://peacewomen.org/sites/default/files/s_res_2282.pdf" TargetMode="External"/><Relationship Id="rId1" Type="http://schemas.openxmlformats.org/officeDocument/2006/relationships/slideLayout" Target="../slideLayouts/slideLayout2.xml"/><Relationship Id="rId6" Type="http://schemas.openxmlformats.org/officeDocument/2006/relationships/hyperlink" Target="https://reliefweb.int/report/world/report-high-level-independent-panel-peace-operations" TargetMode="External"/><Relationship Id="rId5" Type="http://schemas.openxmlformats.org/officeDocument/2006/relationships/hyperlink" Target="http://undocs.org/A/70/357" TargetMode="External"/><Relationship Id="rId4" Type="http://schemas.openxmlformats.org/officeDocument/2006/relationships/hyperlink" Target="http://sdg.iisd.org/news/unga-security-council-adopt-resolutions-on-peacebuilding-architectur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un.org/sustainabledevelopment/peace-justice/" TargetMode="External"/><Relationship Id="rId1" Type="http://schemas.openxmlformats.org/officeDocument/2006/relationships/slideLayout" Target="../slideLayouts/slideLayout2.xml"/><Relationship Id="rId5" Type="http://schemas.openxmlformats.org/officeDocument/2006/relationships/hyperlink" Target="https://www.unodc.org/" TargetMode="External"/><Relationship Id="rId4" Type="http://schemas.openxmlformats.org/officeDocument/2006/relationships/hyperlink" Target="https://ungass2021.unodc.org/ungass2021/inde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ites.google.com/view/global-integrity-day/" TargetMode="Externa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hyperlink" Target="https://www.globalintegritynetwork.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membercareassociates.org/?page_id=37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coremembercare.blogspot.fr/search/label/global%20integrity" TargetMode="External"/><Relationship Id="rId2" Type="http://schemas.openxmlformats.org/officeDocument/2006/relationships/hyperlink" Target="https://www.lausanne.org/content/lga/2018-03/summons-global-integrity-movement"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youtube.com/watch?v=Z4ZJgAVBKV0&amp;t=1s" TargetMode="External"/><Relationship Id="rId4" Type="http://schemas.openxmlformats.org/officeDocument/2006/relationships/hyperlink" Target="https://www.youtube.com/watch?v=autlpiy2kE8&amp;t=4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marc-rosenthal.com/mr_site/portfolio/index.php" TargetMode="External"/><Relationship Id="rId1" Type="http://schemas.openxmlformats.org/officeDocument/2006/relationships/slideLayout" Target="../slideLayouts/slideLayout1.xml"/><Relationship Id="rId4" Type="http://schemas.openxmlformats.org/officeDocument/2006/relationships/hyperlink" Target="https://membercareassociates.org/wp-content/uploads/2017/04/Integrity-and-Accountability-parts-1-and-2-UN-Special-March-and-April-2017-ODonnell.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unodc.org/unodc/en/treaties/CAC/" TargetMode="External"/><Relationship Id="rId13" Type="http://schemas.openxmlformats.org/officeDocument/2006/relationships/hyperlink" Target="https://www.globalintegritynetwork.org/post/gin-conference-on-april-30-2022" TargetMode="External"/><Relationship Id="rId3" Type="http://schemas.openxmlformats.org/officeDocument/2006/relationships/hyperlink" Target="http://petranetwork.blogspot.com/2022/09/mocking-god-october-november-2022.html" TargetMode="External"/><Relationship Id="rId7" Type="http://schemas.openxmlformats.org/officeDocument/2006/relationships/hyperlink" Target="https://uncaccoalition.org/" TargetMode="External"/><Relationship Id="rId12" Type="http://schemas.openxmlformats.org/officeDocument/2006/relationships/hyperlink" Target="https://iaccserie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mailchi.mp/uncaccoalition/19082022?e=72a7f0e5fe" TargetMode="External"/><Relationship Id="rId11" Type="http://schemas.openxmlformats.org/officeDocument/2006/relationships/hyperlink" Target="https://j4t.org/" TargetMode="External"/><Relationship Id="rId5" Type="http://schemas.openxmlformats.org/officeDocument/2006/relationships/hyperlink" Target="https://uncaccoalition.org/get-involved/working-groups/victims-of-corruption-working-group/film-contest/short-film-series/?utm_source=UNCAC+Coalition+Newsletter&amp;utm_campaign=75d98d4a28-Email_19082022&amp;utm_medium=email&amp;utm_term=0_17cd3d92c9-75d98d4a28-510156997" TargetMode="External"/><Relationship Id="rId15" Type="http://schemas.openxmlformats.org/officeDocument/2006/relationships/image" Target="../media/image1.jpeg"/><Relationship Id="rId10" Type="http://schemas.openxmlformats.org/officeDocument/2006/relationships/hyperlink" Target="https://j4t.org/podcast-episodes/" TargetMode="External"/><Relationship Id="rId4" Type="http://schemas.openxmlformats.org/officeDocument/2006/relationships/hyperlink" Target="https://google.us4.list-manage.com/track/click?u=66e16f9d8a9699d5d627c279d&amp;id=88e4a747a0&amp;e=5c4b2c5c4a" TargetMode="External"/><Relationship Id="rId9" Type="http://schemas.openxmlformats.org/officeDocument/2006/relationships/hyperlink" Target="https://www.youtube.com/watch?v=TsVPO7oGOIc" TargetMode="External"/><Relationship Id="rId14" Type="http://schemas.openxmlformats.org/officeDocument/2006/relationships/hyperlink" Target="https://www.globalintegritynetwork.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membercareassociates.org/wp-content/uploads/2017/02/revised-October-ODonnells-JPC-article-MHPs-and-SDGs-29-Sept-20161.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hyperlink" Target="mailto:mcaresources@gmail.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jpeg"/><Relationship Id="rId4" Type="http://schemas.openxmlformats.org/officeDocument/2006/relationships/hyperlink" Target="http://www.membercareassociates.or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theology.worldea.org/books/" TargetMode="External"/><Relationship Id="rId3" Type="http://schemas.openxmlformats.org/officeDocument/2006/relationships/hyperlink" Target="https://www.lausanne.org/content/lga/2020-01/following-jesus-globally" TargetMode="External"/><Relationship Id="rId7" Type="http://schemas.openxmlformats.org/officeDocument/2006/relationships/hyperlink" Target="https://www.bucer.de/fileadmin/dateien/Dokumente/Buecher/978-3-86269-236-1_Festschrift_Manfred_Kohl.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infoagepub.com/products/Behavioral-Science-in-the-Global-Arena-Mental-Spiritual-Social-Health" TargetMode="External"/><Relationship Id="rId5" Type="http://schemas.openxmlformats.org/officeDocument/2006/relationships/hyperlink" Target="https://drive.google.com/open?id=14sQdg6o50-Vtmlii8kH4CPKdCjZvLCnt" TargetMode="External"/><Relationship Id="rId10" Type="http://schemas.openxmlformats.org/officeDocument/2006/relationships/image" Target="../media/image1.jpeg"/><Relationship Id="rId4" Type="http://schemas.openxmlformats.org/officeDocument/2006/relationships/hyperlink" Target="http://membercareassociates.org/wp-content/uploads/2016/12/ODonnells-2016-JPT-article-published-pdf.pdf" TargetMode="External"/><Relationship Id="rId9" Type="http://schemas.openxmlformats.org/officeDocument/2006/relationships/hyperlink" Target="https://membercareassociates.org/wp-content/uploads/2022/02/Living-in-Global-Integrity-chapter-Multi-Sectoral-Resources-Feb-2022.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s://membercareassociates.org/mca-volumesbooks/" TargetMode="External"/><Relationship Id="rId3" Type="http://schemas.openxmlformats.org/officeDocument/2006/relationships/hyperlink" Target="https://membercareassociates.us4.list-manage.com/track/click?u=f34fc856e7776d7b69dafd3b3&amp;id=fa737a834d&amp;e=8abe98a91a"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4.xml"/><Relationship Id="rId16" Type="http://schemas.openxmlformats.org/officeDocument/2006/relationships/hyperlink" Target="https://membercareassociates.org/resource-updates/mca-resource-updates/" TargetMode="Externa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hyperlink" Target="https://membercareassociates.us4.list-manage.com/track/click?u=f34fc856e7776d7b69dafd3b3&amp;id=a90e1c1226&amp;e=8abe98a91a" TargetMode="External"/><Relationship Id="rId15" Type="http://schemas.openxmlformats.org/officeDocument/2006/relationships/image" Target="../media/image12.jpe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Matthew%2013%3A51-52&amp;version=NI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hyperlink" Target="https://membercareassociates.org/global-integration/g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mailchi.mp/435fd616cf03/global-integration-update-special-news-1308697" TargetMode="External"/><Relationship Id="rId4" Type="http://schemas.openxmlformats.org/officeDocument/2006/relationships/hyperlink" Target="https://biblehub.com/ephesians/1-10.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ustainabledevelopment.un.org/post2015/transformingourworl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hyperlink" Target="https://mailchi.mp/689577e1d0e6/global-integration-update-special-news-11829308" TargetMode="External"/><Relationship Id="rId3" Type="http://schemas.openxmlformats.org/officeDocument/2006/relationships/hyperlink" Target="https://membercareassociates.org/global-integration/gi-updates/" TargetMode="External"/><Relationship Id="rId7" Type="http://schemas.openxmlformats.org/officeDocument/2006/relationships/hyperlink" Target="https://mailchi.mp/c35dc88ee23d/global-integration-update-special-news-1214822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membercareassociates.us10.list-manage.com/track/click?u=e83a5528fb81b78be71f78079&amp;id=e07e7f82a2&amp;e=a8fa1a0034" TargetMode="External"/><Relationship Id="rId5" Type="http://schemas.openxmlformats.org/officeDocument/2006/relationships/hyperlink" Target="https://membercareassociates.us10.list-manage.com/track/click?u=e83a5528fb81b78be71f78079&amp;id=50b63c84a3&amp;e=a8fa1a0034" TargetMode="External"/><Relationship Id="rId10" Type="http://schemas.openxmlformats.org/officeDocument/2006/relationships/image" Target="../media/image1.jpeg"/><Relationship Id="rId4" Type="http://schemas.openxmlformats.org/officeDocument/2006/relationships/hyperlink" Target="https://mailchi.mp/e604085d0973/global-integration-update-special-news-12154064" TargetMode="External"/><Relationship Id="rId9" Type="http://schemas.openxmlformats.org/officeDocument/2006/relationships/hyperlink" Target="https://mailchi.mp/5d31ab101135/global-integration-update-special-news-118232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0"/>
          </a:xfrm>
          <a:solidFill>
            <a:schemeClr val="accent1">
              <a:lumMod val="20000"/>
              <a:lumOff val="80000"/>
            </a:schemeClr>
          </a:solidFill>
        </p:spPr>
        <p:txBody>
          <a:bodyPr rtlCol="0">
            <a:normAutofit fontScale="90000"/>
          </a:bodyPr>
          <a:lstStyle/>
          <a:p>
            <a:pPr eaLnBrk="1" fontAlgn="auto" hangingPunct="1">
              <a:spcAft>
                <a:spcPts val="0"/>
              </a:spcAft>
              <a:defRPr/>
            </a:pPr>
            <a:br>
              <a:rPr lang="en-GB" b="1" dirty="0">
                <a:solidFill>
                  <a:srgbClr val="0000FF"/>
                </a:solidFill>
              </a:rPr>
            </a:br>
            <a:br>
              <a:rPr lang="en-GB" b="1" dirty="0">
                <a:solidFill>
                  <a:srgbClr val="0000FF"/>
                </a:solidFill>
              </a:rPr>
            </a:br>
            <a:br>
              <a:rPr lang="en-GB" b="1" dirty="0">
                <a:solidFill>
                  <a:srgbClr val="0000FF"/>
                </a:solidFill>
              </a:rPr>
            </a:br>
            <a:br>
              <a:rPr lang="en-GB" b="1" dirty="0">
                <a:solidFill>
                  <a:srgbClr val="0000FF"/>
                </a:solidFill>
              </a:rPr>
            </a:br>
            <a:r>
              <a:rPr lang="en-GB" b="1" dirty="0"/>
              <a:t>Global Integration</a:t>
            </a:r>
            <a:br>
              <a:rPr lang="en-GB" b="1" dirty="0"/>
            </a:br>
            <a:r>
              <a:rPr lang="en-GB" sz="3100" b="1" i="1" dirty="0">
                <a:solidFill>
                  <a:srgbClr val="006699"/>
                </a:solidFill>
              </a:rPr>
              <a:t>My Journey into the </a:t>
            </a:r>
            <a:r>
              <a:rPr lang="en-GB" sz="3100" b="1" i="1" dirty="0" err="1">
                <a:solidFill>
                  <a:srgbClr val="006699"/>
                </a:solidFill>
              </a:rPr>
              <a:t>Missio</a:t>
            </a:r>
            <a:r>
              <a:rPr lang="en-GB" sz="3100" b="1" i="1" dirty="0">
                <a:solidFill>
                  <a:srgbClr val="006699"/>
                </a:solidFill>
              </a:rPr>
              <a:t> Dei Frontiers</a:t>
            </a:r>
            <a:br>
              <a:rPr lang="en-GB" sz="1300" i="1" dirty="0">
                <a:solidFill>
                  <a:srgbClr val="0000FF"/>
                </a:solidFill>
              </a:rPr>
            </a:br>
            <a:r>
              <a:rPr lang="en-US" sz="2200" b="1" dirty="0"/>
              <a:t>Kelly O’Donnell, PsyD</a:t>
            </a:r>
            <a:br>
              <a:rPr lang="en-US" sz="2200" b="1" dirty="0"/>
            </a:br>
            <a:r>
              <a:rPr lang="en-GB" sz="2200" b="1" dirty="0"/>
              <a:t>Member Care Associates, Inc.</a:t>
            </a:r>
            <a:br>
              <a:rPr lang="en-GB" b="1" dirty="0"/>
            </a:br>
            <a:br>
              <a:rPr lang="en-US" dirty="0"/>
            </a:br>
            <a:br>
              <a:rPr lang="en-GB" i="1" dirty="0">
                <a:solidFill>
                  <a:srgbClr val="0000FF"/>
                </a:solidFill>
              </a:rPr>
            </a:br>
            <a:br>
              <a:rPr lang="en-GB" i="1" dirty="0">
                <a:solidFill>
                  <a:srgbClr val="0000FF"/>
                </a:solidFill>
              </a:rPr>
            </a:br>
            <a:endParaRPr lang="en-GB" i="1" dirty="0">
              <a:solidFill>
                <a:srgbClr val="0000FF"/>
              </a:solidFill>
            </a:endParaRPr>
          </a:p>
        </p:txBody>
      </p:sp>
      <p:sp>
        <p:nvSpPr>
          <p:cNvPr id="3" name="Content Placeholder 2"/>
          <p:cNvSpPr>
            <a:spLocks noGrp="1"/>
          </p:cNvSpPr>
          <p:nvPr>
            <p:ph idx="1"/>
          </p:nvPr>
        </p:nvSpPr>
        <p:spPr>
          <a:xfrm>
            <a:off x="0" y="2286000"/>
            <a:ext cx="9144000" cy="4343400"/>
          </a:xfrm>
          <a:solidFill>
            <a:schemeClr val="accent1">
              <a:lumMod val="20000"/>
              <a:lumOff val="80000"/>
            </a:schemeClr>
          </a:solidFill>
        </p:spPr>
        <p:txBody>
          <a:bodyPr rtlCol="0">
            <a:normAutofit fontScale="92500" lnSpcReduction="20000"/>
          </a:bodyPr>
          <a:lstStyle/>
          <a:p>
            <a:pPr algn="ctr" eaLnBrk="1" fontAlgn="auto" hangingPunct="1">
              <a:spcAft>
                <a:spcPts val="0"/>
              </a:spcAft>
              <a:buFont typeface="Arial" pitchFamily="34" charset="0"/>
              <a:buNone/>
              <a:defRPr/>
            </a:pPr>
            <a:endParaRPr lang="en-GB" sz="4400" b="1" dirty="0">
              <a:solidFill>
                <a:srgbClr val="0000FF"/>
              </a:solidFill>
            </a:endParaRPr>
          </a:p>
          <a:p>
            <a:pPr eaLnBrk="1" fontAlgn="auto" hangingPunct="1">
              <a:spcAft>
                <a:spcPts val="0"/>
              </a:spcAft>
              <a:defRPr/>
            </a:pPr>
            <a:endParaRPr lang="en-US" sz="1800" dirty="0">
              <a:solidFill>
                <a:srgbClr val="0000FF"/>
              </a:solidFill>
            </a:endParaRPr>
          </a:p>
          <a:p>
            <a:pPr algn="ctr" eaLnBrk="1" fontAlgn="auto" hangingPunct="1">
              <a:spcAft>
                <a:spcPts val="0"/>
              </a:spcAft>
              <a:buFont typeface="Arial" pitchFamily="34" charset="0"/>
              <a:buNone/>
              <a:defRPr/>
            </a:pPr>
            <a:endParaRPr lang="en-US" dirty="0"/>
          </a:p>
          <a:p>
            <a:pPr algn="ctr" eaLnBrk="1" fontAlgn="auto" hangingPunct="1">
              <a:spcAft>
                <a:spcPts val="0"/>
              </a:spcAft>
              <a:buFont typeface="Arial" pitchFamily="34" charset="0"/>
              <a:buNone/>
              <a:defRPr/>
            </a:pPr>
            <a:endParaRPr lang="en-US" dirty="0"/>
          </a:p>
          <a:p>
            <a:pPr algn="ctr" eaLnBrk="1" fontAlgn="auto" hangingPunct="1">
              <a:spcAft>
                <a:spcPts val="0"/>
              </a:spcAft>
              <a:buFont typeface="Arial" pitchFamily="34" charset="0"/>
              <a:buNone/>
              <a:defRPr/>
            </a:pPr>
            <a:endParaRPr lang="en-US" dirty="0"/>
          </a:p>
          <a:p>
            <a:pPr algn="ctr" eaLnBrk="1" fontAlgn="auto" hangingPunct="1">
              <a:spcAft>
                <a:spcPts val="0"/>
              </a:spcAft>
              <a:buFont typeface="Arial" pitchFamily="34" charset="0"/>
              <a:buNone/>
              <a:defRPr/>
            </a:pPr>
            <a:endParaRPr lang="en-US" dirty="0"/>
          </a:p>
          <a:p>
            <a:pPr algn="ctr" eaLnBrk="1" fontAlgn="auto" hangingPunct="1">
              <a:spcAft>
                <a:spcPts val="0"/>
              </a:spcAft>
              <a:buFont typeface="Arial" pitchFamily="34" charset="0"/>
              <a:buNone/>
              <a:defRPr/>
            </a:pPr>
            <a:endParaRPr lang="en-GB" sz="2400" b="1" i="1" dirty="0"/>
          </a:p>
          <a:p>
            <a:pPr algn="ctr" eaLnBrk="1" fontAlgn="auto" hangingPunct="1">
              <a:spcAft>
                <a:spcPts val="0"/>
              </a:spcAft>
              <a:buFont typeface="Arial" pitchFamily="34" charset="0"/>
              <a:buNone/>
              <a:defRPr/>
            </a:pPr>
            <a:endParaRPr lang="en-GB" sz="900" dirty="0"/>
          </a:p>
          <a:p>
            <a:pPr algn="ctr" eaLnBrk="1" fontAlgn="auto" hangingPunct="1">
              <a:spcAft>
                <a:spcPts val="0"/>
              </a:spcAft>
              <a:buFont typeface="Arial" pitchFamily="34" charset="0"/>
              <a:buNone/>
              <a:defRPr/>
            </a:pPr>
            <a:r>
              <a:rPr lang="en-GB" sz="2200" b="1" dirty="0"/>
              <a:t>Frontier Mission in an Emergent World</a:t>
            </a:r>
            <a:br>
              <a:rPr lang="en-GB" sz="2200" b="1"/>
            </a:br>
            <a:r>
              <a:rPr lang="en-GB" sz="2200" b="1"/>
              <a:t>EMS-ISFM </a:t>
            </a:r>
            <a:r>
              <a:rPr lang="en-GB" sz="2200" b="1" dirty="0"/>
              <a:t>Conference, 7-8 October 2022</a:t>
            </a:r>
            <a:br>
              <a:rPr lang="en-GB" sz="900" dirty="0"/>
            </a:br>
            <a:br>
              <a:rPr lang="en-GB" sz="900" dirty="0"/>
            </a:br>
            <a:r>
              <a:rPr lang="en-GB" sz="1500" dirty="0"/>
              <a:t>Do not reproduce without permission (</a:t>
            </a:r>
            <a:r>
              <a:rPr lang="en-GB" sz="1500" dirty="0">
                <a:solidFill>
                  <a:srgbClr val="3366FF"/>
                </a:solidFill>
                <a:hlinkClick r:id="rId3"/>
              </a:rPr>
              <a:t>MCAresources@gmail.com</a:t>
            </a:r>
            <a:r>
              <a:rPr lang="en-GB" sz="1500" dirty="0"/>
              <a:t>)</a:t>
            </a:r>
          </a:p>
          <a:p>
            <a:pPr algn="ctr" eaLnBrk="1" fontAlgn="auto" hangingPunct="1">
              <a:spcAft>
                <a:spcPts val="0"/>
              </a:spcAft>
              <a:buFont typeface="Arial" pitchFamily="34" charset="0"/>
              <a:buNone/>
              <a:defRPr/>
            </a:pPr>
            <a:r>
              <a:rPr lang="en-GB" sz="1500" dirty="0"/>
              <a:t>Image source: Cover detail from </a:t>
            </a:r>
            <a:r>
              <a:rPr lang="en-GB" sz="1500" i="1" dirty="0">
                <a:hlinkClick r:id="rId4"/>
              </a:rPr>
              <a:t>Global Member Care (volume 2) Crossing Sectors for Serving Humanity </a:t>
            </a:r>
            <a:r>
              <a:rPr lang="en-GB" sz="1500" dirty="0">
                <a:hlinkClick r:id="rId4"/>
              </a:rPr>
              <a:t>(2013)</a:t>
            </a:r>
            <a:endParaRPr lang="en-GB" sz="1500" dirty="0"/>
          </a:p>
          <a:p>
            <a:pPr algn="ctr" eaLnBrk="1" fontAlgn="auto" hangingPunct="1">
              <a:spcAft>
                <a:spcPts val="0"/>
              </a:spcAft>
              <a:buFont typeface="Arial" pitchFamily="34" charset="0"/>
              <a:buNone/>
              <a:defRPr/>
            </a:pPr>
            <a:endParaRPr lang="en-GB" dirty="0"/>
          </a:p>
          <a:p>
            <a:pPr algn="ctr" eaLnBrk="1" fontAlgn="auto" hangingPunct="1">
              <a:spcAft>
                <a:spcPts val="0"/>
              </a:spcAft>
              <a:buFont typeface="Arial" pitchFamily="34" charset="0"/>
              <a:buNone/>
              <a:defRPr/>
            </a:pPr>
            <a:endParaRPr lang="en-GB" dirty="0"/>
          </a:p>
          <a:p>
            <a:pPr algn="ctr" eaLnBrk="1" fontAlgn="auto" hangingPunct="1">
              <a:spcAft>
                <a:spcPts val="0"/>
              </a:spcAft>
              <a:buFont typeface="Arial" pitchFamily="34" charset="0"/>
              <a:buNone/>
              <a:defRPr/>
            </a:pPr>
            <a:endParaRPr lang="en-GB" dirty="0"/>
          </a:p>
          <a:p>
            <a:pPr algn="ctr" eaLnBrk="1" fontAlgn="auto" hangingPunct="1">
              <a:spcAft>
                <a:spcPts val="0"/>
              </a:spcAft>
              <a:buFont typeface="Arial" pitchFamily="34" charset="0"/>
              <a:buNone/>
              <a:defRPr/>
            </a:pPr>
            <a:endParaRPr lang="en-GB" dirty="0"/>
          </a:p>
          <a:p>
            <a:pPr algn="ctr" eaLnBrk="1" fontAlgn="auto" hangingPunct="1">
              <a:spcAft>
                <a:spcPts val="0"/>
              </a:spcAft>
              <a:buFont typeface="Arial" pitchFamily="34" charset="0"/>
              <a:buNone/>
              <a:defRPr/>
            </a:pPr>
            <a:endParaRPr lang="en-GB" dirty="0"/>
          </a:p>
        </p:txBody>
      </p:sp>
      <p:pic>
        <p:nvPicPr>
          <p:cNvPr id="2052" name="Picture 6" descr="crossing sectors crop.jpg"/>
          <p:cNvPicPr>
            <a:picLocks noChangeAspect="1"/>
          </p:cNvPicPr>
          <p:nvPr/>
        </p:nvPicPr>
        <p:blipFill>
          <a:blip r:embed="rId5" cstate="print"/>
          <a:srcRect/>
          <a:stretch>
            <a:fillRect/>
          </a:stretch>
        </p:blipFill>
        <p:spPr bwMode="auto">
          <a:xfrm>
            <a:off x="1295400" y="2133600"/>
            <a:ext cx="7010400" cy="3213100"/>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10EEE4A5-BBA7-E025-DA1C-C9616D1013FC}"/>
              </a:ext>
            </a:extLst>
          </p:cNvPr>
          <p:cNvSpPr>
            <a:spLocks noGrp="1"/>
          </p:cNvSpPr>
          <p:nvPr>
            <p:ph type="sldNum" sz="quarter" idx="12"/>
          </p:nvPr>
        </p:nvSpPr>
        <p:spPr/>
        <p:txBody>
          <a:bodyPr/>
          <a:lstStyle/>
          <a:p>
            <a:pPr>
              <a:defRPr/>
            </a:pPr>
            <a:fld id="{7642507D-34BB-4EA4-A602-764AFDC2A5EA}" type="slidenum">
              <a:rPr lang="en-GB" smtClean="0"/>
              <a:pPr>
                <a:defRPr/>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762000"/>
          </a:xfrm>
        </p:spPr>
        <p:txBody>
          <a:bodyPr/>
          <a:lstStyle/>
          <a:p>
            <a:pPr eaLnBrk="1" hangingPunct="1"/>
            <a:r>
              <a:rPr lang="en-GB" sz="3200" b="1">
                <a:solidFill>
                  <a:srgbClr val="0000FF"/>
                </a:solidFill>
              </a:rPr>
              <a:t>Faith-Based People-Organizations</a:t>
            </a:r>
            <a:r>
              <a:rPr lang="en-GB" sz="3200" b="1"/>
              <a:t> </a:t>
            </a:r>
          </a:p>
        </p:txBody>
      </p:sp>
      <p:sp>
        <p:nvSpPr>
          <p:cNvPr id="3" name="Content Placeholder 2"/>
          <p:cNvSpPr>
            <a:spLocks noGrp="1"/>
          </p:cNvSpPr>
          <p:nvPr>
            <p:ph idx="1"/>
          </p:nvPr>
        </p:nvSpPr>
        <p:spPr>
          <a:xfrm>
            <a:off x="0" y="685800"/>
            <a:ext cx="9144000" cy="6172200"/>
          </a:xfrm>
        </p:spPr>
        <p:txBody>
          <a:bodyPr rtlCol="0">
            <a:normAutofit fontScale="70000" lnSpcReduction="20000"/>
          </a:bodyPr>
          <a:lstStyle/>
          <a:p>
            <a:pPr algn="just" eaLnBrk="1" fontAlgn="auto" hangingPunct="1">
              <a:spcAft>
                <a:spcPts val="0"/>
              </a:spcAft>
              <a:buFont typeface="Arial" pitchFamily="34" charset="0"/>
              <a:buNone/>
              <a:defRPr/>
            </a:pPr>
            <a:r>
              <a:rPr lang="en-GB" sz="2600" dirty="0"/>
              <a:t>	</a:t>
            </a:r>
            <a:br>
              <a:rPr lang="en-GB" sz="2600" dirty="0"/>
            </a:br>
            <a:r>
              <a:rPr lang="en-GB" sz="2900" dirty="0"/>
              <a:t>“We believe that a variety of people must be at the “global tables” in order to help shape and influence agendas, policies, and action in the “global trenches.” That includes people from all countries, sectors, and faith backgrounds, who are informed and skilled, and dedicated to the common good. “</a:t>
            </a:r>
          </a:p>
          <a:p>
            <a:pPr algn="just" eaLnBrk="1" fontAlgn="auto" hangingPunct="1">
              <a:spcAft>
                <a:spcPts val="0"/>
              </a:spcAft>
              <a:buFont typeface="Arial" pitchFamily="34" charset="0"/>
              <a:buNone/>
              <a:defRPr/>
            </a:pPr>
            <a:endParaRPr lang="en-GB" sz="2900" dirty="0"/>
          </a:p>
          <a:p>
            <a:pPr algn="just" eaLnBrk="1" fontAlgn="auto" hangingPunct="1">
              <a:spcAft>
                <a:spcPts val="0"/>
              </a:spcAft>
              <a:buFont typeface="Arial" pitchFamily="34" charset="0"/>
              <a:buNone/>
              <a:defRPr/>
            </a:pPr>
            <a:r>
              <a:rPr lang="en-GB" sz="2900" dirty="0"/>
              <a:t>	“Religion and faith, as we know,  have a central place for most people in our world—including many “persons and communities of concern,” staff, organizations, governments, and donors. Faith-based people are thus often mainstream contributors and partners--and not marginal players-- when it comes to the efforts to transform the world. The emphasis on </a:t>
            </a:r>
            <a:r>
              <a:rPr lang="en-GB" sz="2900" b="1" dirty="0"/>
              <a:t>personal </a:t>
            </a:r>
            <a:r>
              <a:rPr lang="en-GB" sz="2900" dirty="0"/>
              <a:t>transformation (including virtue and moral integrity) is often an important added contribution from the faith-based sector.”  </a:t>
            </a:r>
          </a:p>
          <a:p>
            <a:pPr algn="just" eaLnBrk="1" fontAlgn="auto" hangingPunct="1">
              <a:spcAft>
                <a:spcPts val="0"/>
              </a:spcAft>
              <a:buFont typeface="Arial" pitchFamily="34" charset="0"/>
              <a:buNone/>
              <a:defRPr/>
            </a:pPr>
            <a:endParaRPr lang="en-GB" sz="2600" b="1" dirty="0"/>
          </a:p>
          <a:p>
            <a:pPr algn="just" eaLnBrk="1" fontAlgn="auto" hangingPunct="1">
              <a:spcAft>
                <a:spcPts val="0"/>
              </a:spcAft>
              <a:buNone/>
              <a:defRPr/>
            </a:pPr>
            <a:r>
              <a:rPr lang="en-GB" sz="2600" b="1" dirty="0"/>
              <a:t>	</a:t>
            </a:r>
            <a:r>
              <a:rPr lang="en-GB" sz="2600" b="1" dirty="0">
                <a:highlight>
                  <a:srgbClr val="00FFFF"/>
                </a:highlight>
              </a:rPr>
              <a:t>--Note: </a:t>
            </a:r>
            <a:r>
              <a:rPr lang="en-GB" sz="2600" dirty="0"/>
              <a:t>Faith is often the </a:t>
            </a:r>
            <a:r>
              <a:rPr lang="en-GB" sz="2600" i="1" u="sng" dirty="0"/>
              <a:t>core</a:t>
            </a:r>
            <a:r>
              <a:rPr lang="en-GB" sz="2600" dirty="0"/>
              <a:t> part of one’s life/identity and not simply a </a:t>
            </a:r>
            <a:r>
              <a:rPr lang="en-GB" sz="2600" i="1" u="sng" dirty="0"/>
              <a:t>component</a:t>
            </a:r>
            <a:r>
              <a:rPr lang="en-GB" sz="2600" dirty="0"/>
              <a:t> part. </a:t>
            </a:r>
            <a:br>
              <a:rPr lang="en-GB" sz="2600" dirty="0"/>
            </a:br>
            <a:r>
              <a:rPr lang="en-GB" sz="2600" b="1" dirty="0">
                <a:highlight>
                  <a:srgbClr val="00FFFF"/>
                </a:highlight>
              </a:rPr>
              <a:t>--Note:</a:t>
            </a:r>
            <a:r>
              <a:rPr lang="en-GB" sz="2600" b="1" dirty="0"/>
              <a:t> </a:t>
            </a:r>
            <a:r>
              <a:rPr lang="en-GB" sz="2600" dirty="0"/>
              <a:t>We are increasingly referring to ourselves/organisations as being ”faith-hope-love—based” in line with our fuller understanding of historic Christian spirituality. </a:t>
            </a:r>
          </a:p>
          <a:p>
            <a:pPr algn="ctr" eaLnBrk="1" fontAlgn="auto" hangingPunct="1">
              <a:spcAft>
                <a:spcPts val="0"/>
              </a:spcAft>
              <a:buFont typeface="Arial" pitchFamily="34" charset="0"/>
              <a:buNone/>
              <a:defRPr/>
            </a:pPr>
            <a:r>
              <a:rPr lang="en-GB" sz="2600" dirty="0"/>
              <a:t> </a:t>
            </a:r>
            <a:br>
              <a:rPr lang="en-GB" sz="2600" dirty="0"/>
            </a:br>
            <a:r>
              <a:rPr lang="en-GB" sz="2600" dirty="0"/>
              <a:t>--</a:t>
            </a:r>
            <a:r>
              <a:rPr lang="en-GB" sz="2600" i="1" dirty="0"/>
              <a:t>Global Integration Update </a:t>
            </a:r>
            <a:r>
              <a:rPr lang="en-GB" sz="2600" dirty="0"/>
              <a:t>(August 2015)</a:t>
            </a:r>
            <a:br>
              <a:rPr lang="en-GB" sz="2600" dirty="0"/>
            </a:br>
            <a:r>
              <a:rPr lang="en-GB" sz="2600" dirty="0">
                <a:hlinkClick r:id="rId3"/>
              </a:rPr>
              <a:t>Faith-Based Partners in Transformation</a:t>
            </a:r>
            <a:endParaRPr lang="en-GB" sz="2600" dirty="0"/>
          </a:p>
          <a:p>
            <a:pPr algn="ctr" eaLnBrk="1" fontAlgn="auto" hangingPunct="1">
              <a:spcAft>
                <a:spcPts val="0"/>
              </a:spcAft>
              <a:buFont typeface="Arial" pitchFamily="34" charset="0"/>
              <a:buNone/>
              <a:defRPr/>
            </a:pPr>
            <a:r>
              <a:rPr lang="en-GB" sz="2600" dirty="0"/>
              <a:t>--United Nations Christian Association—Geneva:</a:t>
            </a:r>
          </a:p>
          <a:p>
            <a:pPr algn="ctr" eaLnBrk="1" fontAlgn="auto" hangingPunct="1">
              <a:spcAft>
                <a:spcPts val="0"/>
              </a:spcAft>
              <a:buFont typeface="Arial" pitchFamily="34" charset="0"/>
              <a:buNone/>
              <a:defRPr/>
            </a:pPr>
            <a:r>
              <a:rPr lang="en-GB" sz="2600" dirty="0"/>
              <a:t>Monthly Prayer and </a:t>
            </a:r>
            <a:r>
              <a:rPr lang="en-GB" sz="2600" dirty="0">
                <a:hlinkClick r:id="rId4"/>
              </a:rPr>
              <a:t>Events</a:t>
            </a:r>
            <a:endParaRPr lang="en-GB" sz="2600" dirty="0"/>
          </a:p>
          <a:p>
            <a:pPr eaLnBrk="1" fontAlgn="auto" hangingPunct="1">
              <a:spcAft>
                <a:spcPts val="0"/>
              </a:spcAft>
              <a:buFont typeface="Arial" pitchFamily="34" charset="0"/>
              <a:buNone/>
              <a:defRPr/>
            </a:pPr>
            <a:endParaRPr lang="en-GB" dirty="0"/>
          </a:p>
          <a:p>
            <a:pPr eaLnBrk="1" fontAlgn="auto" hangingPunct="1">
              <a:spcAft>
                <a:spcPts val="0"/>
              </a:spcAft>
              <a:buFont typeface="Arial" pitchFamily="34" charset="0"/>
              <a:buNone/>
              <a:defRPr/>
            </a:pPr>
            <a:endParaRPr lang="en-GB" dirty="0"/>
          </a:p>
          <a:p>
            <a:pPr eaLnBrk="1" fontAlgn="auto" hangingPunct="1">
              <a:spcAft>
                <a:spcPts val="0"/>
              </a:spcAft>
              <a:defRPr/>
            </a:pPr>
            <a:endParaRPr lang="en-GB" dirty="0"/>
          </a:p>
        </p:txBody>
      </p:sp>
      <p:pic>
        <p:nvPicPr>
          <p:cNvPr id="44036" name="Picture 4" descr="crossing sectors crop.jpg"/>
          <p:cNvPicPr>
            <a:picLocks noChangeAspect="1"/>
          </p:cNvPicPr>
          <p:nvPr/>
        </p:nvPicPr>
        <p:blipFill>
          <a:blip r:embed="rId5" cstate="print"/>
          <a:srcRect/>
          <a:stretch>
            <a:fillRect/>
          </a:stretch>
        </p:blipFill>
        <p:spPr bwMode="auto">
          <a:xfrm>
            <a:off x="7620000" y="0"/>
            <a:ext cx="1524000" cy="6985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34454FEE-680E-800C-94D7-D6496F50D4F7}"/>
              </a:ext>
            </a:extLst>
          </p:cNvPr>
          <p:cNvSpPr>
            <a:spLocks noGrp="1"/>
          </p:cNvSpPr>
          <p:nvPr>
            <p:ph type="sldNum" sz="quarter" idx="12"/>
          </p:nvPr>
        </p:nvSpPr>
        <p:spPr>
          <a:xfrm rot="10800000" flipV="1">
            <a:off x="8305800" y="6096001"/>
            <a:ext cx="381000" cy="260350"/>
          </a:xfrm>
        </p:spPr>
        <p:txBody>
          <a:bodyPr/>
          <a:lstStyle/>
          <a:p>
            <a:pPr>
              <a:defRPr/>
            </a:pPr>
            <a:r>
              <a:rPr lang="en-GB" dirty="0"/>
              <a:t>10</a:t>
            </a:r>
          </a:p>
        </p:txBody>
      </p:sp>
    </p:spTree>
    <p:extLst>
      <p:ext uri="{BB962C8B-B14F-4D97-AF65-F5344CB8AC3E}">
        <p14:creationId xmlns:p14="http://schemas.microsoft.com/office/powerpoint/2010/main" val="388227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sz="3200">
                <a:solidFill>
                  <a:srgbClr val="0000FF"/>
                </a:solidFill>
              </a:rPr>
              <a:t>Faith-Based Initiatives</a:t>
            </a:r>
          </a:p>
        </p:txBody>
      </p:sp>
      <p:sp>
        <p:nvSpPr>
          <p:cNvPr id="3" name="Content Placeholder 2"/>
          <p:cNvSpPr>
            <a:spLocks noGrp="1"/>
          </p:cNvSpPr>
          <p:nvPr>
            <p:ph idx="1"/>
          </p:nvPr>
        </p:nvSpPr>
        <p:spPr>
          <a:xfrm>
            <a:off x="0" y="1295400"/>
            <a:ext cx="9144000" cy="5562600"/>
          </a:xfrm>
        </p:spPr>
        <p:txBody>
          <a:bodyPr rtlCol="0">
            <a:normAutofit fontScale="25000" lnSpcReduction="20000"/>
          </a:bodyPr>
          <a:lstStyle/>
          <a:p>
            <a:pPr algn="just" eaLnBrk="1" fontAlgn="auto" hangingPunct="1">
              <a:spcAft>
                <a:spcPts val="0"/>
              </a:spcAft>
              <a:buFont typeface="Arial" pitchFamily="34" charset="0"/>
              <a:buNone/>
              <a:defRPr/>
            </a:pPr>
            <a:br>
              <a:rPr lang="en-GB" sz="4400" dirty="0"/>
            </a:br>
            <a:r>
              <a:rPr lang="en-GB" sz="9600" dirty="0"/>
              <a:t>"In parts of Africa where bandits and warlords shoot or rape anything that moves, you often find that the only groups still operating are Doctors Without Borders and religious aid workers: crazy doctors and crazy Christians. In the town of </a:t>
            </a:r>
            <a:r>
              <a:rPr lang="en-GB" sz="9600" dirty="0" err="1"/>
              <a:t>Rutshuru</a:t>
            </a:r>
            <a:r>
              <a:rPr lang="en-GB" sz="9600" dirty="0"/>
              <a:t> in war-ravaged Congo, I found starving children, raped widows and </a:t>
            </a:r>
            <a:r>
              <a:rPr lang="en-GB" sz="9600" dirty="0" err="1"/>
              <a:t>shellshocked</a:t>
            </a:r>
            <a:r>
              <a:rPr lang="en-GB" sz="9600" dirty="0"/>
              <a:t> survivors. And there was a determined Catholic nun from Poland, serenely running a church clinic. Unlike the religious right windbags, she was passionately “pro-life” even for those already born — and brave souls like her are increasingly representative of religious conservatives. We can disagree sharply with their politics, but to mock them underscores our own ignorance and prejudice.“</a:t>
            </a:r>
          </a:p>
          <a:p>
            <a:pPr algn="just" eaLnBrk="1" fontAlgn="auto" hangingPunct="1">
              <a:spcAft>
                <a:spcPts val="0"/>
              </a:spcAft>
              <a:buFont typeface="Arial" pitchFamily="34" charset="0"/>
              <a:buNone/>
              <a:defRPr/>
            </a:pPr>
            <a:endParaRPr lang="en-GB" sz="4200" dirty="0"/>
          </a:p>
          <a:p>
            <a:pPr eaLnBrk="1" fontAlgn="auto" hangingPunct="1">
              <a:spcAft>
                <a:spcPts val="0"/>
              </a:spcAft>
              <a:defRPr/>
            </a:pPr>
            <a:r>
              <a:rPr lang="en-GB" sz="8000" b="1" dirty="0"/>
              <a:t>Source: </a:t>
            </a:r>
            <a:r>
              <a:rPr lang="en-GB" sz="8000" u="sng" dirty="0">
                <a:hlinkClick r:id="rId2"/>
              </a:rPr>
              <a:t>Evangelicals a Liberal Can Love</a:t>
            </a:r>
            <a:r>
              <a:rPr lang="en-GB" sz="8000" b="1" dirty="0"/>
              <a:t>. </a:t>
            </a:r>
            <a:br>
              <a:rPr lang="en-GB" sz="8000" b="1" dirty="0"/>
            </a:br>
            <a:r>
              <a:rPr lang="en-GB" sz="8000" dirty="0"/>
              <a:t>Nicholas </a:t>
            </a:r>
            <a:r>
              <a:rPr lang="en-GB" sz="8000" dirty="0" err="1"/>
              <a:t>Kristof</a:t>
            </a:r>
            <a:r>
              <a:rPr lang="en-GB" sz="8000" dirty="0"/>
              <a:t>,  </a:t>
            </a:r>
            <a:r>
              <a:rPr lang="en-GB" sz="8000" i="1" dirty="0"/>
              <a:t>New York Times </a:t>
            </a:r>
            <a:r>
              <a:rPr lang="en-GB" sz="8000" dirty="0"/>
              <a:t>(3 February 2008)</a:t>
            </a:r>
          </a:p>
          <a:p>
            <a:pPr eaLnBrk="1" fontAlgn="auto" hangingPunct="1">
              <a:spcAft>
                <a:spcPts val="0"/>
              </a:spcAft>
              <a:defRPr/>
            </a:pPr>
            <a:endParaRPr lang="en-GB" sz="4200" b="1" dirty="0"/>
          </a:p>
          <a:p>
            <a:pPr eaLnBrk="1" fontAlgn="auto" hangingPunct="1">
              <a:spcAft>
                <a:spcPts val="0"/>
              </a:spcAft>
              <a:defRPr/>
            </a:pPr>
            <a:r>
              <a:rPr lang="en-GB" sz="8000" b="1" dirty="0"/>
              <a:t>See also:</a:t>
            </a:r>
            <a:br>
              <a:rPr lang="en-GB" sz="7200" b="1" dirty="0"/>
            </a:br>
            <a:r>
              <a:rPr lang="en-GB" sz="8000" b="1" dirty="0"/>
              <a:t>--</a:t>
            </a:r>
            <a:r>
              <a:rPr lang="en-GB" sz="8000" u="sng" dirty="0">
                <a:hlinkClick r:id="rId3"/>
              </a:rPr>
              <a:t>Some Myths about Faith-Based Humanitarian Aid</a:t>
            </a:r>
            <a:r>
              <a:rPr lang="en-GB" sz="8000" b="1" dirty="0"/>
              <a:t>. </a:t>
            </a:r>
            <a:br>
              <a:rPr lang="en-GB" sz="8000" b="1" dirty="0"/>
            </a:br>
            <a:r>
              <a:rPr lang="en-GB" sz="8000" dirty="0"/>
              <a:t>Wilfred </a:t>
            </a:r>
            <a:r>
              <a:rPr lang="en-GB" sz="8000" dirty="0" err="1"/>
              <a:t>Mlay</a:t>
            </a:r>
            <a:r>
              <a:rPr lang="en-GB" sz="8000" dirty="0"/>
              <a:t>,  </a:t>
            </a:r>
            <a:r>
              <a:rPr lang="en-GB" sz="8000" i="1" dirty="0"/>
              <a:t>Humanitarian Exchange 27 </a:t>
            </a:r>
            <a:r>
              <a:rPr lang="en-GB" sz="8000" dirty="0"/>
              <a:t>(July 2004, pp. 48-51)</a:t>
            </a:r>
            <a:br>
              <a:rPr lang="en-GB" sz="8000" dirty="0"/>
            </a:br>
            <a:r>
              <a:rPr lang="en-GB" sz="8000" dirty="0"/>
              <a:t>--</a:t>
            </a:r>
            <a:r>
              <a:rPr lang="en-US" sz="8000" b="0" i="0" u="none" strike="noStrike" dirty="0">
                <a:solidFill>
                  <a:srgbClr val="006580"/>
                </a:solidFill>
                <a:effectLst/>
                <a:hlinkClick r:id="rId4"/>
              </a:rPr>
              <a:t>Partnering as Faith-Based People and Organizations</a:t>
            </a:r>
            <a:r>
              <a:rPr lang="en-US" sz="8000" b="0" i="0" dirty="0">
                <a:solidFill>
                  <a:srgbClr val="212121"/>
                </a:solidFill>
                <a:effectLst/>
              </a:rPr>
              <a:t> (6 April 2019)</a:t>
            </a:r>
            <a:br>
              <a:rPr lang="en-US" sz="8000" b="0" i="0" dirty="0">
                <a:solidFill>
                  <a:srgbClr val="212121"/>
                </a:solidFill>
                <a:effectLst/>
              </a:rPr>
            </a:br>
            <a:r>
              <a:rPr lang="en-US" sz="8000" dirty="0">
                <a:solidFill>
                  <a:srgbClr val="212121"/>
                </a:solidFill>
              </a:rPr>
              <a:t>K &amp; M O’Donnell, </a:t>
            </a:r>
            <a:r>
              <a:rPr lang="en-US" sz="8000" b="0" i="0" dirty="0">
                <a:solidFill>
                  <a:srgbClr val="212121"/>
                </a:solidFill>
                <a:effectLst/>
              </a:rPr>
              <a:t>International Trauma Collaborative, Multnomah University USA</a:t>
            </a:r>
            <a:endParaRPr lang="en-GB" sz="8000" dirty="0"/>
          </a:p>
        </p:txBody>
      </p:sp>
      <p:pic>
        <p:nvPicPr>
          <p:cNvPr id="45060" name="Picture 3" descr="crossing sectors crop.jpg"/>
          <p:cNvPicPr>
            <a:picLocks noChangeAspect="1"/>
          </p:cNvPicPr>
          <p:nvPr/>
        </p:nvPicPr>
        <p:blipFill>
          <a:blip r:embed="rId5" cstate="print"/>
          <a:srcRect/>
          <a:stretch>
            <a:fillRect/>
          </a:stretch>
        </p:blipFill>
        <p:spPr bwMode="auto">
          <a:xfrm>
            <a:off x="7620000" y="0"/>
            <a:ext cx="1524000" cy="6985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AF9A6871-A25E-F691-68C0-C024AB0E08EA}"/>
              </a:ext>
            </a:extLst>
          </p:cNvPr>
          <p:cNvSpPr>
            <a:spLocks noGrp="1"/>
          </p:cNvSpPr>
          <p:nvPr>
            <p:ph type="sldNum" sz="quarter" idx="12"/>
          </p:nvPr>
        </p:nvSpPr>
        <p:spPr/>
        <p:txBody>
          <a:bodyPr/>
          <a:lstStyle/>
          <a:p>
            <a:pPr>
              <a:defRPr/>
            </a:pPr>
            <a:fld id="{7642507D-34BB-4EA4-A602-764AFDC2A5EA}" type="slidenum">
              <a:rPr lang="en-GB" smtClean="0"/>
              <a:pPr>
                <a:defRPr/>
              </a:pPr>
              <a:t>11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905000"/>
          </a:xfrm>
        </p:spPr>
        <p:txBody>
          <a:bodyPr/>
          <a:lstStyle/>
          <a:p>
            <a:pPr eaLnBrk="1" hangingPunct="1"/>
            <a:r>
              <a:rPr lang="en-US" sz="4000" b="1" i="1" dirty="0">
                <a:solidFill>
                  <a:srgbClr val="0000FF"/>
                </a:solidFill>
                <a:hlinkClick r:id="rId3"/>
              </a:rPr>
              <a:t>Trio Gatherings</a:t>
            </a:r>
            <a:br>
              <a:rPr lang="en-US" sz="4000" b="1" i="1" dirty="0">
                <a:solidFill>
                  <a:srgbClr val="0000FF"/>
                </a:solidFill>
              </a:rPr>
            </a:br>
            <a:r>
              <a:rPr lang="en-US" sz="2400" i="1" dirty="0">
                <a:solidFill>
                  <a:srgbClr val="212121"/>
                </a:solidFill>
                <a:latin typeface="Lato" panose="020F0502020204030203" pitchFamily="34" charset="0"/>
              </a:rPr>
              <a:t>A</a:t>
            </a:r>
            <a:r>
              <a:rPr lang="en-US" sz="2400" b="0" i="1" dirty="0">
                <a:solidFill>
                  <a:srgbClr val="212121"/>
                </a:solidFill>
                <a:effectLst/>
                <a:latin typeface="Lato" panose="020F0502020204030203" pitchFamily="34" charset="0"/>
              </a:rPr>
              <a:t> relaxed, neutral place where colleagues can interact on important topics for mutual learning and mutual support</a:t>
            </a:r>
            <a:endParaRPr lang="en-US" sz="2200" b="1" i="1" dirty="0"/>
          </a:p>
        </p:txBody>
      </p:sp>
      <p:pic>
        <p:nvPicPr>
          <p:cNvPr id="12291" name="Picture 2" descr="https://sites.google.com/site/virtrios/_/rsrc/1479131312708/home/trio-14--materials/Trio%2014%20foto%2012%20people.jpg?height=300&amp;width=400"/>
          <p:cNvPicPr>
            <a:picLocks noGrp="1" noChangeAspect="1" noChangeArrowheads="1"/>
          </p:cNvPicPr>
          <p:nvPr>
            <p:ph idx="1"/>
          </p:nvPr>
        </p:nvPicPr>
        <p:blipFill>
          <a:blip r:embed="rId4" cstate="print"/>
          <a:srcRect/>
          <a:stretch>
            <a:fillRect/>
          </a:stretch>
        </p:blipFill>
        <p:spPr>
          <a:xfrm>
            <a:off x="0" y="3600450"/>
            <a:ext cx="4343400" cy="3257550"/>
          </a:xfrm>
        </p:spPr>
      </p:pic>
      <p:pic>
        <p:nvPicPr>
          <p:cNvPr id="12292" name="Picture 2" descr="C:\Users\Kelly\Documents\fotos of GMH events 2014\noname (6)"/>
          <p:cNvPicPr>
            <a:picLocks noChangeAspect="1" noChangeArrowheads="1"/>
          </p:cNvPicPr>
          <p:nvPr/>
        </p:nvPicPr>
        <p:blipFill>
          <a:blip r:embed="rId5" cstate="print"/>
          <a:srcRect/>
          <a:stretch>
            <a:fillRect/>
          </a:stretch>
        </p:blipFill>
        <p:spPr bwMode="auto">
          <a:xfrm>
            <a:off x="4419600" y="2133600"/>
            <a:ext cx="4724400" cy="3543300"/>
          </a:xfrm>
          <a:prstGeom prst="rect">
            <a:avLst/>
          </a:prstGeom>
          <a:noFill/>
          <a:ln w="9525">
            <a:noFill/>
            <a:miter lim="800000"/>
            <a:headEnd/>
            <a:tailEnd/>
          </a:ln>
        </p:spPr>
      </p:pic>
      <p:sp>
        <p:nvSpPr>
          <p:cNvPr id="12293" name="TextBox 6"/>
          <p:cNvSpPr txBox="1">
            <a:spLocks noChangeArrowheads="1"/>
          </p:cNvSpPr>
          <p:nvPr/>
        </p:nvSpPr>
        <p:spPr bwMode="auto">
          <a:xfrm>
            <a:off x="0" y="3048000"/>
            <a:ext cx="4419600" cy="461963"/>
          </a:xfrm>
          <a:prstGeom prst="rect">
            <a:avLst/>
          </a:prstGeom>
          <a:noFill/>
          <a:ln w="9525">
            <a:noFill/>
            <a:miter lim="800000"/>
            <a:headEnd/>
            <a:tailEnd/>
          </a:ln>
        </p:spPr>
        <p:txBody>
          <a:bodyPr>
            <a:spAutoFit/>
          </a:bodyPr>
          <a:lstStyle/>
          <a:p>
            <a:pPr algn="ctr"/>
            <a:r>
              <a:rPr lang="en-US" sz="2400" b="1">
                <a:latin typeface="Calibri" pitchFamily="34" charset="0"/>
              </a:rPr>
              <a:t>Global Citizenship and Poverty </a:t>
            </a:r>
          </a:p>
        </p:txBody>
      </p:sp>
      <p:sp>
        <p:nvSpPr>
          <p:cNvPr id="12294" name="TextBox 7"/>
          <p:cNvSpPr txBox="1">
            <a:spLocks noChangeArrowheads="1"/>
          </p:cNvSpPr>
          <p:nvPr/>
        </p:nvSpPr>
        <p:spPr bwMode="auto">
          <a:xfrm>
            <a:off x="4419600" y="5791200"/>
            <a:ext cx="4724400" cy="461963"/>
          </a:xfrm>
          <a:prstGeom prst="rect">
            <a:avLst/>
          </a:prstGeom>
          <a:noFill/>
          <a:ln w="9525">
            <a:noFill/>
            <a:miter lim="800000"/>
            <a:headEnd/>
            <a:tailEnd/>
          </a:ln>
        </p:spPr>
        <p:txBody>
          <a:bodyPr>
            <a:spAutoFit/>
          </a:bodyPr>
          <a:lstStyle/>
          <a:p>
            <a:pPr algn="ctr"/>
            <a:r>
              <a:rPr lang="en-US" sz="2400" b="1">
                <a:latin typeface="Calibri" pitchFamily="34" charset="0"/>
              </a:rPr>
              <a:t>Leadership in an Age of Turmoil</a:t>
            </a:r>
          </a:p>
        </p:txBody>
      </p:sp>
      <p:sp>
        <p:nvSpPr>
          <p:cNvPr id="12295" name="TextBox 8"/>
          <p:cNvSpPr txBox="1">
            <a:spLocks noChangeArrowheads="1"/>
          </p:cNvSpPr>
          <p:nvPr/>
        </p:nvSpPr>
        <p:spPr bwMode="auto">
          <a:xfrm>
            <a:off x="6248400" y="12192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 name="Slide Number Placeholder 1">
            <a:extLst>
              <a:ext uri="{FF2B5EF4-FFF2-40B4-BE49-F238E27FC236}">
                <a16:creationId xmlns:a16="http://schemas.microsoft.com/office/drawing/2014/main" id="{2368C2CB-DE47-5788-D928-3C820BA697F0}"/>
              </a:ext>
            </a:extLst>
          </p:cNvPr>
          <p:cNvSpPr>
            <a:spLocks noGrp="1"/>
          </p:cNvSpPr>
          <p:nvPr>
            <p:ph type="sldNum" sz="quarter" idx="12"/>
          </p:nvPr>
        </p:nvSpPr>
        <p:spPr/>
        <p:txBody>
          <a:bodyPr/>
          <a:lstStyle/>
          <a:p>
            <a:pPr>
              <a:defRPr/>
            </a:pPr>
            <a:fld id="{7642507D-34BB-4EA4-A602-764AFDC2A5EA}" type="slidenum">
              <a:rPr lang="en-GB" smtClean="0"/>
              <a:pPr>
                <a:defRPr/>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9" name="Rectangle 2560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a:xfrm>
            <a:off x="412224" y="303637"/>
            <a:ext cx="8263890" cy="1347560"/>
          </a:xfrm>
        </p:spPr>
        <p:txBody>
          <a:bodyPr anchor="b">
            <a:normAutofit fontScale="90000"/>
          </a:bodyPr>
          <a:lstStyle/>
          <a:p>
            <a:pPr eaLnBrk="1" hangingPunct="1">
              <a:lnSpc>
                <a:spcPct val="90000"/>
              </a:lnSpc>
            </a:pPr>
            <a:br>
              <a:rPr lang="en-GB" sz="3600" b="1" dirty="0">
                <a:solidFill>
                  <a:srgbClr val="0070C0"/>
                </a:solidFill>
              </a:rPr>
            </a:br>
            <a:br>
              <a:rPr lang="en-GB" sz="3600" b="1" dirty="0">
                <a:solidFill>
                  <a:srgbClr val="0070C0"/>
                </a:solidFill>
              </a:rPr>
            </a:br>
            <a:r>
              <a:rPr lang="en-GB" sz="2700" b="1" dirty="0">
                <a:solidFill>
                  <a:srgbClr val="0070C0"/>
                </a:solidFill>
              </a:rPr>
              <a:t>Global Mental Health  </a:t>
            </a:r>
            <a:br>
              <a:rPr lang="en-GB" sz="2700" dirty="0"/>
            </a:br>
            <a:r>
              <a:rPr lang="en-GB" sz="2700" i="1" dirty="0"/>
              <a:t>for/from the Faith-Based Sector</a:t>
            </a:r>
            <a:br>
              <a:rPr lang="en-GB" sz="3100" i="1" dirty="0"/>
            </a:br>
            <a:r>
              <a:rPr lang="en-GB" sz="2700" i="1" dirty="0">
                <a:highlight>
                  <a:srgbClr val="00FFFF"/>
                </a:highlight>
              </a:rPr>
              <a:t>Mental Health as Mission</a:t>
            </a:r>
            <a:r>
              <a:rPr lang="en-GB" sz="3100" i="1" dirty="0">
                <a:highlight>
                  <a:srgbClr val="00FFFF"/>
                </a:highlight>
              </a:rPr>
              <a:t> </a:t>
            </a:r>
            <a:br>
              <a:rPr lang="en-GB" sz="3600" i="1" dirty="0"/>
            </a:br>
            <a:r>
              <a:rPr lang="en-GB" sz="2200" i="1" dirty="0">
                <a:hlinkClick r:id="rId2"/>
              </a:rPr>
              <a:t>SDG 3 </a:t>
            </a:r>
            <a:r>
              <a:rPr lang="en-GB" sz="2200" i="1" dirty="0"/>
              <a:t>: </a:t>
            </a:r>
            <a:r>
              <a:rPr lang="en-GB" sz="2200" i="1" dirty="0">
                <a:latin typeface="+mn-lt"/>
              </a:rPr>
              <a:t>”Ensure healthy lives and promote wellbeing for all ages”</a:t>
            </a:r>
            <a:br>
              <a:rPr lang="en-GB" sz="2200" i="1" dirty="0">
                <a:latin typeface="+mn-lt"/>
              </a:rPr>
            </a:br>
            <a:r>
              <a:rPr lang="en-GB" sz="2200" i="1" dirty="0">
                <a:latin typeface="+mn-lt"/>
              </a:rPr>
              <a:t>including mental health, substance abuse, suicide </a:t>
            </a:r>
          </a:p>
        </p:txBody>
      </p:sp>
      <p:sp>
        <p:nvSpPr>
          <p:cNvPr id="256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2017776"/>
            <a:ext cx="5410200" cy="4767072"/>
          </a:xfrm>
        </p:spPr>
        <p:txBody>
          <a:bodyPr rtlCol="0" anchor="t">
            <a:normAutofit lnSpcReduction="10000"/>
          </a:bodyPr>
          <a:lstStyle/>
          <a:p>
            <a:pPr algn="just" eaLnBrk="1" fontAlgn="auto" hangingPunct="1">
              <a:lnSpc>
                <a:spcPct val="90000"/>
              </a:lnSpc>
              <a:spcAft>
                <a:spcPts val="0"/>
              </a:spcAft>
              <a:buFont typeface="Arial" pitchFamily="34" charset="0"/>
              <a:buNone/>
              <a:defRPr/>
            </a:pPr>
            <a:br>
              <a:rPr lang="en-US" sz="1000" b="1" dirty="0"/>
            </a:br>
            <a:r>
              <a:rPr lang="en-US" sz="1800" b="1" dirty="0"/>
              <a:t>Vision: </a:t>
            </a:r>
            <a:br>
              <a:rPr lang="en-US" sz="1800" b="1" dirty="0"/>
            </a:br>
            <a:r>
              <a:rPr lang="en-US" sz="1800" b="1" dirty="0"/>
              <a:t>“</a:t>
            </a:r>
            <a:r>
              <a:rPr lang="en-US" sz="1800" dirty="0"/>
              <a:t>A world in which mental health is valued, promoted, and protected, mental disorders are prevented and persons affected by these disorders are able to exercise the full range of human rights and to access high-quality, culturally appropriate health and social care in a timely way to promote recovery, all in order to attain the highest possible level of health and participate fully in society and at work free from stigmatization and discrimination.” </a:t>
            </a:r>
            <a:r>
              <a:rPr lang="en-GB" sz="1800" b="1" i="1" u="sng" dirty="0">
                <a:hlinkClick r:id="rId3"/>
              </a:rPr>
              <a:t>Mental Health Action Plan 2013-2030</a:t>
            </a:r>
            <a:r>
              <a:rPr lang="en-GB" sz="1800" b="1" dirty="0"/>
              <a:t>, World Health Organization (2013, 2021)</a:t>
            </a:r>
          </a:p>
          <a:p>
            <a:pPr algn="just" eaLnBrk="1" fontAlgn="auto" hangingPunct="1">
              <a:lnSpc>
                <a:spcPct val="90000"/>
              </a:lnSpc>
              <a:spcAft>
                <a:spcPts val="0"/>
              </a:spcAft>
              <a:buFont typeface="Arial" pitchFamily="34" charset="0"/>
              <a:buNone/>
              <a:defRPr/>
            </a:pPr>
            <a:endParaRPr lang="en-US" sz="1800" b="1" dirty="0"/>
          </a:p>
          <a:p>
            <a:pPr eaLnBrk="1" fontAlgn="auto" hangingPunct="1">
              <a:lnSpc>
                <a:spcPct val="90000"/>
              </a:lnSpc>
              <a:spcAft>
                <a:spcPts val="0"/>
              </a:spcAft>
              <a:buFont typeface="Arial" pitchFamily="34" charset="0"/>
              <a:buNone/>
              <a:defRPr/>
            </a:pPr>
            <a:r>
              <a:rPr lang="en-GB" sz="1800" b="1" dirty="0"/>
              <a:t>See: </a:t>
            </a:r>
            <a:r>
              <a:rPr lang="en-US" sz="1800" dirty="0"/>
              <a:t>Global Mental Health </a:t>
            </a:r>
            <a:r>
              <a:rPr lang="en-US" sz="1800" i="1" dirty="0"/>
              <a:t>as</a:t>
            </a:r>
            <a:r>
              <a:rPr lang="en-US" sz="1800" dirty="0"/>
              <a:t> Mission (</a:t>
            </a:r>
            <a:r>
              <a:rPr lang="en-US" sz="1800" dirty="0" err="1"/>
              <a:t>gmhM</a:t>
            </a:r>
            <a:r>
              <a:rPr lang="en-US" sz="1800" dirty="0"/>
              <a:t>) </a:t>
            </a:r>
            <a:br>
              <a:rPr lang="en-US" sz="1800" dirty="0"/>
            </a:br>
            <a:r>
              <a:rPr lang="en-US" sz="1800" i="1" dirty="0"/>
              <a:t> Member Care Update </a:t>
            </a:r>
            <a:r>
              <a:rPr lang="en-US" sz="1800" dirty="0">
                <a:hlinkClick r:id="rId4"/>
              </a:rPr>
              <a:t>April 2016</a:t>
            </a:r>
            <a:r>
              <a:rPr lang="en-US" sz="1800" dirty="0"/>
              <a:t> </a:t>
            </a:r>
            <a:endParaRPr lang="en-GB" sz="1800" dirty="0"/>
          </a:p>
          <a:p>
            <a:pPr eaLnBrk="1" fontAlgn="auto" hangingPunct="1">
              <a:lnSpc>
                <a:spcPct val="90000"/>
              </a:lnSpc>
              <a:spcAft>
                <a:spcPts val="0"/>
              </a:spcAft>
              <a:buFont typeface="Arial" pitchFamily="34" charset="0"/>
              <a:buNone/>
              <a:defRPr/>
            </a:pPr>
            <a:endParaRPr lang="en-GB" sz="1800" dirty="0"/>
          </a:p>
          <a:p>
            <a:pPr eaLnBrk="1" fontAlgn="auto" hangingPunct="1">
              <a:lnSpc>
                <a:spcPct val="90000"/>
              </a:lnSpc>
              <a:spcAft>
                <a:spcPts val="0"/>
              </a:spcAft>
              <a:buFont typeface="Arial" pitchFamily="34" charset="0"/>
              <a:buNone/>
              <a:defRPr/>
            </a:pPr>
            <a:r>
              <a:rPr lang="en-GB" sz="1800" b="1" dirty="0"/>
              <a:t> See also: </a:t>
            </a:r>
            <a:r>
              <a:rPr lang="en-GB" sz="1800" dirty="0"/>
              <a:t>Global Integration: Addressing the Pressing Issues Facing Our World  </a:t>
            </a:r>
            <a:r>
              <a:rPr lang="en-GB" sz="1800" i="1" dirty="0">
                <a:hlinkClick r:id="rId5"/>
              </a:rPr>
              <a:t>Christian Psychology Around the World, </a:t>
            </a:r>
            <a:r>
              <a:rPr lang="en-GB" sz="1800" dirty="0">
                <a:hlinkClick r:id="rId5"/>
              </a:rPr>
              <a:t>March 2016</a:t>
            </a:r>
            <a:r>
              <a:rPr lang="en-GB" sz="1800" dirty="0"/>
              <a:t>, pages 191-194</a:t>
            </a:r>
            <a:endParaRPr lang="en-US" sz="1800" dirty="0"/>
          </a:p>
          <a:p>
            <a:pPr eaLnBrk="1" fontAlgn="auto" hangingPunct="1">
              <a:lnSpc>
                <a:spcPct val="90000"/>
              </a:lnSpc>
              <a:spcAft>
                <a:spcPts val="0"/>
              </a:spcAft>
              <a:buFont typeface="Arial" pitchFamily="34" charset="0"/>
              <a:buNone/>
              <a:defRPr/>
            </a:pPr>
            <a:endParaRPr lang="en-GB" sz="1000" i="1" dirty="0"/>
          </a:p>
        </p:txBody>
      </p:sp>
      <p:pic>
        <p:nvPicPr>
          <p:cNvPr id="2" name="Picture 2" descr="http://www.who.int/entity/mental_health/publications/action_plan_publication.jpg">
            <a:extLst>
              <a:ext uri="{FF2B5EF4-FFF2-40B4-BE49-F238E27FC236}">
                <a16:creationId xmlns:a16="http://schemas.microsoft.com/office/drawing/2014/main" id="{29DDF532-533B-1B3B-7263-F87E9EEBC3B8}"/>
              </a:ext>
            </a:extLst>
          </p:cNvPr>
          <p:cNvPicPr>
            <a:picLocks noChangeAspect="1" noChangeArrowheads="1"/>
          </p:cNvPicPr>
          <p:nvPr/>
        </p:nvPicPr>
        <p:blipFill rotWithShape="1">
          <a:blip r:embed="rId6" cstate="print"/>
          <a:srcRect t="2593" r="2" b="2"/>
          <a:stretch/>
        </p:blipFill>
        <p:spPr bwMode="auto">
          <a:xfrm>
            <a:off x="6098286" y="1709834"/>
            <a:ext cx="1750314" cy="2425803"/>
          </a:xfrm>
          <a:prstGeom prst="rect">
            <a:avLst/>
          </a:prstGeom>
          <a:noFill/>
        </p:spPr>
      </p:pic>
      <p:sp>
        <p:nvSpPr>
          <p:cNvPr id="4" name="Slide Number Placeholder 3">
            <a:extLst>
              <a:ext uri="{FF2B5EF4-FFF2-40B4-BE49-F238E27FC236}">
                <a16:creationId xmlns:a16="http://schemas.microsoft.com/office/drawing/2014/main" id="{9728DA0A-26B4-66E1-6D11-208EADCD2D7C}"/>
              </a:ext>
            </a:extLst>
          </p:cNvPr>
          <p:cNvSpPr>
            <a:spLocks noGrp="1"/>
          </p:cNvSpPr>
          <p:nvPr>
            <p:ph type="sldNum" sz="quarter" idx="12"/>
          </p:nvPr>
        </p:nvSpPr>
        <p:spPr/>
        <p:txBody>
          <a:bodyPr/>
          <a:lstStyle/>
          <a:p>
            <a:pPr>
              <a:defRPr/>
            </a:pPr>
            <a:fld id="{7642507D-34BB-4EA4-A602-764AFDC2A5EA}" type="slidenum">
              <a:rPr lang="en-GB" smtClean="0"/>
              <a:pPr>
                <a:defRPr/>
              </a:pPr>
              <a:t>13</a:t>
            </a:fld>
            <a:endParaRPr lang="en-GB"/>
          </a:p>
        </p:txBody>
      </p:sp>
      <p:pic>
        <p:nvPicPr>
          <p:cNvPr id="6146" name="Picture 2" descr="Comprehensive Mental Health Action Plan 2013-2030">
            <a:hlinkClick r:id="rId3"/>
            <a:extLst>
              <a:ext uri="{FF2B5EF4-FFF2-40B4-BE49-F238E27FC236}">
                <a16:creationId xmlns:a16="http://schemas.microsoft.com/office/drawing/2014/main" id="{D564F73B-FAE3-C893-2988-8BBC3A6DD0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8286" y="4252912"/>
            <a:ext cx="1750314" cy="2471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676400"/>
          </a:xfrm>
        </p:spPr>
        <p:txBody>
          <a:bodyPr/>
          <a:lstStyle/>
          <a:p>
            <a:pPr eaLnBrk="1" hangingPunct="1"/>
            <a:r>
              <a:rPr lang="en-US" sz="2800" b="1"/>
              <a:t>Two MH Resources—WHO</a:t>
            </a:r>
            <a:br>
              <a:rPr lang="en-US" sz="2800"/>
            </a:br>
            <a:r>
              <a:rPr lang="en-US" sz="2800" i="1">
                <a:hlinkClick r:id="rId2"/>
              </a:rPr>
              <a:t>Psychological First Aid </a:t>
            </a:r>
            <a:r>
              <a:rPr lang="en-US" sz="2800"/>
              <a:t>(2011)</a:t>
            </a:r>
            <a:br>
              <a:rPr lang="en-US" sz="2800"/>
            </a:br>
            <a:r>
              <a:rPr lang="en-US" sz="2800" i="1">
                <a:hlinkClick r:id="rId3"/>
              </a:rPr>
              <a:t>mhGAP Humanitarian Intervention Guide </a:t>
            </a:r>
            <a:r>
              <a:rPr lang="en-US" sz="2800"/>
              <a:t>(2015)</a:t>
            </a:r>
          </a:p>
        </p:txBody>
      </p:sp>
      <p:pic>
        <p:nvPicPr>
          <p:cNvPr id="30723" name="Picture 2"/>
          <p:cNvPicPr>
            <a:picLocks noGrp="1" noChangeAspect="1" noChangeArrowheads="1"/>
          </p:cNvPicPr>
          <p:nvPr>
            <p:ph idx="1"/>
          </p:nvPr>
        </p:nvPicPr>
        <p:blipFill>
          <a:blip r:embed="rId4" cstate="print"/>
          <a:srcRect/>
          <a:stretch>
            <a:fillRect/>
          </a:stretch>
        </p:blipFill>
        <p:spPr>
          <a:xfrm>
            <a:off x="457200" y="1646238"/>
            <a:ext cx="3863975" cy="5211762"/>
          </a:xfrm>
        </p:spPr>
      </p:pic>
      <p:pic>
        <p:nvPicPr>
          <p:cNvPr id="30724" name="Picture 4" descr="Image result for mhgap humanitarian intervention guide: clinical management of mental, neurological, and substance use conditions in humanitarian emergencies"/>
          <p:cNvPicPr>
            <a:picLocks noChangeAspect="1" noChangeArrowheads="1"/>
          </p:cNvPicPr>
          <p:nvPr/>
        </p:nvPicPr>
        <p:blipFill>
          <a:blip r:embed="rId5" cstate="print"/>
          <a:srcRect/>
          <a:stretch>
            <a:fillRect/>
          </a:stretch>
        </p:blipFill>
        <p:spPr bwMode="auto">
          <a:xfrm>
            <a:off x="4953000" y="1600200"/>
            <a:ext cx="3716338" cy="52578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BAED3655-F06A-D54D-418F-1F4937DCC404}"/>
              </a:ext>
            </a:extLst>
          </p:cNvPr>
          <p:cNvSpPr>
            <a:spLocks noGrp="1"/>
          </p:cNvSpPr>
          <p:nvPr>
            <p:ph type="sldNum" sz="quarter" idx="12"/>
          </p:nvPr>
        </p:nvSpPr>
        <p:spPr/>
        <p:txBody>
          <a:bodyPr/>
          <a:lstStyle/>
          <a:p>
            <a:pPr>
              <a:defRPr/>
            </a:pPr>
            <a:fld id="{7642507D-34BB-4EA4-A602-764AFDC2A5EA}" type="slidenum">
              <a:rPr lang="en-GB" smtClean="0"/>
              <a:pPr>
                <a:defRPr/>
              </a:pPr>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685800"/>
            <a:ext cx="8229600" cy="731838"/>
          </a:xfrm>
        </p:spPr>
        <p:txBody>
          <a:bodyPr/>
          <a:lstStyle/>
          <a:p>
            <a:pPr eaLnBrk="1" hangingPunct="1"/>
            <a:br>
              <a:rPr lang="en-GB" dirty="0"/>
            </a:br>
            <a:br>
              <a:rPr lang="en-GB" dirty="0"/>
            </a:br>
            <a:br>
              <a:rPr lang="en-GB" dirty="0"/>
            </a:br>
            <a:r>
              <a:rPr lang="en-GB" dirty="0"/>
              <a:t>Trauma:</a:t>
            </a:r>
            <a:br>
              <a:rPr lang="en-GB" dirty="0"/>
            </a:br>
            <a:br>
              <a:rPr lang="en-GB" sz="1900" b="1" i="1" dirty="0"/>
            </a:br>
            <a:r>
              <a:rPr lang="en-GB" sz="1900" b="1" i="1" dirty="0"/>
              <a:t>--</a:t>
            </a:r>
            <a:r>
              <a:rPr lang="en-GB" sz="1900" b="1" i="1" dirty="0">
                <a:highlight>
                  <a:srgbClr val="00FFFF"/>
                </a:highlight>
              </a:rPr>
              <a:t>a global lens:</a:t>
            </a:r>
            <a:br>
              <a:rPr lang="en-GB" sz="1900" b="1" i="1" dirty="0"/>
            </a:br>
            <a:r>
              <a:rPr lang="en-GB" sz="1900" b="1" i="1" dirty="0"/>
              <a:t>across cultures, sectors, </a:t>
            </a:r>
            <a:br>
              <a:rPr lang="en-GB" sz="1900" b="1" i="1" dirty="0"/>
            </a:br>
            <a:r>
              <a:rPr lang="en-GB" sz="1900" b="1" i="1" dirty="0"/>
              <a:t>generations, SDGs, etc</a:t>
            </a:r>
            <a:br>
              <a:rPr lang="en-GB" sz="1900" b="1" i="1" dirty="0"/>
            </a:br>
            <a:br>
              <a:rPr lang="en-GB" sz="1900" b="1" i="1" dirty="0"/>
            </a:br>
            <a:r>
              <a:rPr lang="en-GB" sz="1900" b="1" i="1" dirty="0"/>
              <a:t>--prevention and treatment</a:t>
            </a:r>
            <a:br>
              <a:rPr lang="en-GB" sz="1900" b="1" i="1" dirty="0"/>
            </a:br>
            <a:r>
              <a:rPr lang="en-GB" sz="1900" b="1" i="1" dirty="0"/>
              <a:t>--social determinants</a:t>
            </a:r>
            <a:br>
              <a:rPr lang="en-GB" sz="1900" b="1" i="1" dirty="0"/>
            </a:br>
            <a:r>
              <a:rPr lang="en-GB" sz="1900" b="1" i="1" dirty="0"/>
              <a:t> of health &amp; wellbeing</a:t>
            </a:r>
            <a:br>
              <a:rPr lang="en-GB" sz="1900" b="1" i="1" dirty="0"/>
            </a:br>
            <a:br>
              <a:rPr lang="en-US" sz="1800" b="0" i="0" dirty="0">
                <a:solidFill>
                  <a:srgbClr val="212121"/>
                </a:solidFill>
                <a:effectLst/>
                <a:latin typeface="+mn-lt"/>
              </a:rPr>
            </a:br>
            <a:r>
              <a:rPr lang="en-US" sz="1800" b="1" i="0" dirty="0">
                <a:solidFill>
                  <a:srgbClr val="212121"/>
                </a:solidFill>
                <a:effectLst/>
                <a:latin typeface="+mn-lt"/>
                <a:hlinkClick r:id="rId3"/>
              </a:rPr>
              <a:t>United Nations Institute </a:t>
            </a:r>
            <a:br>
              <a:rPr lang="en-US" sz="1800" b="1" i="0" dirty="0">
                <a:solidFill>
                  <a:srgbClr val="212121"/>
                </a:solidFill>
                <a:effectLst/>
                <a:latin typeface="+mn-lt"/>
                <a:hlinkClick r:id="rId3"/>
              </a:rPr>
            </a:br>
            <a:r>
              <a:rPr lang="en-US" sz="1800" b="1" i="0" dirty="0">
                <a:solidFill>
                  <a:srgbClr val="212121"/>
                </a:solidFill>
                <a:effectLst/>
                <a:latin typeface="+mn-lt"/>
                <a:hlinkClick r:id="rId3"/>
              </a:rPr>
              <a:t> for Training and Research </a:t>
            </a:r>
            <a:br>
              <a:rPr lang="en-US" sz="1800" b="1" i="0" dirty="0">
                <a:solidFill>
                  <a:srgbClr val="212121"/>
                </a:solidFill>
                <a:effectLst/>
                <a:latin typeface="+mn-lt"/>
                <a:hlinkClick r:id="rId3"/>
              </a:rPr>
            </a:br>
            <a:r>
              <a:rPr lang="en-US" sz="1800" b="1" i="0" dirty="0">
                <a:solidFill>
                  <a:srgbClr val="212121"/>
                </a:solidFill>
                <a:effectLst/>
                <a:latin typeface="+mn-lt"/>
                <a:hlinkClick r:id="rId3"/>
              </a:rPr>
              <a:t>(UNITAR)</a:t>
            </a:r>
            <a:endParaRPr lang="en-GB" sz="1900" b="1" i="1" dirty="0"/>
          </a:p>
        </p:txBody>
      </p:sp>
      <p:pic>
        <p:nvPicPr>
          <p:cNvPr id="34819" name="Picture 2"/>
          <p:cNvPicPr>
            <a:picLocks noGrp="1" noChangeAspect="1" noChangeArrowheads="1"/>
          </p:cNvPicPr>
          <p:nvPr>
            <p:ph idx="1"/>
          </p:nvPr>
        </p:nvPicPr>
        <p:blipFill>
          <a:blip r:embed="rId4" cstate="print"/>
          <a:srcRect/>
          <a:stretch>
            <a:fillRect/>
          </a:stretch>
        </p:blipFill>
        <p:spPr>
          <a:xfrm>
            <a:off x="1" y="0"/>
            <a:ext cx="2790305" cy="4256116"/>
          </a:xfrm>
        </p:spPr>
      </p:pic>
      <p:pic>
        <p:nvPicPr>
          <p:cNvPr id="34820" name="Picture 3" descr="Confronting Trauma brochure cover.jpg">
            <a:hlinkClick r:id="rId5"/>
          </p:cNvPr>
          <p:cNvPicPr>
            <a:picLocks noChangeAspect="1"/>
          </p:cNvPicPr>
          <p:nvPr/>
        </p:nvPicPr>
        <p:blipFill>
          <a:blip r:embed="rId6" cstate="print"/>
          <a:srcRect/>
          <a:stretch>
            <a:fillRect/>
          </a:stretch>
        </p:blipFill>
        <p:spPr bwMode="auto">
          <a:xfrm>
            <a:off x="6400800" y="1"/>
            <a:ext cx="2743200" cy="4256116"/>
          </a:xfrm>
          <a:prstGeom prst="rect">
            <a:avLst/>
          </a:prstGeom>
          <a:noFill/>
          <a:ln w="9525">
            <a:noFill/>
            <a:miter lim="800000"/>
            <a:headEnd/>
            <a:tailEnd/>
          </a:ln>
        </p:spPr>
      </p:pic>
      <p:sp>
        <p:nvSpPr>
          <p:cNvPr id="34821" name="Rectangle 4"/>
          <p:cNvSpPr>
            <a:spLocks noChangeArrowheads="1"/>
          </p:cNvSpPr>
          <p:nvPr/>
        </p:nvSpPr>
        <p:spPr bwMode="auto">
          <a:xfrm>
            <a:off x="0" y="4343400"/>
            <a:ext cx="9144000" cy="2862322"/>
          </a:xfrm>
          <a:prstGeom prst="rect">
            <a:avLst/>
          </a:prstGeom>
          <a:noFill/>
          <a:ln w="9525">
            <a:noFill/>
            <a:miter lim="800000"/>
            <a:headEnd/>
            <a:tailEnd/>
          </a:ln>
        </p:spPr>
        <p:txBody>
          <a:bodyPr>
            <a:spAutoFit/>
          </a:bodyPr>
          <a:lstStyle/>
          <a:p>
            <a:pPr algn="ctr"/>
            <a:r>
              <a:rPr lang="en-GB" sz="2000" b="1" dirty="0">
                <a:latin typeface="Calibri" pitchFamily="34" charset="0"/>
                <a:hlinkClick r:id="rId7"/>
              </a:rPr>
              <a:t>Video:</a:t>
            </a:r>
          </a:p>
          <a:p>
            <a:pPr algn="ctr"/>
            <a:r>
              <a:rPr lang="en-GB" sz="2000" b="1" u="sng" dirty="0">
                <a:latin typeface="Calibri" pitchFamily="34" charset="0"/>
                <a:hlinkClick r:id="rId7"/>
              </a:rPr>
              <a:t>Living Peace: The Story of Abby and </a:t>
            </a:r>
            <a:r>
              <a:rPr lang="en-GB" sz="2000" b="1" u="sng" dirty="0" err="1">
                <a:latin typeface="Calibri" pitchFamily="34" charset="0"/>
                <a:hlinkClick r:id="rId7"/>
              </a:rPr>
              <a:t>Kyalu</a:t>
            </a:r>
            <a:br>
              <a:rPr lang="en-GB" sz="2000" b="1" u="sng" dirty="0">
                <a:latin typeface="Calibri" pitchFamily="34" charset="0"/>
              </a:rPr>
            </a:br>
            <a:r>
              <a:rPr lang="en-GB" sz="2000" b="1" dirty="0">
                <a:latin typeface="Calibri" pitchFamily="34" charset="0"/>
              </a:rPr>
              <a:t>Trauma and treatment in Democratic Republic of Congo, </a:t>
            </a:r>
            <a:r>
              <a:rPr lang="en-GB" sz="2000" b="1" dirty="0" err="1">
                <a:latin typeface="Calibri" pitchFamily="34" charset="0"/>
              </a:rPr>
              <a:t>Promundo</a:t>
            </a:r>
            <a:br>
              <a:rPr lang="en-GB" b="1" dirty="0">
                <a:latin typeface="Calibri" pitchFamily="34" charset="0"/>
              </a:rPr>
            </a:br>
            <a:r>
              <a:rPr lang="en-GB" sz="2000" b="1" dirty="0">
                <a:latin typeface="+mn-lt"/>
              </a:rPr>
              <a:t>See also: </a:t>
            </a:r>
            <a:br>
              <a:rPr lang="en-GB" sz="2000" b="1" dirty="0">
                <a:latin typeface="+mn-lt"/>
              </a:rPr>
            </a:br>
            <a:r>
              <a:rPr lang="en-GB" sz="2000" b="1" dirty="0">
                <a:latin typeface="+mn-lt"/>
              </a:rPr>
              <a:t>--</a:t>
            </a:r>
            <a:r>
              <a:rPr lang="en-US" sz="2000" b="0" i="0" u="none" strike="noStrike" dirty="0">
                <a:solidFill>
                  <a:srgbClr val="006580"/>
                </a:solidFill>
                <a:effectLst/>
                <a:latin typeface="+mn-lt"/>
                <a:hlinkClick r:id="rId8"/>
              </a:rPr>
              <a:t>The Trauma Pandemic: A Global Lens for Global Action</a:t>
            </a:r>
            <a:r>
              <a:rPr lang="en-US" sz="2000" b="0" i="0" dirty="0">
                <a:solidFill>
                  <a:srgbClr val="212121"/>
                </a:solidFill>
                <a:effectLst/>
                <a:latin typeface="+mn-lt"/>
              </a:rPr>
              <a:t> (6 April 2019) &amp; </a:t>
            </a:r>
            <a:r>
              <a:rPr lang="en-US" sz="2000" b="0" i="0" u="none" strike="noStrike" dirty="0">
                <a:solidFill>
                  <a:srgbClr val="006580"/>
                </a:solidFill>
                <a:effectLst/>
                <a:latin typeface="+mn-lt"/>
                <a:hlinkClick r:id="rId9"/>
              </a:rPr>
              <a:t>Handouts</a:t>
            </a:r>
            <a:br>
              <a:rPr lang="en-US" sz="2000" b="0" i="0" dirty="0">
                <a:solidFill>
                  <a:srgbClr val="212121"/>
                </a:solidFill>
                <a:effectLst/>
                <a:latin typeface="+mn-lt"/>
              </a:rPr>
            </a:br>
            <a:r>
              <a:rPr lang="en-US" sz="2000" b="0" i="0" dirty="0">
                <a:solidFill>
                  <a:srgbClr val="212121"/>
                </a:solidFill>
                <a:effectLst/>
                <a:latin typeface="+mn-lt"/>
              </a:rPr>
              <a:t>K &amp; M O’Donnell, International Trauma Collaborative, Multnomah University, USA</a:t>
            </a:r>
            <a:br>
              <a:rPr lang="en-US" sz="2000" b="0" i="0" dirty="0">
                <a:solidFill>
                  <a:srgbClr val="212121"/>
                </a:solidFill>
                <a:effectLst/>
                <a:latin typeface="+mn-lt"/>
              </a:rPr>
            </a:br>
            <a:r>
              <a:rPr lang="en-US" sz="2000" dirty="0">
                <a:solidFill>
                  <a:srgbClr val="006580"/>
                </a:solidFill>
                <a:effectLst/>
                <a:latin typeface="+mn-lt"/>
                <a:ea typeface="Times New Roman" panose="02020603050405020304" pitchFamily="18" charset="0"/>
              </a:rPr>
              <a:t>--</a:t>
            </a:r>
            <a:r>
              <a:rPr lang="fr-FR" sz="2000" dirty="0" err="1">
                <a:solidFill>
                  <a:srgbClr val="000000"/>
                </a:solidFill>
                <a:effectLst/>
                <a:latin typeface="+mn-lt"/>
                <a:ea typeface="Times New Roman" panose="02020603050405020304" pitchFamily="18" charset="0"/>
              </a:rPr>
              <a:t>O’Donnell</a:t>
            </a:r>
            <a:r>
              <a:rPr lang="fr-FR" sz="2000" dirty="0">
                <a:solidFill>
                  <a:srgbClr val="000000"/>
                </a:solidFill>
                <a:effectLst/>
                <a:latin typeface="+mn-lt"/>
                <a:ea typeface="Times New Roman" panose="02020603050405020304" pitchFamily="18" charset="0"/>
              </a:rPr>
              <a:t>, K. (2017). </a:t>
            </a:r>
            <a:r>
              <a:rPr lang="fr-FR" sz="2000" dirty="0" err="1">
                <a:solidFill>
                  <a:srgbClr val="000000"/>
                </a:solidFill>
                <a:effectLst/>
                <a:latin typeface="+mn-lt"/>
                <a:ea typeface="Times New Roman" panose="02020603050405020304" pitchFamily="18" charset="0"/>
                <a:hlinkClick r:id="rId10"/>
              </a:rPr>
              <a:t>Unbreakable</a:t>
            </a:r>
            <a:r>
              <a:rPr lang="fr-FR" sz="2000" dirty="0">
                <a:solidFill>
                  <a:srgbClr val="000000"/>
                </a:solidFill>
                <a:effectLst/>
                <a:latin typeface="+mn-lt"/>
                <a:ea typeface="Times New Roman" panose="02020603050405020304" pitchFamily="18" charset="0"/>
                <a:hlinkClick r:id="rId10"/>
              </a:rPr>
              <a:t>? </a:t>
            </a:r>
            <a:r>
              <a:rPr lang="fr-FR" sz="2000" dirty="0" err="1">
                <a:solidFill>
                  <a:srgbClr val="000000"/>
                </a:solidFill>
                <a:effectLst/>
                <a:latin typeface="+mn-lt"/>
                <a:ea typeface="Times New Roman" panose="02020603050405020304" pitchFamily="18" charset="0"/>
                <a:hlinkClick r:id="rId10"/>
              </a:rPr>
              <a:t>Recognizing</a:t>
            </a:r>
            <a:r>
              <a:rPr lang="fr-FR" sz="2000" dirty="0">
                <a:solidFill>
                  <a:srgbClr val="000000"/>
                </a:solidFill>
                <a:effectLst/>
                <a:latin typeface="+mn-lt"/>
                <a:ea typeface="Times New Roman" panose="02020603050405020304" pitchFamily="18" charset="0"/>
                <a:hlinkClick r:id="rId10"/>
              </a:rPr>
              <a:t> </a:t>
            </a:r>
            <a:r>
              <a:rPr lang="fr-FR" sz="2000" dirty="0" err="1">
                <a:solidFill>
                  <a:srgbClr val="000000"/>
                </a:solidFill>
                <a:effectLst/>
                <a:latin typeface="+mn-lt"/>
                <a:ea typeface="Times New Roman" panose="02020603050405020304" pitchFamily="18" charset="0"/>
                <a:hlinkClick r:id="rId10"/>
              </a:rPr>
              <a:t>humanitarian</a:t>
            </a:r>
            <a:r>
              <a:rPr lang="fr-FR" sz="2000" dirty="0">
                <a:solidFill>
                  <a:srgbClr val="000000"/>
                </a:solidFill>
                <a:effectLst/>
                <a:latin typeface="+mn-lt"/>
                <a:ea typeface="Times New Roman" panose="02020603050405020304" pitchFamily="18" charset="0"/>
                <a:hlinkClick r:id="rId10"/>
              </a:rPr>
              <a:t> stress and trauma</a:t>
            </a:r>
            <a:r>
              <a:rPr lang="fr-FR" sz="2000" dirty="0">
                <a:solidFill>
                  <a:srgbClr val="000000"/>
                </a:solidFill>
                <a:effectLst/>
                <a:latin typeface="+mn-lt"/>
                <a:ea typeface="Times New Roman" panose="02020603050405020304" pitchFamily="18" charset="0"/>
              </a:rPr>
              <a:t>. </a:t>
            </a:r>
            <a:br>
              <a:rPr lang="fr-FR" sz="2000" dirty="0">
                <a:solidFill>
                  <a:srgbClr val="000000"/>
                </a:solidFill>
                <a:effectLst/>
                <a:latin typeface="+mn-lt"/>
                <a:ea typeface="Times New Roman" panose="02020603050405020304" pitchFamily="18" charset="0"/>
              </a:rPr>
            </a:br>
            <a:r>
              <a:rPr lang="fr-FR" sz="2000" i="1" dirty="0">
                <a:solidFill>
                  <a:srgbClr val="000000"/>
                </a:solidFill>
                <a:effectLst/>
                <a:latin typeface="+mn-lt"/>
                <a:ea typeface="Times New Roman" panose="02020603050405020304" pitchFamily="18" charset="0"/>
              </a:rPr>
              <a:t>Global Geneva</a:t>
            </a:r>
            <a:r>
              <a:rPr lang="fr-FR" sz="2000" dirty="0">
                <a:solidFill>
                  <a:srgbClr val="000000"/>
                </a:solidFill>
                <a:effectLst/>
                <a:latin typeface="+mn-lt"/>
                <a:ea typeface="Times New Roman" panose="02020603050405020304" pitchFamily="18" charset="0"/>
              </a:rPr>
              <a:t>, Issue 3, 56-57 (hard copy and online pp. 60-61)</a:t>
            </a:r>
            <a:br>
              <a:rPr lang="en-GB" sz="2000" b="1" dirty="0">
                <a:highlight>
                  <a:srgbClr val="00FFFF"/>
                </a:highlight>
                <a:latin typeface="Calibri" pitchFamily="34" charset="0"/>
              </a:rPr>
            </a:br>
            <a:endParaRPr lang="en-US" sz="2000" b="1" dirty="0">
              <a:highlight>
                <a:srgbClr val="00FFFF"/>
              </a:highligh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31CC-633C-D4DA-8E5C-54C1251716DC}"/>
              </a:ext>
            </a:extLst>
          </p:cNvPr>
          <p:cNvSpPr>
            <a:spLocks noGrp="1"/>
          </p:cNvSpPr>
          <p:nvPr>
            <p:ph type="title"/>
          </p:nvPr>
        </p:nvSpPr>
        <p:spPr>
          <a:xfrm>
            <a:off x="457200" y="274638"/>
            <a:ext cx="8229600" cy="639762"/>
          </a:xfrm>
        </p:spPr>
        <p:txBody>
          <a:bodyPr/>
          <a:lstStyle/>
          <a:p>
            <a:r>
              <a:rPr lang="en-US" sz="2400" b="1" i="1" dirty="0">
                <a:solidFill>
                  <a:srgbClr val="0070C0"/>
                </a:solidFill>
              </a:rPr>
              <a:t>“Triple-Nexus: Humanitarian-Development-Peace Sectors</a:t>
            </a:r>
          </a:p>
        </p:txBody>
      </p:sp>
      <p:sp>
        <p:nvSpPr>
          <p:cNvPr id="3" name="Content Placeholder 2">
            <a:extLst>
              <a:ext uri="{FF2B5EF4-FFF2-40B4-BE49-F238E27FC236}">
                <a16:creationId xmlns:a16="http://schemas.microsoft.com/office/drawing/2014/main" id="{C25F5CBD-EA1E-0142-75DB-CD95FFB1B6DD}"/>
              </a:ext>
            </a:extLst>
          </p:cNvPr>
          <p:cNvSpPr>
            <a:spLocks noGrp="1"/>
          </p:cNvSpPr>
          <p:nvPr>
            <p:ph idx="1"/>
          </p:nvPr>
        </p:nvSpPr>
        <p:spPr>
          <a:xfrm>
            <a:off x="152400" y="990600"/>
            <a:ext cx="8991600" cy="5867400"/>
          </a:xfrm>
        </p:spPr>
        <p:txBody>
          <a:bodyPr/>
          <a:lstStyle/>
          <a:p>
            <a:pPr marL="0" indent="0" algn="ctr">
              <a:buNone/>
            </a:pPr>
            <a:r>
              <a:rPr lang="en-US" sz="2000" b="0" i="1" dirty="0">
                <a:solidFill>
                  <a:srgbClr val="000000"/>
                </a:solidFill>
                <a:effectLst/>
                <a:latin typeface="Arial" panose="020B0604020202020204" pitchFamily="34" charset="0"/>
              </a:rPr>
              <a:t>“We are a world in pieces.</a:t>
            </a:r>
            <a:br>
              <a:rPr lang="en-US" sz="2000" dirty="0"/>
            </a:br>
            <a:r>
              <a:rPr lang="en-US" sz="2000" b="0" i="1" dirty="0">
                <a:solidFill>
                  <a:srgbClr val="000000"/>
                </a:solidFill>
                <a:effectLst/>
                <a:latin typeface="Arial" panose="020B0604020202020204" pitchFamily="34" charset="0"/>
              </a:rPr>
              <a:t>We need to be a world at peace.”</a:t>
            </a:r>
            <a:br>
              <a:rPr lang="en-US" sz="2000" b="0" i="0" dirty="0">
                <a:solidFill>
                  <a:srgbClr val="000000"/>
                </a:solidFill>
                <a:effectLst/>
                <a:latin typeface="Arial" panose="020B0604020202020204" pitchFamily="34" charset="0"/>
              </a:rPr>
            </a:br>
            <a:r>
              <a:rPr lang="en-US" sz="2000" b="0" i="0" dirty="0">
                <a:solidFill>
                  <a:srgbClr val="000000"/>
                </a:solidFill>
                <a:effectLst/>
                <a:latin typeface="Arial" panose="020B0604020202020204" pitchFamily="34" charset="0"/>
              </a:rPr>
              <a:t>UN Secretary-General António Guterres</a:t>
            </a:r>
            <a:br>
              <a:rPr lang="en-US" sz="2000" dirty="0"/>
            </a:br>
            <a:r>
              <a:rPr lang="en-US" sz="2000" b="0" i="0" dirty="0">
                <a:solidFill>
                  <a:srgbClr val="606060"/>
                </a:solidFill>
                <a:effectLst/>
                <a:latin typeface="Arial" panose="020B0604020202020204" pitchFamily="34" charset="0"/>
              </a:rPr>
              <a:t>(</a:t>
            </a:r>
            <a:r>
              <a:rPr lang="en-US" sz="2000" b="0" i="0" u="sng" dirty="0">
                <a:solidFill>
                  <a:srgbClr val="0000CD"/>
                </a:solidFill>
                <a:effectLst/>
                <a:latin typeface="Arial" panose="020B0604020202020204" pitchFamily="34" charset="0"/>
                <a:hlinkClick r:id="rId2"/>
              </a:rPr>
              <a:t>UN General Assembly, 19 September 2017</a:t>
            </a:r>
            <a:r>
              <a:rPr lang="en-US" sz="2000" b="0" i="0" dirty="0">
                <a:solidFill>
                  <a:srgbClr val="606060"/>
                </a:solidFill>
                <a:effectLst/>
                <a:latin typeface="Arial" panose="020B0604020202020204" pitchFamily="34" charset="0"/>
              </a:rPr>
              <a:t>)</a:t>
            </a:r>
          </a:p>
          <a:p>
            <a:pPr marL="0" indent="0" algn="ctr">
              <a:buNone/>
            </a:pPr>
            <a:endParaRPr lang="en-US" sz="2000" dirty="0">
              <a:solidFill>
                <a:srgbClr val="606060"/>
              </a:solidFill>
              <a:latin typeface="Arial" panose="020B0604020202020204" pitchFamily="34" charset="0"/>
            </a:endParaRPr>
          </a:p>
          <a:p>
            <a:pPr marL="0" indent="0" algn="ctr">
              <a:buNone/>
            </a:pPr>
            <a:endParaRPr lang="en-US" sz="2000" dirty="0">
              <a:solidFill>
                <a:srgbClr val="606060"/>
              </a:solidFill>
              <a:latin typeface="Arial" panose="020B0604020202020204" pitchFamily="34" charset="0"/>
            </a:endParaRPr>
          </a:p>
          <a:p>
            <a:pPr marL="0" indent="0" algn="ctr">
              <a:buNone/>
            </a:pPr>
            <a:endParaRPr lang="en-US" sz="2000" dirty="0">
              <a:solidFill>
                <a:srgbClr val="606060"/>
              </a:solidFill>
              <a:latin typeface="Arial" panose="020B0604020202020204" pitchFamily="34" charset="0"/>
            </a:endParaRPr>
          </a:p>
          <a:p>
            <a:pPr marL="0" indent="0" algn="ctr">
              <a:buNone/>
            </a:pPr>
            <a:endParaRPr lang="en-US" sz="2000" dirty="0"/>
          </a:p>
          <a:p>
            <a:pPr marL="0" indent="0" algn="ctr">
              <a:buNone/>
            </a:pPr>
            <a:endParaRPr lang="en-US" sz="2000" dirty="0"/>
          </a:p>
          <a:p>
            <a:pPr marL="0" indent="0" algn="ctr">
              <a:buNone/>
            </a:pPr>
            <a:r>
              <a:rPr lang="en-US" sz="1800" b="0" i="0" u="none" strike="noStrike" dirty="0">
                <a:solidFill>
                  <a:srgbClr val="006580"/>
                </a:solidFill>
                <a:effectLst/>
                <a:latin typeface="Lato" panose="020F0502020204030203" pitchFamily="34" charset="0"/>
                <a:hlinkClick r:id="rId3"/>
              </a:rPr>
              <a:t>Integrity and Moral Health for a More Whole World</a:t>
            </a:r>
            <a:r>
              <a:rPr lang="en-US" sz="1800" b="0" i="0" dirty="0">
                <a:solidFill>
                  <a:srgbClr val="212121"/>
                </a:solidFill>
                <a:effectLst/>
                <a:latin typeface="Lato" panose="020F0502020204030203" pitchFamily="34" charset="0"/>
              </a:rPr>
              <a:t> (7 Nov 2018) video</a:t>
            </a:r>
            <a:br>
              <a:rPr lang="en-US" sz="1800" b="0" i="0" dirty="0">
                <a:solidFill>
                  <a:srgbClr val="212121"/>
                </a:solidFill>
                <a:effectLst/>
                <a:latin typeface="Lato" panose="020F0502020204030203" pitchFamily="34" charset="0"/>
              </a:rPr>
            </a:br>
            <a:r>
              <a:rPr lang="en-US" sz="1800" b="0" i="0" u="none" strike="noStrike" dirty="0">
                <a:solidFill>
                  <a:srgbClr val="006580"/>
                </a:solidFill>
                <a:effectLst/>
                <a:latin typeface="Lato" panose="020F0502020204030203" pitchFamily="34" charset="0"/>
                <a:hlinkClick r:id="rId4"/>
              </a:rPr>
              <a:t>Health for Peace: Contributions from Peace Psychology</a:t>
            </a:r>
            <a:r>
              <a:rPr lang="en-US" sz="1800" b="0" i="0" dirty="0">
                <a:solidFill>
                  <a:srgbClr val="212121"/>
                </a:solidFill>
                <a:effectLst/>
                <a:latin typeface="Lato" panose="020F0502020204030203" pitchFamily="34" charset="0"/>
              </a:rPr>
              <a:t> (7 Nov 2018) power point</a:t>
            </a:r>
            <a:br>
              <a:rPr lang="en-US" sz="1800" b="0" i="0" dirty="0">
                <a:solidFill>
                  <a:srgbClr val="212121"/>
                </a:solidFill>
                <a:effectLst/>
                <a:latin typeface="Lato" panose="020F0502020204030203" pitchFamily="34" charset="0"/>
              </a:rPr>
            </a:br>
            <a:r>
              <a:rPr lang="en-US" sz="1800" b="0" i="0" dirty="0">
                <a:solidFill>
                  <a:srgbClr val="212121"/>
                </a:solidFill>
                <a:effectLst/>
                <a:latin typeface="Lato" panose="020F0502020204030203" pitchFamily="34" charset="0"/>
              </a:rPr>
              <a:t>Geneva Peace Week 2018, United Nations</a:t>
            </a:r>
            <a:endParaRPr lang="en-US" sz="1800" dirty="0"/>
          </a:p>
          <a:p>
            <a:pPr marL="0" indent="0" algn="ctr">
              <a:buNone/>
            </a:pPr>
            <a:r>
              <a:rPr lang="en-US" sz="2000" b="1" dirty="0"/>
              <a:t>See also:</a:t>
            </a:r>
            <a:br>
              <a:rPr lang="en-US" sz="2000" b="1" dirty="0"/>
            </a:br>
            <a:r>
              <a:rPr lang="en-US" sz="2000" dirty="0"/>
              <a:t>--Peace Psychology and Sustaining Peace</a:t>
            </a:r>
            <a:br>
              <a:rPr lang="en-US" sz="2000" dirty="0"/>
            </a:br>
            <a:r>
              <a:rPr lang="en-US" sz="2000" i="1" dirty="0">
                <a:hlinkClick r:id="rId5"/>
              </a:rPr>
              <a:t>Global Integration Update </a:t>
            </a:r>
            <a:r>
              <a:rPr lang="en-US" sz="2000" dirty="0">
                <a:hlinkClick r:id="rId5"/>
              </a:rPr>
              <a:t>(May 2018</a:t>
            </a:r>
            <a:r>
              <a:rPr lang="en-US" sz="2000" dirty="0"/>
              <a:t>)</a:t>
            </a:r>
            <a:br>
              <a:rPr lang="en-US" sz="2000" dirty="0"/>
            </a:br>
            <a:r>
              <a:rPr lang="en-US" sz="2000" dirty="0"/>
              <a:t>--</a:t>
            </a:r>
            <a:r>
              <a:rPr lang="en-US" sz="2000" b="0" i="0" dirty="0">
                <a:solidFill>
                  <a:srgbClr val="444444"/>
                </a:solidFill>
                <a:effectLst/>
              </a:rPr>
              <a:t>Arming the World–Promoting Positive Peace </a:t>
            </a:r>
            <a:br>
              <a:rPr lang="en-US" sz="2000" b="0" i="0" dirty="0">
                <a:solidFill>
                  <a:srgbClr val="444444"/>
                </a:solidFill>
                <a:effectLst/>
              </a:rPr>
            </a:br>
            <a:r>
              <a:rPr lang="en-US" sz="2000" i="1" dirty="0">
                <a:solidFill>
                  <a:srgbClr val="0000FF"/>
                </a:solidFill>
                <a:hlinkClick r:id="rId6"/>
              </a:rPr>
              <a:t>Global Integration Update </a:t>
            </a:r>
            <a:r>
              <a:rPr lang="en-US" sz="2000" dirty="0">
                <a:solidFill>
                  <a:srgbClr val="0000FF"/>
                </a:solidFill>
                <a:hlinkClick r:id="rId6"/>
              </a:rPr>
              <a:t>(September 2022</a:t>
            </a:r>
            <a:r>
              <a:rPr lang="en-US" sz="2000" dirty="0">
                <a:solidFill>
                  <a:srgbClr val="0000FF"/>
                </a:solidFill>
              </a:rPr>
              <a:t>)</a:t>
            </a:r>
            <a:br>
              <a:rPr lang="en-US" sz="2000" dirty="0">
                <a:solidFill>
                  <a:srgbClr val="0000FF"/>
                </a:solidFill>
              </a:rPr>
            </a:br>
            <a:br>
              <a:rPr lang="en-US" sz="2000" dirty="0">
                <a:solidFill>
                  <a:srgbClr val="0000FF"/>
                </a:solidFill>
              </a:rPr>
            </a:br>
            <a:endParaRPr lang="en-US" sz="2000" dirty="0">
              <a:solidFill>
                <a:srgbClr val="0000FF"/>
              </a:solidFill>
            </a:endParaRPr>
          </a:p>
          <a:p>
            <a:pPr marL="0" indent="0" algn="ctr">
              <a:buNone/>
            </a:pPr>
            <a:endParaRPr lang="en-US" sz="2400" dirty="0">
              <a:solidFill>
                <a:srgbClr val="0000FF"/>
              </a:solidFill>
            </a:endParaRPr>
          </a:p>
          <a:p>
            <a:pPr marL="0" indent="0" algn="ctr">
              <a:buNone/>
            </a:pPr>
            <a:endParaRPr lang="en-US" sz="2400" dirty="0">
              <a:solidFill>
                <a:srgbClr val="0000FF"/>
              </a:solidFill>
            </a:endParaRPr>
          </a:p>
          <a:p>
            <a:pPr marL="0" indent="0" algn="ctr">
              <a:buNone/>
            </a:pPr>
            <a:endParaRPr lang="en-US" sz="2400" b="1" dirty="0">
              <a:solidFill>
                <a:srgbClr val="0000FF"/>
              </a:solidFill>
            </a:endParaRPr>
          </a:p>
          <a:p>
            <a:pPr marL="0" indent="0" algn="ctr">
              <a:buNone/>
            </a:pPr>
            <a:endParaRPr lang="en-US" sz="2400" dirty="0"/>
          </a:p>
          <a:p>
            <a:pPr marL="0" indent="0" algn="ctr">
              <a:buNone/>
            </a:pPr>
            <a:endParaRPr lang="en-US" sz="2400" dirty="0"/>
          </a:p>
          <a:p>
            <a:pPr marL="0" indent="0" algn="ctr">
              <a:buNone/>
            </a:pPr>
            <a:r>
              <a:rPr lang="en-US" sz="2400" dirty="0"/>
              <a:t>Add info prepared for WFMH Moral Disengagement  (GI update?) OCHA head </a:t>
            </a:r>
            <a:r>
              <a:rPr lang="en-US" sz="2400" dirty="0" err="1"/>
              <a:t>etc</a:t>
            </a:r>
            <a:endParaRPr lang="en-US" sz="2400" dirty="0"/>
          </a:p>
          <a:p>
            <a:r>
              <a:rPr lang="en-US" sz="2400" dirty="0"/>
              <a:t>Pic of UN GA of </a:t>
            </a:r>
            <a:r>
              <a:rPr lang="en-US" sz="2400" dirty="0" err="1"/>
              <a:t>Peacebilding</a:t>
            </a:r>
            <a:r>
              <a:rPr lang="en-US" sz="2400" dirty="0"/>
              <a:t> HL meeting?</a:t>
            </a:r>
          </a:p>
          <a:p>
            <a:br>
              <a:rPr lang="en-US" sz="2400" dirty="0"/>
            </a:br>
            <a:r>
              <a:rPr lang="en-US" sz="2400" dirty="0"/>
              <a:t>Peace Psychology for a Peaceful World</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75C3EB4-3697-0224-1268-DE171D437370}"/>
              </a:ext>
            </a:extLst>
          </p:cNvPr>
          <p:cNvSpPr>
            <a:spLocks noGrp="1"/>
          </p:cNvSpPr>
          <p:nvPr>
            <p:ph type="sldNum" sz="quarter" idx="12"/>
          </p:nvPr>
        </p:nvSpPr>
        <p:spPr/>
        <p:txBody>
          <a:bodyPr/>
          <a:lstStyle/>
          <a:p>
            <a:pPr>
              <a:defRPr/>
            </a:pPr>
            <a:fld id="{7642507D-34BB-4EA4-A602-764AFDC2A5EA}" type="slidenum">
              <a:rPr lang="en-GB" smtClean="0"/>
              <a:pPr>
                <a:defRPr/>
              </a:pPr>
              <a:t>16</a:t>
            </a:fld>
            <a:endParaRPr lang="en-GB"/>
          </a:p>
        </p:txBody>
      </p:sp>
      <p:pic>
        <p:nvPicPr>
          <p:cNvPr id="8" name="Picture 7" descr="Text&#10;&#10;Description automatically generated">
            <a:hlinkClick r:id="rId7"/>
            <a:extLst>
              <a:ext uri="{FF2B5EF4-FFF2-40B4-BE49-F238E27FC236}">
                <a16:creationId xmlns:a16="http://schemas.microsoft.com/office/drawing/2014/main" id="{80CB40D7-5B47-E90F-D103-126B8BDDA9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 y="2362200"/>
            <a:ext cx="9144000" cy="1631822"/>
          </a:xfrm>
          <a:prstGeom prst="rect">
            <a:avLst/>
          </a:prstGeom>
        </p:spPr>
      </p:pic>
    </p:spTree>
    <p:extLst>
      <p:ext uri="{BB962C8B-B14F-4D97-AF65-F5344CB8AC3E}">
        <p14:creationId xmlns:p14="http://schemas.microsoft.com/office/powerpoint/2010/main" val="364783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2CD6-158F-815B-9450-2A551C3E1377}"/>
              </a:ext>
            </a:extLst>
          </p:cNvPr>
          <p:cNvSpPr>
            <a:spLocks noGrp="1"/>
          </p:cNvSpPr>
          <p:nvPr>
            <p:ph type="title"/>
          </p:nvPr>
        </p:nvSpPr>
        <p:spPr>
          <a:xfrm>
            <a:off x="152400" y="136525"/>
            <a:ext cx="8839200" cy="854075"/>
          </a:xfrm>
        </p:spPr>
        <p:txBody>
          <a:bodyPr>
            <a:normAutofit fontScale="90000"/>
          </a:bodyPr>
          <a:lstStyle/>
          <a:p>
            <a:r>
              <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United Nations General Assembly High Level Meeting: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Peacebuilding and Sustaining Peace</a:t>
            </a:r>
            <a:endParaRPr lang="en-US" sz="2800" i="1" dirty="0"/>
          </a:p>
        </p:txBody>
      </p:sp>
      <p:sp>
        <p:nvSpPr>
          <p:cNvPr id="3" name="Content Placeholder 2">
            <a:extLst>
              <a:ext uri="{FF2B5EF4-FFF2-40B4-BE49-F238E27FC236}">
                <a16:creationId xmlns:a16="http://schemas.microsoft.com/office/drawing/2014/main" id="{0B84B5CB-BDF7-4064-6C9E-B44BBD645082}"/>
              </a:ext>
            </a:extLst>
          </p:cNvPr>
          <p:cNvSpPr>
            <a:spLocks noGrp="1"/>
          </p:cNvSpPr>
          <p:nvPr>
            <p:ph idx="1"/>
          </p:nvPr>
        </p:nvSpPr>
        <p:spPr>
          <a:xfrm>
            <a:off x="0" y="990600"/>
            <a:ext cx="6248399" cy="5867400"/>
          </a:xfrm>
        </p:spPr>
        <p:txBody>
          <a:bodyPr>
            <a:noAutofit/>
          </a:bodyPr>
          <a:lstStyle/>
          <a:p>
            <a:pPr marL="0" marR="0" algn="just">
              <a:lnSpc>
                <a:spcPct val="90000"/>
              </a:lnSpc>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High Level Meeting was called for and convened by H.E. Mr. Miroslav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Lajčák</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president of the 72nd session of the General Assembly (24-26 April 2018, UN New York). It sought to  build upon the peace emphases in the UN and especially to follow up a) two 2016 resolutions by the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2"/>
              </a:rPr>
              <a:t>UN Security Council</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3"/>
              </a:rPr>
              <a:t>UN General Assembly</a:t>
            </a:r>
            <a:r>
              <a:rPr lang="en-US" sz="1800" dirty="0">
                <a:effectLst/>
                <a:latin typeface="Calibri" panose="020F0502020204030204" pitchFamily="34" charset="0"/>
                <a:ea typeface="Calibri" panose="020F0502020204030204" pitchFamily="34" charset="0"/>
                <a:cs typeface="Times New Roman" panose="02020603050405020304" pitchFamily="18" charset="0"/>
              </a:rPr>
              <a:t> on the Review of the United Nations Peace Building Architecture (more information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4"/>
              </a:rPr>
              <a:t>HERE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b) many other recent documents/resolutions including the Secretary General’s 2015 report  the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5"/>
              </a:rPr>
              <a:t>Future of the UN Peace Operations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(implementation of the recommendations of the 2015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6"/>
              </a:rPr>
              <a:t>High-level Independent Panel on Peace Operations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90000"/>
              </a:lnSpc>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(Kelly) attended </a:t>
            </a:r>
            <a:r>
              <a:rPr lang="en-US" sz="1800" dirty="0">
                <a:latin typeface="Calibri" panose="020F0502020204030204" pitchFamily="34" charset="0"/>
                <a:ea typeface="Calibri" panose="020F0502020204030204" pitchFamily="34" charset="0"/>
                <a:cs typeface="Times New Roman" panose="02020603050405020304" pitchFamily="18" charset="0"/>
              </a:rPr>
              <a:t>in my capacity as a </a:t>
            </a:r>
            <a:r>
              <a:rPr lang="en-US" sz="1800" dirty="0">
                <a:effectLst/>
                <a:latin typeface="Calibri" panose="020F0502020204030204" pitchFamily="34" charset="0"/>
                <a:ea typeface="Calibri" panose="020F0502020204030204" pitchFamily="34" charset="0"/>
                <a:cs typeface="Times New Roman" panose="02020603050405020304" pitchFamily="18" charset="0"/>
              </a:rPr>
              <a:t>Representative of the </a:t>
            </a:r>
            <a:r>
              <a:rPr lang="en-US" sz="1800" dirty="0">
                <a:latin typeface="Calibri" panose="020F0502020204030204" pitchFamily="34" charset="0"/>
                <a:ea typeface="Calibri" panose="020F0502020204030204" pitchFamily="34" charset="0"/>
                <a:cs typeface="Times New Roman" panose="02020603050405020304" pitchFamily="18" charset="0"/>
              </a:rPr>
              <a:t>Wo</a:t>
            </a:r>
            <a:r>
              <a:rPr lang="en-US" sz="1800" dirty="0">
                <a:effectLst/>
                <a:latin typeface="Calibri" panose="020F0502020204030204" pitchFamily="34" charset="0"/>
                <a:ea typeface="Calibri" panose="020F0502020204030204" pitchFamily="34" charset="0"/>
                <a:cs typeface="Times New Roman" panose="02020603050405020304" pitchFamily="18" charset="0"/>
              </a:rPr>
              <a:t>rld Federation for Mental Health to the UN. “I was impressed by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7"/>
              </a:rPr>
              <a:t>Dialogue Three: Strategic Partnerships with the United Nations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especially by Jeffery Sachs' candid comments (starting around 23 minutes 30 seconds) on the need for clearer typologies of violent conflict; the reality of serious lying; proxy wars; major powers threatening overall world stability via the ongoing covert and overt operations; and the need for honest reporting and real debates regarding the arms trade that feed wars—follow the money and the arms and armies and you will see what is feeding wars and who is benefiting economically.”</a:t>
            </a:r>
          </a:p>
        </p:txBody>
      </p:sp>
      <p:pic>
        <p:nvPicPr>
          <p:cNvPr id="5" name="Content Placeholder 7" descr="A picture containing indoor, auditorium, hall&#10;&#10;Description automatically generated">
            <a:extLst>
              <a:ext uri="{FF2B5EF4-FFF2-40B4-BE49-F238E27FC236}">
                <a16:creationId xmlns:a16="http://schemas.microsoft.com/office/drawing/2014/main" id="{1B89DDA2-11C3-3EA6-63C4-F36185B07235}"/>
              </a:ext>
            </a:extLst>
          </p:cNvPr>
          <p:cNvPicPr>
            <a:picLocks noGrp="1" noChangeAspect="1"/>
          </p:cNvPicPr>
          <p:nvPr>
            <p:ph idx="1"/>
          </p:nvPr>
        </p:nvPicPr>
        <p:blipFill rotWithShape="1">
          <a:blip r:embed="rId8">
            <a:extLst>
              <a:ext uri="{28A0092B-C50C-407E-A947-70E740481C1C}">
                <a14:useLocalDpi xmlns:a14="http://schemas.microsoft.com/office/drawing/2010/main" val="0"/>
              </a:ext>
            </a:extLst>
          </a:blip>
          <a:srcRect l="29051" r="31407" b="3"/>
          <a:stretch/>
        </p:blipFill>
        <p:spPr>
          <a:xfrm>
            <a:off x="6345884" y="1447800"/>
            <a:ext cx="2789554" cy="4708957"/>
          </a:xfrm>
          <a:prstGeom prst="rect">
            <a:avLst/>
          </a:prstGeom>
        </p:spPr>
      </p:pic>
      <p:sp>
        <p:nvSpPr>
          <p:cNvPr id="4" name="Slide Number Placeholder 3">
            <a:extLst>
              <a:ext uri="{FF2B5EF4-FFF2-40B4-BE49-F238E27FC236}">
                <a16:creationId xmlns:a16="http://schemas.microsoft.com/office/drawing/2014/main" id="{1FC9D2DD-16B2-DC54-A77A-F26951BB4111}"/>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7642507D-34BB-4EA4-A602-764AFDC2A5EA}" type="slidenum">
              <a:rPr lang="en-GB" smtClean="0"/>
              <a:pPr>
                <a:spcAft>
                  <a:spcPts val="600"/>
                </a:spcAft>
                <a:defRPr/>
              </a:pPr>
              <a:t>17</a:t>
            </a:fld>
            <a:endParaRPr lang="en-GB"/>
          </a:p>
        </p:txBody>
      </p:sp>
    </p:spTree>
    <p:extLst>
      <p:ext uri="{BB962C8B-B14F-4D97-AF65-F5344CB8AC3E}">
        <p14:creationId xmlns:p14="http://schemas.microsoft.com/office/powerpoint/2010/main" val="144640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9F00-43E8-89AE-404E-194352863303}"/>
              </a:ext>
            </a:extLst>
          </p:cNvPr>
          <p:cNvSpPr>
            <a:spLocks noGrp="1"/>
          </p:cNvSpPr>
          <p:nvPr>
            <p:ph type="title"/>
          </p:nvPr>
        </p:nvSpPr>
        <p:spPr/>
        <p:txBody>
          <a:bodyPr/>
          <a:lstStyle/>
          <a:p>
            <a:r>
              <a:rPr lang="en-US" dirty="0">
                <a:solidFill>
                  <a:schemeClr val="tx2"/>
                </a:solidFill>
              </a:rPr>
              <a:t>Peace + Corruption </a:t>
            </a:r>
            <a:r>
              <a:rPr lang="en-US" i="1" dirty="0">
                <a:solidFill>
                  <a:schemeClr val="tx2"/>
                </a:solidFill>
              </a:rPr>
              <a:t>et al</a:t>
            </a: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endParaRPr lang="en-US" i="1" dirty="0">
              <a:solidFill>
                <a:schemeClr val="tx2"/>
              </a:solidFill>
            </a:endParaRPr>
          </a:p>
        </p:txBody>
      </p:sp>
      <p:sp>
        <p:nvSpPr>
          <p:cNvPr id="4" name="Slide Number Placeholder 3">
            <a:extLst>
              <a:ext uri="{FF2B5EF4-FFF2-40B4-BE49-F238E27FC236}">
                <a16:creationId xmlns:a16="http://schemas.microsoft.com/office/drawing/2014/main" id="{105B91FC-DD1C-3FC7-A003-D47FF2F4FEC2}"/>
              </a:ext>
            </a:extLst>
          </p:cNvPr>
          <p:cNvSpPr>
            <a:spLocks noGrp="1"/>
          </p:cNvSpPr>
          <p:nvPr>
            <p:ph type="sldNum" sz="quarter" idx="12"/>
          </p:nvPr>
        </p:nvSpPr>
        <p:spPr/>
        <p:txBody>
          <a:bodyPr/>
          <a:lstStyle/>
          <a:p>
            <a:pPr>
              <a:defRPr/>
            </a:pPr>
            <a:fld id="{7642507D-34BB-4EA4-A602-764AFDC2A5EA}" type="slidenum">
              <a:rPr lang="en-GB" smtClean="0"/>
              <a:pPr>
                <a:defRPr/>
              </a:pPr>
              <a:t>18</a:t>
            </a:fld>
            <a:endParaRPr lang="en-GB"/>
          </a:p>
        </p:txBody>
      </p:sp>
      <p:pic>
        <p:nvPicPr>
          <p:cNvPr id="1026" name="Picture 2">
            <a:hlinkClick r:id="rId2"/>
            <a:extLst>
              <a:ext uri="{FF2B5EF4-FFF2-40B4-BE49-F238E27FC236}">
                <a16:creationId xmlns:a16="http://schemas.microsoft.com/office/drawing/2014/main" id="{B615514A-4826-910B-5A03-FA43F18A250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2649" y="1417638"/>
            <a:ext cx="8104151" cy="39386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9E2EEA-AFAE-E0B5-F07B-4A44C8044E6A}"/>
              </a:ext>
            </a:extLst>
          </p:cNvPr>
          <p:cNvSpPr txBox="1"/>
          <p:nvPr/>
        </p:nvSpPr>
        <p:spPr>
          <a:xfrm>
            <a:off x="0" y="5667231"/>
            <a:ext cx="9144000" cy="865173"/>
          </a:xfrm>
          <a:prstGeom prst="rect">
            <a:avLst/>
          </a:prstGeom>
          <a:noFill/>
        </p:spPr>
        <p:txBody>
          <a:bodyPr wrap="square" rtlCol="0">
            <a:spAutoFit/>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See also the </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UN GA Special Session Against Corruption 2-4 June 2021</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and the work and resources of the </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UN Office on Drugs and Crime</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276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A26D25-B5D2-DD03-85EA-630A42A08ABF}"/>
              </a:ext>
            </a:extLst>
          </p:cNvPr>
          <p:cNvSpPr>
            <a:spLocks noGrp="1"/>
          </p:cNvSpPr>
          <p:nvPr>
            <p:ph type="sldNum" sz="quarter" idx="12"/>
          </p:nvPr>
        </p:nvSpPr>
        <p:spPr/>
        <p:txBody>
          <a:bodyPr/>
          <a:lstStyle/>
          <a:p>
            <a:pPr>
              <a:defRPr/>
            </a:pPr>
            <a:fld id="{93B99E88-5DBF-4DB6-A4C2-D585EC5E84BA}" type="slidenum">
              <a:rPr lang="en-GB" smtClean="0"/>
              <a:pPr>
                <a:defRPr/>
              </a:pPr>
              <a:t>19</a:t>
            </a:fld>
            <a:endParaRPr lang="en-GB"/>
          </a:p>
        </p:txBody>
      </p:sp>
      <p:pic>
        <p:nvPicPr>
          <p:cNvPr id="3" name="Picture 2" descr="A picture containing text, water, outdoor, nature&#10;&#10;Description automatically generated">
            <a:hlinkClick r:id="rId2"/>
            <a:extLst>
              <a:ext uri="{FF2B5EF4-FFF2-40B4-BE49-F238E27FC236}">
                <a16:creationId xmlns:a16="http://schemas.microsoft.com/office/drawing/2014/main" id="{8624DBD7-96A9-2AFC-255F-629F63705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5375"/>
            <a:ext cx="6322794" cy="3314592"/>
          </a:xfrm>
          <a:prstGeom prst="rect">
            <a:avLst/>
          </a:prstGeom>
        </p:spPr>
      </p:pic>
      <p:pic>
        <p:nvPicPr>
          <p:cNvPr id="4" name="Content Placeholder 5" descr="Graphical user interface, application&#10;&#10;Description automatically generated">
            <a:hlinkClick r:id="rId4"/>
            <a:extLst>
              <a:ext uri="{FF2B5EF4-FFF2-40B4-BE49-F238E27FC236}">
                <a16:creationId xmlns:a16="http://schemas.microsoft.com/office/drawing/2014/main" id="{4FBD7BF4-6E70-77B9-9F4C-CE44735180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1157" y="3484375"/>
            <a:ext cx="6335637" cy="3373625"/>
          </a:xfrm>
          <a:prstGeom prst="rect">
            <a:avLst/>
          </a:prstGeom>
        </p:spPr>
      </p:pic>
    </p:spTree>
    <p:extLst>
      <p:ext uri="{BB962C8B-B14F-4D97-AF65-F5344CB8AC3E}">
        <p14:creationId xmlns:p14="http://schemas.microsoft.com/office/powerpoint/2010/main" val="144196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8229600" cy="838200"/>
          </a:xfrm>
        </p:spPr>
        <p:txBody>
          <a:bodyPr/>
          <a:lstStyle/>
          <a:p>
            <a:pPr eaLnBrk="1" hangingPunct="1"/>
            <a:r>
              <a:rPr lang="en-GB" b="1" dirty="0">
                <a:solidFill>
                  <a:srgbClr val="0000FF"/>
                </a:solidFill>
              </a:rPr>
              <a:t>Purpose </a:t>
            </a:r>
          </a:p>
        </p:txBody>
      </p:sp>
      <p:sp>
        <p:nvSpPr>
          <p:cNvPr id="3" name="Content Placeholder 2"/>
          <p:cNvSpPr>
            <a:spLocks noGrp="1"/>
          </p:cNvSpPr>
          <p:nvPr>
            <p:ph idx="1"/>
          </p:nvPr>
        </p:nvSpPr>
        <p:spPr>
          <a:xfrm>
            <a:off x="0" y="685800"/>
            <a:ext cx="9144000" cy="6172200"/>
          </a:xfrm>
        </p:spPr>
        <p:txBody>
          <a:bodyPr/>
          <a:lstStyle/>
          <a:p>
            <a:pPr algn="just" eaLnBrk="1" hangingPunct="1"/>
            <a:r>
              <a:rPr lang="en-US" sz="2400" dirty="0"/>
              <a:t>Overview of the </a:t>
            </a:r>
            <a:r>
              <a:rPr lang="en-US" sz="2400" u="sng" dirty="0">
                <a:hlinkClick r:id="rId3"/>
              </a:rPr>
              <a:t>Global Integration</a:t>
            </a:r>
            <a:r>
              <a:rPr lang="en-US" sz="2400" dirty="0"/>
              <a:t> (GI) framework</a:t>
            </a:r>
            <a:endParaRPr lang="en-GB" sz="2400" b="1" dirty="0"/>
          </a:p>
          <a:p>
            <a:pPr algn="just" eaLnBrk="1" hangingPunct="1"/>
            <a:r>
              <a:rPr lang="en-GB" sz="2400" dirty="0"/>
              <a:t>Examples of GI multi-sectoral work—Civil society, UN agencies, etc</a:t>
            </a:r>
            <a:r>
              <a:rPr lang="en-US" sz="2400" dirty="0"/>
              <a:t>. </a:t>
            </a:r>
            <a:endParaRPr lang="en-GB" sz="2400" dirty="0"/>
          </a:p>
          <a:p>
            <a:pPr algn="just" eaLnBrk="1" hangingPunct="1"/>
            <a:r>
              <a:rPr lang="en-US" sz="2400" dirty="0"/>
              <a:t>Seven suggestions for engaging in the </a:t>
            </a:r>
            <a:r>
              <a:rPr lang="en-US" sz="2400" i="1" dirty="0" err="1"/>
              <a:t>missio</a:t>
            </a:r>
            <a:r>
              <a:rPr lang="en-US" sz="2400" i="1" dirty="0"/>
              <a:t> Dei (MD) </a:t>
            </a:r>
            <a:r>
              <a:rPr lang="en-US" sz="2400" dirty="0"/>
              <a:t>frontier</a:t>
            </a:r>
            <a:r>
              <a:rPr lang="en-US" sz="2400" i="1" dirty="0"/>
              <a:t>s</a:t>
            </a:r>
            <a:endParaRPr lang="en-GB" sz="2400" b="1" dirty="0"/>
          </a:p>
          <a:p>
            <a:pPr algn="just" eaLnBrk="1" hangingPunct="1"/>
            <a:r>
              <a:rPr lang="en-GB" sz="2400" b="1" i="1" dirty="0">
                <a:highlight>
                  <a:srgbClr val="00FFFF"/>
                </a:highlight>
              </a:rPr>
              <a:t>GI gems</a:t>
            </a:r>
            <a:r>
              <a:rPr lang="en-GB" sz="2400" b="1" dirty="0"/>
              <a:t>: Least-reached Peoples and Places (LPPs)</a:t>
            </a:r>
            <a:endParaRPr lang="en-GB" sz="800" b="1" dirty="0"/>
          </a:p>
          <a:p>
            <a:pPr algn="ctr" eaLnBrk="1" hangingPunct="1">
              <a:buFont typeface="Arial" pitchFamily="34" charset="0"/>
              <a:buNone/>
            </a:pPr>
            <a:endParaRPr lang="en-GB" sz="2400" b="1" dirty="0"/>
          </a:p>
          <a:p>
            <a:pPr algn="ctr" eaLnBrk="1" hangingPunct="1">
              <a:buFont typeface="Arial" pitchFamily="34" charset="0"/>
              <a:buNone/>
            </a:pPr>
            <a:br>
              <a:rPr lang="en-GB" sz="2400" b="1" dirty="0"/>
            </a:br>
            <a:endParaRPr lang="en-GB" sz="2400" b="1" dirty="0"/>
          </a:p>
          <a:p>
            <a:pPr algn="ctr" eaLnBrk="1" hangingPunct="1">
              <a:buFont typeface="Arial" pitchFamily="34" charset="0"/>
              <a:buNone/>
            </a:pPr>
            <a:endParaRPr lang="en-GB" sz="2400" dirty="0"/>
          </a:p>
          <a:p>
            <a:pPr algn="ctr" eaLnBrk="1" hangingPunct="1">
              <a:buFont typeface="Arial" pitchFamily="34" charset="0"/>
              <a:buNone/>
            </a:pPr>
            <a:endParaRPr lang="en-GB" dirty="0"/>
          </a:p>
          <a:p>
            <a:pPr algn="ctr" eaLnBrk="1" hangingPunct="1">
              <a:buFont typeface="Arial" pitchFamily="34" charset="0"/>
              <a:buNone/>
            </a:pPr>
            <a:endParaRPr lang="en-GB" sz="2000" dirty="0"/>
          </a:p>
          <a:p>
            <a:pPr algn="ctr" eaLnBrk="1" hangingPunct="1">
              <a:buFont typeface="Arial" pitchFamily="34" charset="0"/>
              <a:buNone/>
            </a:pPr>
            <a:endParaRPr lang="en-GB" sz="2000" dirty="0"/>
          </a:p>
        </p:txBody>
      </p:sp>
      <p:pic>
        <p:nvPicPr>
          <p:cNvPr id="2" name="Picture 4" descr="Related image">
            <a:extLst>
              <a:ext uri="{FF2B5EF4-FFF2-40B4-BE49-F238E27FC236}">
                <a16:creationId xmlns:a16="http://schemas.microsoft.com/office/drawing/2014/main" id="{50B64D1F-7547-14EE-E2C5-AB94F39DC670}"/>
              </a:ext>
            </a:extLst>
          </p:cNvPr>
          <p:cNvPicPr>
            <a:picLocks noChangeAspect="1" noChangeArrowheads="1"/>
          </p:cNvPicPr>
          <p:nvPr/>
        </p:nvPicPr>
        <p:blipFill>
          <a:blip r:embed="rId4" cstate="print"/>
          <a:srcRect/>
          <a:stretch>
            <a:fillRect/>
          </a:stretch>
        </p:blipFill>
        <p:spPr bwMode="auto">
          <a:xfrm>
            <a:off x="990600" y="2514600"/>
            <a:ext cx="7370233" cy="4145757"/>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480AD209-CBFC-44E7-F176-BB25A1957174}"/>
              </a:ext>
            </a:extLst>
          </p:cNvPr>
          <p:cNvSpPr>
            <a:spLocks noGrp="1"/>
          </p:cNvSpPr>
          <p:nvPr>
            <p:ph type="sldNum" sz="quarter" idx="12"/>
          </p:nvPr>
        </p:nvSpPr>
        <p:spPr/>
        <p:txBody>
          <a:bodyPr/>
          <a:lstStyle/>
          <a:p>
            <a:pPr>
              <a:defRPr/>
            </a:pPr>
            <a:fld id="{7642507D-34BB-4EA4-A602-764AFDC2A5EA}" type="slidenum">
              <a:rPr lang="en-GB" smtClean="0"/>
              <a:pPr>
                <a:defRPr/>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rtlCol="0">
            <a:normAutofit fontScale="90000"/>
          </a:bodyPr>
          <a:lstStyle/>
          <a:p>
            <a:pPr eaLnBrk="1" fontAlgn="auto" hangingPunct="1">
              <a:spcAft>
                <a:spcPts val="0"/>
              </a:spcAft>
              <a:defRPr/>
            </a:pPr>
            <a:r>
              <a:rPr lang="en-US" b="1" dirty="0">
                <a:solidFill>
                  <a:srgbClr val="0000FF"/>
                </a:solidFill>
              </a:rPr>
              <a:t>Global Integrity</a:t>
            </a:r>
            <a:br>
              <a:rPr lang="en-US" b="1" dirty="0">
                <a:solidFill>
                  <a:srgbClr val="0000FF"/>
                </a:solidFill>
              </a:rPr>
            </a:br>
            <a:r>
              <a:rPr lang="en-US" sz="2700" b="1" i="1" dirty="0">
                <a:solidFill>
                  <a:srgbClr val="0000FF"/>
                </a:solidFill>
              </a:rPr>
              <a:t>moral wholeness for a whole world</a:t>
            </a:r>
          </a:p>
        </p:txBody>
      </p:sp>
      <p:sp>
        <p:nvSpPr>
          <p:cNvPr id="3" name="Content Placeholder 2"/>
          <p:cNvSpPr>
            <a:spLocks noGrp="1"/>
          </p:cNvSpPr>
          <p:nvPr>
            <p:ph idx="1"/>
          </p:nvPr>
        </p:nvSpPr>
        <p:spPr>
          <a:xfrm>
            <a:off x="0" y="990600"/>
            <a:ext cx="9144000" cy="5867400"/>
          </a:xfrm>
        </p:spPr>
        <p:txBody>
          <a:bodyPr rtlCol="0">
            <a:normAutofit fontScale="25000" lnSpcReduction="20000"/>
          </a:bodyPr>
          <a:lstStyle/>
          <a:p>
            <a:pPr eaLnBrk="1" fontAlgn="auto" hangingPunct="1">
              <a:spcAft>
                <a:spcPts val="0"/>
              </a:spcAft>
              <a:defRPr/>
            </a:pPr>
            <a:endParaRPr lang="en-US" b="1" dirty="0"/>
          </a:p>
          <a:p>
            <a:pPr algn="just" eaLnBrk="1" fontAlgn="auto" hangingPunct="1">
              <a:spcAft>
                <a:spcPts val="0"/>
              </a:spcAft>
              <a:buFont typeface="Arial" pitchFamily="34" charset="0"/>
              <a:buNone/>
              <a:defRPr/>
            </a:pPr>
            <a:r>
              <a:rPr lang="en-US" sz="5000" b="1" dirty="0"/>
              <a:t>	</a:t>
            </a:r>
            <a:r>
              <a:rPr lang="en-US" sz="9600" b="1" dirty="0">
                <a:highlight>
                  <a:srgbClr val="00FFFF"/>
                </a:highlight>
              </a:rPr>
              <a:t>Integrity</a:t>
            </a:r>
            <a:r>
              <a:rPr lang="en-US" sz="9600" dirty="0">
                <a:highlight>
                  <a:srgbClr val="00FFFF"/>
                </a:highlight>
              </a:rPr>
              <a:t> is moral wholeness</a:t>
            </a:r>
            <a:r>
              <a:rPr lang="en-US" sz="9600" dirty="0"/>
              <a:t>—living consistently in moral wholeness. Its opposite is </a:t>
            </a:r>
            <a:r>
              <a:rPr lang="en-US" sz="9600" i="1" dirty="0"/>
              <a:t>corruption</a:t>
            </a:r>
            <a:r>
              <a:rPr lang="en-US" sz="9600" dirty="0"/>
              <a:t>, the distortion, perversion, and deterioration of moral goodness, resulting in the exploitation of people. </a:t>
            </a:r>
          </a:p>
          <a:p>
            <a:pPr algn="just" eaLnBrk="1" fontAlgn="auto" hangingPunct="1">
              <a:spcAft>
                <a:spcPts val="0"/>
              </a:spcAft>
              <a:buFont typeface="Arial" pitchFamily="34" charset="0"/>
              <a:buNone/>
              <a:defRPr/>
            </a:pPr>
            <a:br>
              <a:rPr lang="en-US" sz="9600" dirty="0"/>
            </a:br>
            <a:r>
              <a:rPr lang="en-US" sz="9600" b="1" dirty="0">
                <a:highlight>
                  <a:srgbClr val="00FFFF"/>
                </a:highlight>
              </a:rPr>
              <a:t>Global integrity</a:t>
            </a:r>
            <a:r>
              <a:rPr lang="en-US" sz="9600" dirty="0">
                <a:highlight>
                  <a:srgbClr val="00FFFF"/>
                </a:highlight>
              </a:rPr>
              <a:t> is moral wholeness at all levels in our world</a:t>
            </a:r>
            <a:r>
              <a:rPr lang="en-US" sz="9600" dirty="0"/>
              <a:t>—from the individual to the institutional to the international. Global integrity is requisite for “building the future we want—being the people we need.”</a:t>
            </a:r>
          </a:p>
          <a:p>
            <a:pPr algn="ctr" eaLnBrk="1" fontAlgn="auto" hangingPunct="1">
              <a:spcAft>
                <a:spcPts val="0"/>
              </a:spcAft>
              <a:buFont typeface="Arial" pitchFamily="34" charset="0"/>
              <a:buNone/>
              <a:defRPr/>
            </a:pPr>
            <a:r>
              <a:rPr lang="en-US" sz="9600" b="1" dirty="0"/>
              <a:t>Core Resources</a:t>
            </a:r>
          </a:p>
          <a:p>
            <a:pPr eaLnBrk="1" fontAlgn="auto" hangingPunct="1">
              <a:spcAft>
                <a:spcPts val="0"/>
              </a:spcAft>
              <a:buFont typeface="Arial" pitchFamily="34" charset="0"/>
              <a:buNone/>
              <a:defRPr/>
            </a:pPr>
            <a:r>
              <a:rPr lang="en-US" sz="7200" u="sng" dirty="0">
                <a:hlinkClick r:id="rId2"/>
              </a:rPr>
              <a:t>A Summons to a Global Integrity Movement: Fighting Self-Deception and Corruption</a:t>
            </a:r>
            <a:r>
              <a:rPr lang="en-US" sz="7200" dirty="0"/>
              <a:t>  </a:t>
            </a:r>
            <a:br>
              <a:rPr lang="en-US" sz="7200" dirty="0"/>
            </a:br>
            <a:r>
              <a:rPr lang="en-US" sz="7200" i="1" dirty="0"/>
              <a:t>Lausanne Global Analysis</a:t>
            </a:r>
            <a:r>
              <a:rPr lang="en-US" sz="7200" dirty="0"/>
              <a:t> (March 2018) </a:t>
            </a:r>
          </a:p>
          <a:p>
            <a:pPr eaLnBrk="1" fontAlgn="auto" hangingPunct="1">
              <a:spcAft>
                <a:spcPts val="0"/>
              </a:spcAft>
              <a:buFont typeface="Arial" pitchFamily="34" charset="0"/>
              <a:buNone/>
              <a:defRPr/>
            </a:pPr>
            <a:r>
              <a:rPr lang="en-US" sz="7200" b="1" dirty="0"/>
              <a:t>	</a:t>
            </a:r>
          </a:p>
          <a:p>
            <a:pPr eaLnBrk="1" fontAlgn="auto" hangingPunct="1">
              <a:spcAft>
                <a:spcPts val="0"/>
              </a:spcAft>
              <a:buFont typeface="Arial" pitchFamily="34" charset="0"/>
              <a:buNone/>
              <a:defRPr/>
            </a:pPr>
            <a:r>
              <a:rPr lang="en-US" sz="7200" i="1" dirty="0">
                <a:hlinkClick r:id="rId3"/>
              </a:rPr>
              <a:t>CORE Member Care-</a:t>
            </a:r>
            <a:r>
              <a:rPr lang="en-US" sz="7200" dirty="0">
                <a:hlinkClick r:id="rId3"/>
              </a:rPr>
              <a:t>-25 entries on Global Integrity (2016)</a:t>
            </a:r>
            <a:endParaRPr lang="en-US" sz="7200" dirty="0"/>
          </a:p>
          <a:p>
            <a:pPr eaLnBrk="1" fontAlgn="auto" hangingPunct="1">
              <a:spcAft>
                <a:spcPts val="0"/>
              </a:spcAft>
              <a:buFont typeface="Arial" pitchFamily="34" charset="0"/>
              <a:buNone/>
              <a:defRPr/>
            </a:pPr>
            <a:r>
              <a:rPr lang="en-US" sz="7200" dirty="0"/>
              <a:t>	“These entries explore the many facets of integrity with a view towards the global efforts to promote sustainable development and wellbeing.”</a:t>
            </a:r>
            <a:br>
              <a:rPr lang="en-US" sz="7200" dirty="0"/>
            </a:br>
            <a:endParaRPr lang="en-US" sz="7200" b="1" dirty="0"/>
          </a:p>
          <a:p>
            <a:pPr eaLnBrk="1" fontAlgn="auto" hangingPunct="1">
              <a:spcAft>
                <a:spcPts val="0"/>
              </a:spcAft>
              <a:buFont typeface="Arial" pitchFamily="34" charset="0"/>
              <a:buNone/>
              <a:defRPr/>
            </a:pPr>
            <a:r>
              <a:rPr lang="en-US" sz="7200" dirty="0"/>
              <a:t>--</a:t>
            </a:r>
            <a:r>
              <a:rPr lang="en-US" sz="7200" dirty="0">
                <a:hlinkClick r:id="rId4"/>
              </a:rPr>
              <a:t>Why Can’t Grace Go to School? </a:t>
            </a:r>
            <a:r>
              <a:rPr lang="en-US" sz="7200" dirty="0"/>
              <a:t>EXPOSED Campaign (2014); corruption is close/complicated </a:t>
            </a:r>
          </a:p>
          <a:p>
            <a:pPr eaLnBrk="1" fontAlgn="auto" hangingPunct="1">
              <a:spcAft>
                <a:spcPts val="0"/>
              </a:spcAft>
              <a:buFont typeface="Arial" pitchFamily="34" charset="0"/>
              <a:buNone/>
              <a:defRPr/>
            </a:pPr>
            <a:r>
              <a:rPr lang="en-US" sz="7200" dirty="0"/>
              <a:t>--</a:t>
            </a:r>
            <a:r>
              <a:rPr lang="en-US" sz="7200" dirty="0">
                <a:hlinkClick r:id="rId5"/>
              </a:rPr>
              <a:t>Courage or Cowardice</a:t>
            </a:r>
            <a:r>
              <a:rPr lang="en-US" sz="7200" dirty="0"/>
              <a:t>? </a:t>
            </a:r>
            <a:r>
              <a:rPr lang="en-US" sz="7200" dirty="0" err="1"/>
              <a:t>TedxTalk</a:t>
            </a:r>
            <a:r>
              <a:rPr lang="en-US" sz="7200" dirty="0"/>
              <a:t>, </a:t>
            </a:r>
            <a:r>
              <a:rPr lang="en-US" sz="7200" dirty="0" err="1"/>
              <a:t>Mukesh</a:t>
            </a:r>
            <a:r>
              <a:rPr lang="en-US" sz="7200" dirty="0"/>
              <a:t> </a:t>
            </a:r>
            <a:r>
              <a:rPr lang="en-US" sz="7200" dirty="0" err="1"/>
              <a:t>Kapila</a:t>
            </a:r>
            <a:r>
              <a:rPr lang="en-US" sz="7200" dirty="0"/>
              <a:t> (2013); will the UN rep to Sudan </a:t>
            </a:r>
            <a:r>
              <a:rPr lang="en-US" sz="7200" dirty="0" err="1"/>
              <a:t>whistleblow</a:t>
            </a:r>
            <a:r>
              <a:rPr lang="en-US" sz="7200" dirty="0"/>
              <a:t>?</a:t>
            </a:r>
          </a:p>
        </p:txBody>
      </p:sp>
      <p:pic>
        <p:nvPicPr>
          <p:cNvPr id="52228" name="Picture 3" descr="crossing sectors crop.jpg"/>
          <p:cNvPicPr>
            <a:picLocks noChangeAspect="1"/>
          </p:cNvPicPr>
          <p:nvPr/>
        </p:nvPicPr>
        <p:blipFill>
          <a:blip r:embed="rId6" cstate="print"/>
          <a:srcRect/>
          <a:stretch>
            <a:fillRect/>
          </a:stretch>
        </p:blipFill>
        <p:spPr bwMode="auto">
          <a:xfrm>
            <a:off x="7086600" y="0"/>
            <a:ext cx="2057400" cy="942975"/>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1015A48E-C64A-7F35-37E8-A3952B4BBEEE}"/>
              </a:ext>
            </a:extLst>
          </p:cNvPr>
          <p:cNvSpPr>
            <a:spLocks noGrp="1"/>
          </p:cNvSpPr>
          <p:nvPr>
            <p:ph type="sldNum" sz="quarter" idx="12"/>
          </p:nvPr>
        </p:nvSpPr>
        <p:spPr/>
        <p:txBody>
          <a:bodyPr/>
          <a:lstStyle/>
          <a:p>
            <a:pPr>
              <a:defRPr/>
            </a:pPr>
            <a:fld id="{7642507D-34BB-4EA4-A602-764AFDC2A5EA}" type="slidenum">
              <a:rPr lang="en-GB" smtClean="0"/>
              <a:pPr>
                <a:defRPr/>
              </a:pPr>
              <a:t>20</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en-US"/>
              <a:t>.</a:t>
            </a:r>
          </a:p>
        </p:txBody>
      </p:sp>
      <p:sp>
        <p:nvSpPr>
          <p:cNvPr id="3" name="Subtitle 2"/>
          <p:cNvSpPr>
            <a:spLocks noGrp="1"/>
          </p:cNvSpPr>
          <p:nvPr>
            <p:ph type="subTitle" idx="1"/>
          </p:nvPr>
        </p:nvSpPr>
        <p:spPr>
          <a:xfrm>
            <a:off x="1371600" y="6172200"/>
            <a:ext cx="6400800" cy="685800"/>
          </a:xfrm>
        </p:spPr>
        <p:txBody>
          <a:bodyPr/>
          <a:lstStyle/>
          <a:p>
            <a:pPr>
              <a:defRPr/>
            </a:pPr>
            <a:endParaRPr lang="en-US" sz="800" dirty="0"/>
          </a:p>
          <a:p>
            <a:pPr>
              <a:defRPr/>
            </a:pPr>
            <a:r>
              <a:rPr lang="en-US" sz="2000" dirty="0"/>
              <a:t>Image: Marc Rosenthal  (</a:t>
            </a:r>
            <a:r>
              <a:rPr lang="en-US" sz="2000" dirty="0">
                <a:hlinkClick r:id="rId2"/>
              </a:rPr>
              <a:t>website</a:t>
            </a:r>
            <a:r>
              <a:rPr lang="en-US" sz="2000" dirty="0"/>
              <a:t>)</a:t>
            </a:r>
          </a:p>
        </p:txBody>
      </p:sp>
      <p:pic>
        <p:nvPicPr>
          <p:cNvPr id="53252" name="Picture 3" descr="deception-fin-Marc Rosenthal.jpg"/>
          <p:cNvPicPr>
            <a:picLocks noChangeAspect="1"/>
          </p:cNvPicPr>
          <p:nvPr/>
        </p:nvPicPr>
        <p:blipFill>
          <a:blip r:embed="rId3" cstate="print"/>
          <a:srcRect/>
          <a:stretch>
            <a:fillRect/>
          </a:stretch>
        </p:blipFill>
        <p:spPr bwMode="auto">
          <a:xfrm>
            <a:off x="495300" y="228600"/>
            <a:ext cx="8153400" cy="6019800"/>
          </a:xfrm>
          <a:prstGeom prst="rect">
            <a:avLst/>
          </a:prstGeom>
          <a:noFill/>
          <a:ln w="9525">
            <a:noFill/>
            <a:miter lim="800000"/>
            <a:headEnd/>
            <a:tailEnd/>
          </a:ln>
        </p:spPr>
      </p:pic>
      <p:sp>
        <p:nvSpPr>
          <p:cNvPr id="5" name="TextBox 4">
            <a:extLst>
              <a:ext uri="{FF2B5EF4-FFF2-40B4-BE49-F238E27FC236}">
                <a16:creationId xmlns:a16="http://schemas.microsoft.com/office/drawing/2014/main" id="{0B557166-93DC-DC35-47FA-27CAB89075FB}"/>
              </a:ext>
            </a:extLst>
          </p:cNvPr>
          <p:cNvSpPr txBox="1"/>
          <p:nvPr/>
        </p:nvSpPr>
        <p:spPr>
          <a:xfrm>
            <a:off x="609600" y="5410200"/>
            <a:ext cx="7543800" cy="646331"/>
          </a:xfrm>
          <a:prstGeom prst="rect">
            <a:avLst/>
          </a:prstGeom>
          <a:noFill/>
        </p:spPr>
        <p:txBody>
          <a:bodyPr wrap="square" rtlCol="0">
            <a:spAutoFit/>
          </a:bodyPr>
          <a:lstStyle/>
          <a:p>
            <a:pPr marL="0" marR="0" algn="ctr">
              <a:spcBef>
                <a:spcPts val="0"/>
              </a:spcBef>
              <a:spcAft>
                <a:spcPts val="0"/>
              </a:spcAft>
            </a:pPr>
            <a:r>
              <a:rPr lang="en-US" sz="1800" u="sng" dirty="0">
                <a:solidFill>
                  <a:srgbClr val="444444"/>
                </a:solidFill>
                <a:effectLst/>
                <a:latin typeface="Arial" panose="020B0604020202020204" pitchFamily="34" charset="0"/>
                <a:ea typeface="Times New Roman" panose="02020603050405020304" pitchFamily="18" charset="0"/>
                <a:hlinkClick r:id="rId4"/>
              </a:rPr>
              <a:t>Integrity and Accountability for United Nations Staff</a:t>
            </a:r>
            <a:r>
              <a:rPr lang="en-US" sz="1800" dirty="0">
                <a:solidFill>
                  <a:srgbClr val="444444"/>
                </a:solidFill>
                <a:effectLst/>
                <a:latin typeface="Arial" panose="020B0604020202020204" pitchFamily="34" charset="0"/>
                <a:ea typeface="Times New Roman" panose="02020603050405020304" pitchFamily="18" charset="0"/>
              </a:rPr>
              <a:t> </a:t>
            </a:r>
            <a:br>
              <a:rPr lang="en-US" sz="1800" dirty="0">
                <a:solidFill>
                  <a:srgbClr val="444444"/>
                </a:solidFill>
                <a:effectLst/>
                <a:latin typeface="Arial" panose="020B0604020202020204" pitchFamily="34" charset="0"/>
                <a:ea typeface="Times New Roman" panose="02020603050405020304" pitchFamily="18" charset="0"/>
              </a:rPr>
            </a:br>
            <a:r>
              <a:rPr lang="en-US" sz="1800" dirty="0">
                <a:solidFill>
                  <a:srgbClr val="444444"/>
                </a:solidFill>
                <a:effectLst/>
                <a:latin typeface="Arial" panose="020B0604020202020204" pitchFamily="34" charset="0"/>
                <a:ea typeface="Times New Roman" panose="02020603050405020304" pitchFamily="18" charset="0"/>
              </a:rPr>
              <a:t>Parts 1 and 2, </a:t>
            </a:r>
            <a:r>
              <a:rPr lang="en-US" sz="1800" i="1" dirty="0">
                <a:solidFill>
                  <a:srgbClr val="444444"/>
                </a:solidFill>
                <a:effectLst/>
                <a:latin typeface="Arial" panose="020B0604020202020204" pitchFamily="34" charset="0"/>
                <a:ea typeface="Times New Roman" panose="02020603050405020304" pitchFamily="18" charset="0"/>
              </a:rPr>
              <a:t>UN Special</a:t>
            </a:r>
            <a:r>
              <a:rPr lang="en-US" sz="1800" dirty="0">
                <a:solidFill>
                  <a:srgbClr val="444444"/>
                </a:solidFill>
                <a:effectLst/>
                <a:latin typeface="Arial" panose="020B0604020202020204" pitchFamily="34" charset="0"/>
                <a:ea typeface="Times New Roman" panose="02020603050405020304" pitchFamily="18" charset="0"/>
              </a:rPr>
              <a:t> (March 2017 and April 2017)</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C901-B663-A857-809D-F0D11E0356B7}"/>
              </a:ext>
            </a:extLst>
          </p:cNvPr>
          <p:cNvSpPr>
            <a:spLocks noGrp="1"/>
          </p:cNvSpPr>
          <p:nvPr>
            <p:ph type="title"/>
          </p:nvPr>
        </p:nvSpPr>
        <p:spPr>
          <a:xfrm>
            <a:off x="0" y="274638"/>
            <a:ext cx="9144000" cy="715962"/>
          </a:xfrm>
        </p:spPr>
        <p:txBody>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PETRA People Update</a:t>
            </a:r>
            <a:r>
              <a:rPr lang="en-US" sz="24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(October 2022)</a:t>
            </a:r>
            <a:br>
              <a:rPr lang="en-US" sz="24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Key resources to support integrity and anti-corruption </a:t>
            </a:r>
            <a:br>
              <a:rPr lang="en-US"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your life, organizations, and spheres of influence</a:t>
            </a:r>
            <a:br>
              <a:rPr lang="en-US" sz="1800" b="1" i="1" dirty="0">
                <a:effectLst/>
                <a:latin typeface="Calibri" panose="020F0502020204030204" pitchFamily="34" charset="0"/>
                <a:ea typeface="Calibri" panose="020F0502020204030204" pitchFamily="34" charset="0"/>
                <a:cs typeface="Times New Roman" panose="02020603050405020304" pitchFamily="18" charset="0"/>
              </a:rPr>
            </a:br>
            <a:endParaRPr lang="en-US" sz="2800" b="1" i="1" dirty="0"/>
          </a:p>
        </p:txBody>
      </p:sp>
      <p:sp>
        <p:nvSpPr>
          <p:cNvPr id="3" name="Content Placeholder 2">
            <a:extLst>
              <a:ext uri="{FF2B5EF4-FFF2-40B4-BE49-F238E27FC236}">
                <a16:creationId xmlns:a16="http://schemas.microsoft.com/office/drawing/2014/main" id="{43C3A9D9-7BDC-36C8-C310-B16C0E07EE9B}"/>
              </a:ext>
            </a:extLst>
          </p:cNvPr>
          <p:cNvSpPr>
            <a:spLocks noGrp="1"/>
          </p:cNvSpPr>
          <p:nvPr>
            <p:ph idx="1"/>
          </p:nvPr>
        </p:nvSpPr>
        <p:spPr>
          <a:xfrm>
            <a:off x="0" y="990600"/>
            <a:ext cx="9220200" cy="5867399"/>
          </a:xfrm>
        </p:spPr>
        <p:txBody>
          <a:bodyPr/>
          <a:lstStyle/>
          <a:p>
            <a:r>
              <a:rPr lang="en-US" sz="1800" i="1" dirty="0">
                <a:solidFill>
                  <a:srgbClr val="000000"/>
                </a:solidFill>
                <a:effectLst/>
                <a:latin typeface="inherit"/>
                <a:ea typeface="Times New Roman" panose="02020603050405020304" pitchFamily="18" charset="0"/>
                <a:cs typeface="Arial" panose="020B0604020202020204" pitchFamily="34" charset="0"/>
              </a:rPr>
              <a:t>“Corruption is criminal, immoral and the ultimate betrayal of public trust.….We must hold leaders to account….A vibrant civic space and open access to information are essential. And we must protect the rights and recognize the courage of whistle-blowers who expose wrongdoing….As an age-old plague takes on new forms, let us combat it with new heights of resolve.” UN Secretary-General António Guterres</a:t>
            </a:r>
            <a:r>
              <a:rPr lang="en-US" sz="1800" dirty="0">
                <a:solidFill>
                  <a:srgbClr val="000000"/>
                </a:solidFill>
                <a:effectLst/>
                <a:latin typeface="inherit"/>
                <a:ea typeface="Times New Roman" panose="02020603050405020304" pitchFamily="18" charset="0"/>
                <a:cs typeface="Arial" panose="020B0604020202020204" pitchFamily="34" charset="0"/>
              </a:rPr>
              <a:t>, </a:t>
            </a:r>
            <a:r>
              <a:rPr lang="en-US" sz="1800" u="sng" dirty="0">
                <a:solidFill>
                  <a:srgbClr val="9D831C"/>
                </a:solidFill>
                <a:effectLst/>
                <a:latin typeface="inherit"/>
                <a:ea typeface="Times New Roman" panose="02020603050405020304" pitchFamily="18" charset="0"/>
                <a:cs typeface="Arial" panose="020B0604020202020204" pitchFamily="34" charset="0"/>
                <a:hlinkClick r:id="rId4"/>
              </a:rPr>
              <a:t>Statement on corruption in the context of COVID-19</a:t>
            </a:r>
            <a:r>
              <a:rPr lang="en-US" sz="1800" dirty="0">
                <a:solidFill>
                  <a:srgbClr val="000000"/>
                </a:solidFill>
                <a:effectLst/>
                <a:latin typeface="inherit"/>
                <a:ea typeface="Times New Roman" panose="02020603050405020304" pitchFamily="18" charset="0"/>
                <a:cs typeface="Arial" panose="020B0604020202020204" pitchFamily="34" charset="0"/>
              </a:rPr>
              <a:t> (15 October 2020)</a:t>
            </a:r>
            <a:br>
              <a:rPr lang="en-US" sz="1800" dirty="0">
                <a:solidFill>
                  <a:srgbClr val="000000"/>
                </a:solidFill>
                <a:effectLst/>
                <a:latin typeface="inherit"/>
                <a:ea typeface="Times New Roman" panose="02020603050405020304" pitchFamily="18" charset="0"/>
                <a:cs typeface="Arial" panose="020B0604020202020204" pitchFamily="34" charset="0"/>
              </a:rPr>
            </a:br>
            <a:endParaRPr lang="en-US" sz="18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u="sng" dirty="0">
                <a:solidFill>
                  <a:srgbClr val="9D831C"/>
                </a:solidFill>
                <a:effectLst/>
                <a:ea typeface="Times New Roman" panose="02020603050405020304" pitchFamily="18" charset="0"/>
                <a:cs typeface="Times New Roman" panose="02020603050405020304" pitchFamily="18" charset="0"/>
                <a:hlinkClick r:id="rId5"/>
              </a:rPr>
              <a:t>Unveiling our Stories: Victims of Corruption</a:t>
            </a:r>
            <a:r>
              <a:rPr lang="en-US" sz="1800" dirty="0">
                <a:solidFill>
                  <a:srgbClr val="000000"/>
                </a:solidFill>
                <a:effectLst/>
                <a:ea typeface="Times New Roman" panose="02020603050405020304" pitchFamily="18" charset="0"/>
                <a:cs typeface="Times New Roman" panose="02020603050405020304" pitchFamily="18" charset="0"/>
              </a:rPr>
              <a:t> is a short film series featured in the </a:t>
            </a:r>
            <a:r>
              <a:rPr lang="en-US" sz="1800" u="sng" dirty="0">
                <a:solidFill>
                  <a:srgbClr val="9D831C"/>
                </a:solidFill>
                <a:effectLst/>
                <a:ea typeface="Times New Roman" panose="02020603050405020304" pitchFamily="18" charset="0"/>
                <a:cs typeface="Times New Roman" panose="02020603050405020304" pitchFamily="18" charset="0"/>
                <a:hlinkClick r:id="rId6"/>
              </a:rPr>
              <a:t>August 2022 update</a:t>
            </a:r>
            <a:r>
              <a:rPr lang="en-US" sz="1800" dirty="0">
                <a:solidFill>
                  <a:srgbClr val="000000"/>
                </a:solidFill>
                <a:effectLst/>
                <a:ea typeface="Times New Roman" panose="02020603050405020304" pitchFamily="18" charset="0"/>
                <a:cs typeface="Times New Roman" panose="02020603050405020304" pitchFamily="18" charset="0"/>
              </a:rPr>
              <a:t> from the </a:t>
            </a:r>
            <a:r>
              <a:rPr lang="en-US" sz="1800" u="sng" dirty="0">
                <a:solidFill>
                  <a:srgbClr val="9D831C"/>
                </a:solidFill>
                <a:effectLst/>
                <a:ea typeface="Times New Roman" panose="02020603050405020304" pitchFamily="18" charset="0"/>
                <a:cs typeface="Times New Roman" panose="02020603050405020304" pitchFamily="18" charset="0"/>
                <a:hlinkClick r:id="rId7"/>
              </a:rPr>
              <a:t>UNCAC-Civil Society Coalition</a:t>
            </a:r>
            <a:r>
              <a:rPr lang="en-US" sz="1800" dirty="0">
                <a:solidFill>
                  <a:srgbClr val="000000"/>
                </a:solidFill>
                <a:effectLst/>
                <a:ea typeface="Times New Roman" panose="02020603050405020304" pitchFamily="18" charset="0"/>
                <a:cs typeface="Times New Roman" panose="02020603050405020304" pitchFamily="18" charset="0"/>
              </a:rPr>
              <a:t> (major coalition focusing on implementation of the 2003 </a:t>
            </a:r>
            <a:r>
              <a:rPr lang="en-US" sz="1800" u="sng" dirty="0">
                <a:solidFill>
                  <a:srgbClr val="9D831C"/>
                </a:solidFill>
                <a:effectLst/>
                <a:ea typeface="Times New Roman" panose="02020603050405020304" pitchFamily="18" charset="0"/>
                <a:cs typeface="Times New Roman" panose="02020603050405020304" pitchFamily="18" charset="0"/>
                <a:hlinkClick r:id="rId8"/>
              </a:rPr>
              <a:t>UN Convention Against Corruption</a:t>
            </a:r>
            <a:r>
              <a:rPr lang="en-US" sz="1800" dirty="0">
                <a:solidFill>
                  <a:srgbClr val="000000"/>
                </a:solidFill>
                <a:effectLst/>
                <a:ea typeface="Times New Roman" panose="02020603050405020304" pitchFamily="18" charset="0"/>
                <a:cs typeface="Times New Roman" panose="02020603050405020304" pitchFamily="18" charset="0"/>
              </a:rPr>
              <a:t>). Example film: </a:t>
            </a:r>
            <a:r>
              <a:rPr lang="en-US" sz="1800" u="sng" dirty="0">
                <a:solidFill>
                  <a:srgbClr val="9D831C"/>
                </a:solidFill>
                <a:ea typeface="Times New Roman" panose="02020603050405020304" pitchFamily="18" charset="0"/>
                <a:cs typeface="Times New Roman" panose="02020603050405020304" pitchFamily="18" charset="0"/>
                <a:hlinkClick r:id="rId9"/>
              </a:rPr>
              <a:t>Corruption Files: The Whistleblower</a:t>
            </a:r>
            <a:r>
              <a:rPr lang="en-US" sz="1800" dirty="0">
                <a:solidFill>
                  <a:srgbClr val="000000"/>
                </a:solidFill>
                <a:ea typeface="Times New Roman" panose="02020603050405020304" pitchFamily="18" charset="0"/>
                <a:cs typeface="Times New Roman" panose="02020603050405020304" pitchFamily="18" charset="0"/>
                <a:hlinkClick r:id="rId9"/>
              </a:rPr>
              <a:t>.</a:t>
            </a:r>
          </a:p>
          <a:p>
            <a:pPr marL="0" marR="0" indent="0" algn="just">
              <a:lnSpc>
                <a:spcPct val="107000"/>
              </a:lnSpc>
              <a:spcBef>
                <a:spcPts val="0"/>
              </a:spcBef>
              <a:spcAft>
                <a:spcPts val="0"/>
              </a:spcAft>
              <a:buNone/>
            </a:pPr>
            <a:r>
              <a:rPr lang="en-US" sz="1800" u="sng" dirty="0">
                <a:solidFill>
                  <a:srgbClr val="9D831C"/>
                </a:solidFill>
                <a:ea typeface="Times New Roman" panose="02020603050405020304" pitchFamily="18" charset="0"/>
                <a:cs typeface="Times New Roman" panose="02020603050405020304" pitchFamily="18" charset="0"/>
                <a:hlinkClick r:id="rId9"/>
              </a:rPr>
              <a:t> </a:t>
            </a:r>
            <a:endParaRPr lang="en-US" sz="1800" u="sng" dirty="0">
              <a:solidFill>
                <a:srgbClr val="9D831C"/>
              </a:solidFill>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1800" u="sng" dirty="0">
                <a:solidFill>
                  <a:srgbClr val="9D831C"/>
                </a:solidFill>
                <a:effectLst/>
                <a:ea typeface="Times New Roman" panose="02020603050405020304" pitchFamily="18" charset="0"/>
                <a:cs typeface="Times New Roman" panose="02020603050405020304" pitchFamily="18" charset="0"/>
                <a:hlinkClick r:id="rId10"/>
              </a:rPr>
              <a:t>Journey to the Truth</a:t>
            </a:r>
            <a:r>
              <a:rPr lang="en-US" sz="1800" dirty="0">
                <a:solidFill>
                  <a:srgbClr val="000000"/>
                </a:solidFill>
                <a:effectLst/>
                <a:ea typeface="Times New Roman" panose="02020603050405020304" pitchFamily="18" charset="0"/>
                <a:cs typeface="Times New Roman" panose="02020603050405020304" pitchFamily="18" charset="0"/>
              </a:rPr>
              <a:t> is a series of podcasts by five journalists done by </a:t>
            </a:r>
            <a:r>
              <a:rPr lang="en-US" sz="1800" u="sng" dirty="0">
                <a:solidFill>
                  <a:srgbClr val="9D831C"/>
                </a:solidFill>
                <a:effectLst/>
                <a:ea typeface="Times New Roman" panose="02020603050405020304" pitchFamily="18" charset="0"/>
                <a:cs typeface="Times New Roman" panose="02020603050405020304" pitchFamily="18" charset="0"/>
                <a:hlinkClick r:id="rId11"/>
              </a:rPr>
              <a:t>Journalists for Transparency (J4T)</a:t>
            </a:r>
            <a:r>
              <a:rPr lang="en-US" sz="1800" dirty="0">
                <a:solidFill>
                  <a:srgbClr val="000000"/>
                </a:solidFill>
                <a:effectLst/>
                <a:ea typeface="Times New Roman" panose="02020603050405020304" pitchFamily="18" charset="0"/>
                <a:cs typeface="Times New Roman" panose="02020603050405020304" pitchFamily="18" charset="0"/>
              </a:rPr>
              <a:t>. The series explores issues of transparency-corruption around the globe and is an initiative of the </a:t>
            </a:r>
            <a:r>
              <a:rPr lang="en-US" sz="1800" u="sng" dirty="0">
                <a:solidFill>
                  <a:srgbClr val="9D831C"/>
                </a:solidFill>
                <a:effectLst/>
                <a:ea typeface="Times New Roman" panose="02020603050405020304" pitchFamily="18" charset="0"/>
                <a:cs typeface="Times New Roman" panose="02020603050405020304" pitchFamily="18" charset="0"/>
                <a:hlinkClick r:id="rId12"/>
              </a:rPr>
              <a:t>International Anti-Corruption Conference</a:t>
            </a:r>
            <a:r>
              <a:rPr lang="en-US" sz="1800" u="sng" dirty="0">
                <a:solidFill>
                  <a:srgbClr val="000000"/>
                </a:solidFill>
                <a:ea typeface="Times New Roman" panose="02020603050405020304" pitchFamily="18" charset="0"/>
                <a:cs typeface="Times New Roman" panose="02020603050405020304" pitchFamily="18" charset="0"/>
              </a:rPr>
              <a:t>--</a:t>
            </a:r>
            <a:r>
              <a:rPr lang="en-US" sz="1800" dirty="0">
                <a:solidFill>
                  <a:srgbClr val="000000"/>
                </a:solidFill>
                <a:effectLst/>
                <a:ea typeface="Times New Roman" panose="02020603050405020304" pitchFamily="18" charset="0"/>
                <a:cs typeface="Times New Roman" panose="02020603050405020304" pitchFamily="18" charset="0"/>
              </a:rPr>
              <a:t>next one Washington DC, Dec 2022</a:t>
            </a:r>
            <a:br>
              <a:rPr lang="en-US" sz="1800" u="sng" dirty="0">
                <a:solidFill>
                  <a:srgbClr val="000000"/>
                </a:solidFill>
                <a:effectLst/>
                <a:ea typeface="Times New Roman" panose="02020603050405020304" pitchFamily="18" charset="0"/>
                <a:cs typeface="Times New Roman" panose="02020603050405020304" pitchFamily="18" charset="0"/>
                <a:hlinkClick r:id="rId13"/>
              </a:rPr>
            </a:br>
            <a:endParaRPr lang="en-US" sz="1800" u="sng" dirty="0">
              <a:solidFill>
                <a:srgbClr val="000000"/>
              </a:solidFill>
              <a:effectLst/>
              <a:ea typeface="Times New Roman" panose="02020603050405020304" pitchFamily="18" charset="0"/>
              <a:cs typeface="Times New Roman" panose="02020603050405020304" pitchFamily="18" charset="0"/>
              <a:hlinkClick r:id="rId13"/>
            </a:endParaRPr>
          </a:p>
          <a:p>
            <a:pPr marL="0" algn="just">
              <a:lnSpc>
                <a:spcPct val="107000"/>
              </a:lnSpc>
              <a:spcBef>
                <a:spcPts val="0"/>
              </a:spcBef>
              <a:spcAft>
                <a:spcPts val="0"/>
              </a:spcAft>
            </a:pPr>
            <a:r>
              <a:rPr lang="en-US" sz="1800" u="sng" dirty="0">
                <a:solidFill>
                  <a:srgbClr val="000000"/>
                </a:solidFill>
                <a:effectLst/>
                <a:ea typeface="Times New Roman" panose="02020603050405020304" pitchFamily="18" charset="0"/>
                <a:cs typeface="Times New Roman" panose="02020603050405020304" pitchFamily="18" charset="0"/>
                <a:hlinkClick r:id="rId13"/>
              </a:rPr>
              <a:t>Five interviews with advocates around the world</a:t>
            </a:r>
            <a:r>
              <a:rPr lang="en-US" sz="1800" dirty="0">
                <a:solidFill>
                  <a:srgbClr val="000000"/>
                </a:solidFill>
                <a:effectLst/>
                <a:ea typeface="Times New Roman" panose="02020603050405020304" pitchFamily="18" charset="0"/>
                <a:cs typeface="Times New Roman" panose="02020603050405020304" pitchFamily="18" charset="0"/>
              </a:rPr>
              <a:t> by </a:t>
            </a:r>
            <a:r>
              <a:rPr lang="en-US" sz="1800" u="sng" dirty="0">
                <a:solidFill>
                  <a:srgbClr val="9D831C"/>
                </a:solidFill>
                <a:effectLst/>
                <a:ea typeface="Times New Roman" panose="02020603050405020304" pitchFamily="18" charset="0"/>
                <a:cs typeface="Times New Roman" panose="02020603050405020304" pitchFamily="18" charset="0"/>
                <a:hlinkClick r:id="rId14"/>
              </a:rPr>
              <a:t>Lausanne-WEA Global Integrity Network</a:t>
            </a:r>
            <a:r>
              <a:rPr lang="en-US" sz="1800" dirty="0">
                <a:solidFill>
                  <a:srgbClr val="000000"/>
                </a:solidFill>
                <a:effectLst/>
                <a:ea typeface="Times New Roman" panose="02020603050405020304" pitchFamily="18" charset="0"/>
                <a:cs typeface="Times New Roman" panose="02020603050405020304" pitchFamily="18" charset="0"/>
              </a:rPr>
              <a:t> </a:t>
            </a:r>
            <a:r>
              <a:rPr lang="en-US" sz="1800" dirty="0">
                <a:solidFill>
                  <a:srgbClr val="000000"/>
                </a:solidFill>
                <a:ea typeface="Times New Roman" panose="02020603050405020304" pitchFamily="18" charset="0"/>
                <a:cs typeface="Times New Roman" panose="02020603050405020304" pitchFamily="18" charset="0"/>
              </a:rPr>
              <a:t>in </a:t>
            </a:r>
            <a:r>
              <a:rPr lang="en-US" sz="1800" dirty="0">
                <a:solidFill>
                  <a:srgbClr val="000000"/>
                </a:solidFill>
                <a:effectLst/>
                <a:ea typeface="Times New Roman" panose="02020603050405020304" pitchFamily="18" charset="0"/>
                <a:cs typeface="Times New Roman" panose="02020603050405020304" pitchFamily="18" charset="0"/>
              </a:rPr>
              <a:t>its online conference on Integrity and Anti-Corruption on the Frontline” (30 April 2002, about 20 minutes each). Example: </a:t>
            </a:r>
            <a:r>
              <a:rPr lang="en-US" sz="1800" u="sng" dirty="0">
                <a:solidFill>
                  <a:srgbClr val="9D831C"/>
                </a:solidFill>
                <a:effectLst/>
                <a:ea typeface="Times New Roman" panose="02020603050405020304" pitchFamily="18" charset="0"/>
                <a:cs typeface="Times New Roman" panose="02020603050405020304" pitchFamily="18" charset="0"/>
                <a:hlinkClick r:id="rId13"/>
              </a:rPr>
              <a:t>A Psychologist's Journey into Global Integrity</a:t>
            </a:r>
            <a:r>
              <a:rPr lang="en-US" sz="1800" dirty="0">
                <a:solidFill>
                  <a:srgbClr val="000000"/>
                </a:solidFill>
                <a:effectLst/>
                <a:ea typeface="Times New Roman" panose="02020603050405020304" pitchFamily="18" charset="0"/>
                <a:cs typeface="Times New Roman" panose="02020603050405020304" pitchFamily="18" charset="0"/>
              </a:rPr>
              <a:t>--interview with Kelly</a:t>
            </a:r>
            <a:endParaRPr lang="en-US" sz="18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4055D46-B7BF-02BF-E006-2C29E4375DB5}"/>
              </a:ext>
            </a:extLst>
          </p:cNvPr>
          <p:cNvSpPr>
            <a:spLocks noGrp="1"/>
          </p:cNvSpPr>
          <p:nvPr>
            <p:ph type="sldNum" sz="quarter" idx="12"/>
          </p:nvPr>
        </p:nvSpPr>
        <p:spPr/>
        <p:txBody>
          <a:bodyPr/>
          <a:lstStyle/>
          <a:p>
            <a:pPr>
              <a:defRPr/>
            </a:pPr>
            <a:fld id="{7642507D-34BB-4EA4-A602-764AFDC2A5EA}" type="slidenum">
              <a:rPr lang="en-GB" smtClean="0"/>
              <a:pPr>
                <a:defRPr/>
              </a:pPr>
              <a:t>22</a:t>
            </a:fld>
            <a:endParaRPr lang="en-GB"/>
          </a:p>
        </p:txBody>
      </p:sp>
      <p:pic>
        <p:nvPicPr>
          <p:cNvPr id="5" name="Picture 3" descr="crossing sectors crop.jpg">
            <a:extLst>
              <a:ext uri="{FF2B5EF4-FFF2-40B4-BE49-F238E27FC236}">
                <a16:creationId xmlns:a16="http://schemas.microsoft.com/office/drawing/2014/main" id="{DD06CE59-86C7-502B-E12A-FA6EEC58A841}"/>
              </a:ext>
            </a:extLst>
          </p:cNvPr>
          <p:cNvPicPr>
            <a:picLocks noChangeAspect="1"/>
          </p:cNvPicPr>
          <p:nvPr/>
        </p:nvPicPr>
        <p:blipFill>
          <a:blip r:embed="rId15" cstate="print"/>
          <a:srcRect/>
          <a:stretch>
            <a:fillRect/>
          </a:stretch>
        </p:blipFill>
        <p:spPr bwMode="auto">
          <a:xfrm>
            <a:off x="7924800" y="1"/>
            <a:ext cx="1219200" cy="558800"/>
          </a:xfrm>
          <a:prstGeom prst="rect">
            <a:avLst/>
          </a:prstGeom>
          <a:noFill/>
          <a:ln w="9525">
            <a:noFill/>
            <a:miter lim="800000"/>
            <a:headEnd/>
            <a:tailEnd/>
          </a:ln>
        </p:spPr>
      </p:pic>
    </p:spTree>
    <p:extLst>
      <p:ext uri="{BB962C8B-B14F-4D97-AF65-F5344CB8AC3E}">
        <p14:creationId xmlns:p14="http://schemas.microsoft.com/office/powerpoint/2010/main" val="323984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905000"/>
          </a:xfrm>
        </p:spPr>
        <p:txBody>
          <a:bodyPr rtlCol="0">
            <a:normAutofit fontScale="90000"/>
          </a:bodyPr>
          <a:lstStyle/>
          <a:p>
            <a:pPr eaLnBrk="1" fontAlgn="auto" hangingPunct="1">
              <a:spcAft>
                <a:spcPts val="0"/>
              </a:spcAft>
              <a:defRPr/>
            </a:pPr>
            <a:br>
              <a:rPr lang="en-US" sz="2800" b="1" dirty="0"/>
            </a:br>
            <a:r>
              <a:rPr lang="en-US" sz="3100" b="1" dirty="0">
                <a:solidFill>
                  <a:srgbClr val="0070C0"/>
                </a:solidFill>
              </a:rPr>
              <a:t>Pulling it All Together</a:t>
            </a:r>
            <a:br>
              <a:rPr lang="en-US" sz="2800" b="1" dirty="0"/>
            </a:br>
            <a:r>
              <a:rPr lang="en-US" sz="2700" b="1" i="1" dirty="0"/>
              <a:t>Seven Directional Commitments</a:t>
            </a:r>
            <a:br>
              <a:rPr lang="en-US" sz="2700" b="1" i="1" dirty="0"/>
            </a:br>
            <a:r>
              <a:rPr lang="en-US" sz="2700" b="1" i="1" dirty="0"/>
              <a:t>for GI in the </a:t>
            </a:r>
            <a:r>
              <a:rPr lang="en-US" sz="2700" b="1" i="1" dirty="0" err="1"/>
              <a:t>Missio</a:t>
            </a:r>
            <a:r>
              <a:rPr lang="en-US" sz="2700" b="1" i="1" dirty="0"/>
              <a:t> Dei Frontiers</a:t>
            </a:r>
            <a:br>
              <a:rPr lang="en-US" sz="2800" dirty="0"/>
            </a:br>
            <a:r>
              <a:rPr lang="en-US" sz="2000" dirty="0"/>
              <a:t>Based on</a:t>
            </a:r>
            <a:r>
              <a:rPr lang="en-US" sz="2000" dirty="0">
                <a:solidFill>
                  <a:srgbClr val="0000FF"/>
                </a:solidFill>
              </a:rPr>
              <a:t> </a:t>
            </a:r>
            <a:r>
              <a:rPr lang="en-US" sz="2000" dirty="0">
                <a:solidFill>
                  <a:srgbClr val="0070C0"/>
                </a:solidFill>
                <a:hlinkClick r:id="rId3">
                  <a:extLst>
                    <a:ext uri="{A12FA001-AC4F-418D-AE19-62706E023703}">
                      <ahyp:hlinkClr xmlns:ahyp="http://schemas.microsoft.com/office/drawing/2018/hyperlinkcolor" val="tx"/>
                    </a:ext>
                  </a:extLst>
                </a:hlinkClick>
              </a:rPr>
              <a:t>Well-Being for All: MHPs and the SD</a:t>
            </a:r>
            <a:r>
              <a:rPr lang="en-US" sz="2000" dirty="0">
                <a:solidFill>
                  <a:srgbClr val="0000FF"/>
                </a:solidFill>
                <a:hlinkClick r:id="rId3">
                  <a:extLst>
                    <a:ext uri="{A12FA001-AC4F-418D-AE19-62706E023703}">
                      <ahyp:hlinkClr xmlns:ahyp="http://schemas.microsoft.com/office/drawing/2018/hyperlinkcolor" val="tx"/>
                    </a:ext>
                  </a:extLst>
                </a:hlinkClick>
              </a:rPr>
              <a:t>Gs </a:t>
            </a:r>
            <a:r>
              <a:rPr lang="en-US" sz="2000" dirty="0">
                <a:solidFill>
                  <a:srgbClr val="0000FF"/>
                </a:solidFill>
              </a:rPr>
              <a:t> </a:t>
            </a:r>
            <a:br>
              <a:rPr lang="en-US" sz="2000" dirty="0"/>
            </a:br>
            <a:r>
              <a:rPr lang="en-US" sz="2000" i="1" dirty="0"/>
              <a:t>Journal of Psychology and Christianity</a:t>
            </a:r>
            <a:r>
              <a:rPr lang="en-US" sz="2000" dirty="0"/>
              <a:t> (March 2017)</a:t>
            </a:r>
            <a:br>
              <a:rPr lang="en-US" sz="2000" dirty="0"/>
            </a:br>
            <a:br>
              <a:rPr lang="en-US" sz="2000" dirty="0"/>
            </a:br>
            <a:endParaRPr lang="en-US" sz="2000" dirty="0"/>
          </a:p>
        </p:txBody>
      </p:sp>
      <p:sp>
        <p:nvSpPr>
          <p:cNvPr id="56323" name="Content Placeholder 2"/>
          <p:cNvSpPr>
            <a:spLocks noGrp="1"/>
          </p:cNvSpPr>
          <p:nvPr>
            <p:ph idx="1"/>
          </p:nvPr>
        </p:nvSpPr>
        <p:spPr>
          <a:xfrm>
            <a:off x="0" y="1600200"/>
            <a:ext cx="9144000" cy="5257800"/>
          </a:xfrm>
        </p:spPr>
        <p:txBody>
          <a:bodyPr/>
          <a:lstStyle/>
          <a:p>
            <a:pPr eaLnBrk="1" hangingPunct="1">
              <a:buFont typeface="Arial" pitchFamily="34" charset="0"/>
              <a:buNone/>
            </a:pPr>
            <a:endParaRPr lang="en-US" sz="800" dirty="0"/>
          </a:p>
          <a:p>
            <a:pPr eaLnBrk="1" hangingPunct="1">
              <a:buFont typeface="Arial" pitchFamily="34" charset="0"/>
              <a:buNone/>
            </a:pPr>
            <a:r>
              <a:rPr lang="en-US" sz="800" b="1" dirty="0"/>
              <a:t>	</a:t>
            </a:r>
            <a:r>
              <a:rPr lang="en-US" sz="2000" b="1" dirty="0"/>
              <a:t>Commitment 1.</a:t>
            </a:r>
            <a:r>
              <a:rPr lang="en-US" sz="2000" dirty="0"/>
              <a:t> We commit to diligently pursue our own journeys of personal and professional growth: to grow deeply-go broadly into the </a:t>
            </a:r>
            <a:r>
              <a:rPr lang="en-US" sz="2000" i="1" dirty="0" err="1"/>
              <a:t>missio</a:t>
            </a:r>
            <a:r>
              <a:rPr lang="en-US" sz="2000" i="1" dirty="0"/>
              <a:t> Dei </a:t>
            </a:r>
            <a:r>
              <a:rPr lang="en-US" sz="2000" dirty="0"/>
              <a:t>with the gospel.</a:t>
            </a:r>
            <a:br>
              <a:rPr lang="en-US" sz="2000" dirty="0"/>
            </a:br>
            <a:r>
              <a:rPr lang="en-US" sz="2000" b="1" dirty="0"/>
              <a:t>Commitment 2</a:t>
            </a:r>
            <a:r>
              <a:rPr lang="en-US" sz="2000" dirty="0"/>
              <a:t>. We commit to integrate the inseparable areas of our character (resilient virtue) and competency (relevant skills) with compassion (resonant love). </a:t>
            </a:r>
            <a:br>
              <a:rPr lang="en-US" sz="2000" dirty="0"/>
            </a:br>
            <a:r>
              <a:rPr lang="en-US" sz="2000" b="1" dirty="0"/>
              <a:t>Commitment 3.</a:t>
            </a:r>
            <a:r>
              <a:rPr lang="en-US" sz="2000" dirty="0"/>
              <a:t> We commit to go into new areas of learning and work: crossing sectors, cultures, disciplines, and comfort zones. </a:t>
            </a:r>
            <a:br>
              <a:rPr lang="en-US" sz="2000" dirty="0"/>
            </a:br>
            <a:r>
              <a:rPr lang="en-US" sz="2000" b="1" dirty="0"/>
              <a:t>Commitment 4.</a:t>
            </a:r>
            <a:r>
              <a:rPr lang="en-US" sz="2000" dirty="0"/>
              <a:t> We commit to embrace our duty to work in difficult settings, including those permeated by conflict, calamity, corruption, and poverty as those in great need are often in places of great risk. </a:t>
            </a:r>
            <a:br>
              <a:rPr lang="en-US" sz="2000" dirty="0"/>
            </a:br>
            <a:r>
              <a:rPr lang="en-US" sz="2000" b="1" dirty="0"/>
              <a:t>Commitment 5. </a:t>
            </a:r>
            <a:r>
              <a:rPr lang="en-US" sz="2000" dirty="0"/>
              <a:t>We commit to have clear ethical commitments and standards that guide our work, respecting the dignity and worth of all people and the planet. </a:t>
            </a:r>
            <a:br>
              <a:rPr lang="en-US" sz="2000" dirty="0"/>
            </a:br>
            <a:r>
              <a:rPr lang="en-US" sz="2000" b="1" dirty="0"/>
              <a:t>Commitment 6.</a:t>
            </a:r>
            <a:r>
              <a:rPr lang="en-US" sz="2000" dirty="0"/>
              <a:t> We commit to working with others to promote wellbeing and sustainable development, building the future we want--being the people we need. </a:t>
            </a:r>
            <a:br>
              <a:rPr lang="en-US" sz="2000" dirty="0"/>
            </a:br>
            <a:r>
              <a:rPr lang="en-US" sz="2000" b="1" dirty="0">
                <a:highlight>
                  <a:srgbClr val="00FFFF"/>
                </a:highlight>
              </a:rPr>
              <a:t>Commitment 7.</a:t>
            </a:r>
            <a:r>
              <a:rPr lang="en-US" sz="2000" dirty="0">
                <a:highlight>
                  <a:srgbClr val="00FFFF"/>
                </a:highlight>
              </a:rPr>
              <a:t> </a:t>
            </a:r>
            <a:r>
              <a:rPr lang="en-US" sz="2000" dirty="0"/>
              <a:t>We commit to base our work on the practice of fervently loving other people—</a:t>
            </a:r>
            <a:r>
              <a:rPr lang="en-US" sz="2000" b="1" dirty="0"/>
              <a:t>agape</a:t>
            </a:r>
            <a:r>
              <a:rPr lang="en-US" sz="2000" dirty="0"/>
              <a:t>. This type of love is the foundational motive and the ultimate measure of our GI work in </a:t>
            </a:r>
            <a:r>
              <a:rPr lang="en-US" sz="2000" i="1" dirty="0"/>
              <a:t>the </a:t>
            </a:r>
            <a:r>
              <a:rPr lang="en-US" sz="2000" i="1" dirty="0" err="1"/>
              <a:t>Missio</a:t>
            </a:r>
            <a:r>
              <a:rPr lang="en-US" sz="2000" i="1" dirty="0"/>
              <a:t> Dei </a:t>
            </a:r>
            <a:r>
              <a:rPr lang="en-US" sz="2000" dirty="0"/>
              <a:t>Frontiers.</a:t>
            </a:r>
            <a:endParaRPr lang="en-US" sz="2000" b="1" dirty="0"/>
          </a:p>
        </p:txBody>
      </p:sp>
      <p:pic>
        <p:nvPicPr>
          <p:cNvPr id="56324" name="Picture 6" descr="crossing sectors crop.jpg"/>
          <p:cNvPicPr>
            <a:picLocks noChangeAspect="1"/>
          </p:cNvPicPr>
          <p:nvPr/>
        </p:nvPicPr>
        <p:blipFill>
          <a:blip r:embed="rId4" cstate="print"/>
          <a:srcRect/>
          <a:stretch>
            <a:fillRect/>
          </a:stretch>
        </p:blipFill>
        <p:spPr bwMode="auto">
          <a:xfrm>
            <a:off x="7980218" y="0"/>
            <a:ext cx="1163782" cy="53340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D1493435-E367-1FD2-143A-81C6A15E4A4D}"/>
              </a:ext>
            </a:extLst>
          </p:cNvPr>
          <p:cNvSpPr>
            <a:spLocks noGrp="1"/>
          </p:cNvSpPr>
          <p:nvPr>
            <p:ph type="sldNum" sz="quarter" idx="12"/>
          </p:nvPr>
        </p:nvSpPr>
        <p:spPr/>
        <p:txBody>
          <a:bodyPr/>
          <a:lstStyle/>
          <a:p>
            <a:pPr>
              <a:defRPr/>
            </a:pPr>
            <a:fld id="{7642507D-34BB-4EA4-A602-764AFDC2A5EA}" type="slidenum">
              <a:rPr lang="en-GB" smtClean="0"/>
              <a:pPr>
                <a:defRPr/>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304800"/>
            <a:ext cx="8229600" cy="1143000"/>
          </a:xfrm>
        </p:spPr>
        <p:txBody>
          <a:bodyPr/>
          <a:lstStyle/>
          <a:p>
            <a:pPr eaLnBrk="1" hangingPunct="1"/>
            <a:r>
              <a:rPr lang="en-GB"/>
              <a:t>.</a:t>
            </a:r>
          </a:p>
        </p:txBody>
      </p:sp>
      <p:sp>
        <p:nvSpPr>
          <p:cNvPr id="3" name="Content Placeholder 2"/>
          <p:cNvSpPr>
            <a:spLocks noGrp="1"/>
          </p:cNvSpPr>
          <p:nvPr>
            <p:ph idx="1"/>
          </p:nvPr>
        </p:nvSpPr>
        <p:spPr>
          <a:xfrm>
            <a:off x="0" y="1447800"/>
            <a:ext cx="9144000" cy="5410200"/>
          </a:xfrm>
        </p:spPr>
        <p:txBody>
          <a:bodyPr rtlCol="0">
            <a:normAutofit fontScale="92500" lnSpcReduction="20000"/>
          </a:bodyPr>
          <a:lstStyle/>
          <a:p>
            <a:pPr algn="ctr" eaLnBrk="1" fontAlgn="auto" hangingPunct="1">
              <a:spcAft>
                <a:spcPts val="0"/>
              </a:spcAft>
              <a:buFont typeface="Arial" pitchFamily="34" charset="0"/>
              <a:buNone/>
              <a:defRPr/>
            </a:pPr>
            <a:r>
              <a:rPr lang="en-US" sz="3000" b="1" dirty="0">
                <a:solidFill>
                  <a:srgbClr val="0000FF"/>
                </a:solidFill>
              </a:rPr>
              <a:t>Thank you! </a:t>
            </a:r>
          </a:p>
          <a:p>
            <a:pPr algn="ctr" eaLnBrk="1" fontAlgn="auto" hangingPunct="1">
              <a:spcAft>
                <a:spcPts val="0"/>
              </a:spcAft>
              <a:buFont typeface="Arial" pitchFamily="34" charset="0"/>
              <a:buNone/>
              <a:defRPr/>
            </a:pPr>
            <a:r>
              <a:rPr lang="en-US" sz="3000" b="1" dirty="0"/>
              <a:t>Global Integration:</a:t>
            </a:r>
            <a:br>
              <a:rPr lang="en-US" sz="3000" b="1" dirty="0"/>
            </a:br>
            <a:r>
              <a:rPr lang="en-US" sz="3000" b="1" i="1" u="sng" dirty="0">
                <a:highlight>
                  <a:srgbClr val="00FFFF"/>
                </a:highlight>
              </a:rPr>
              <a:t>Our</a:t>
            </a:r>
            <a:r>
              <a:rPr lang="en-US" sz="3000" b="1" i="1" dirty="0">
                <a:solidFill>
                  <a:srgbClr val="0000FF"/>
                </a:solidFill>
                <a:highlight>
                  <a:srgbClr val="00FFFF"/>
                </a:highlight>
              </a:rPr>
              <a:t> </a:t>
            </a:r>
            <a:r>
              <a:rPr lang="en-US" sz="3000" b="1" i="1" dirty="0">
                <a:highlight>
                  <a:srgbClr val="00FFFF"/>
                </a:highlight>
              </a:rPr>
              <a:t>Journey into the </a:t>
            </a:r>
            <a:r>
              <a:rPr lang="en-US" sz="3000" b="1" i="1" dirty="0" err="1">
                <a:highlight>
                  <a:srgbClr val="00FFFF"/>
                </a:highlight>
              </a:rPr>
              <a:t>Missio</a:t>
            </a:r>
            <a:r>
              <a:rPr lang="en-US" sz="3000" b="1" i="1" dirty="0">
                <a:highlight>
                  <a:srgbClr val="00FFFF"/>
                </a:highlight>
              </a:rPr>
              <a:t> Dei Frontiers</a:t>
            </a:r>
          </a:p>
          <a:p>
            <a:pPr algn="ctr" eaLnBrk="1" fontAlgn="auto" hangingPunct="1">
              <a:spcAft>
                <a:spcPts val="0"/>
              </a:spcAft>
              <a:buFont typeface="Arial" pitchFamily="34" charset="0"/>
              <a:buNone/>
              <a:defRPr/>
            </a:pPr>
            <a:endParaRPr lang="en-US" sz="4800" b="1" dirty="0"/>
          </a:p>
          <a:p>
            <a:pPr algn="ctr" eaLnBrk="1" fontAlgn="auto" hangingPunct="1">
              <a:spcAft>
                <a:spcPts val="0"/>
              </a:spcAft>
              <a:buFont typeface="Arial" pitchFamily="34" charset="0"/>
              <a:buNone/>
              <a:defRPr/>
            </a:pPr>
            <a:endParaRPr lang="en-GB" sz="1700" b="1" dirty="0"/>
          </a:p>
          <a:p>
            <a:pPr algn="ctr" eaLnBrk="1" fontAlgn="auto" hangingPunct="1">
              <a:spcAft>
                <a:spcPts val="0"/>
              </a:spcAft>
              <a:buFont typeface="Arial" pitchFamily="34" charset="0"/>
              <a:buNone/>
              <a:defRPr/>
            </a:pPr>
            <a:endParaRPr lang="en-GB" sz="18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r>
              <a:rPr lang="en-GB" sz="2000" b="1" dirty="0"/>
              <a:t>Kelly and Michèle </a:t>
            </a:r>
            <a:r>
              <a:rPr lang="en-GB" sz="2000" dirty="0"/>
              <a:t>  </a:t>
            </a:r>
            <a:br>
              <a:rPr lang="en-GB" sz="2000" dirty="0"/>
            </a:br>
            <a:endParaRPr lang="en-GB" sz="2000"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endParaRPr lang="en-GB" sz="2000" b="1" dirty="0"/>
          </a:p>
          <a:p>
            <a:pPr algn="ctr" eaLnBrk="1" fontAlgn="auto" hangingPunct="1">
              <a:spcAft>
                <a:spcPts val="0"/>
              </a:spcAft>
              <a:buFont typeface="Arial" pitchFamily="34" charset="0"/>
              <a:buNone/>
              <a:defRPr/>
            </a:pPr>
            <a:r>
              <a:rPr lang="en-GB" sz="2000" b="1" dirty="0"/>
              <a:t>Kelly and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Mich</a:t>
            </a:r>
            <a:r>
              <a:rPr lang="en-US" sz="2000" b="1" dirty="0">
                <a:effectLst/>
                <a:latin typeface="Calibri" panose="020F0502020204030204" pitchFamily="34" charset="0"/>
                <a:ea typeface="Calibri" panose="020F0502020204030204" pitchFamily="34" charset="0"/>
              </a:rPr>
              <a:t>è</a:t>
            </a:r>
            <a:r>
              <a:rPr lang="en-US" sz="2000" b="1" dirty="0">
                <a:effectLst/>
                <a:latin typeface="Calibri" panose="020F0502020204030204" pitchFamily="34" charset="0"/>
                <a:ea typeface="Calibri" panose="020F0502020204030204" pitchFamily="34" charset="0"/>
                <a:cs typeface="Times New Roman" panose="02020603050405020304" pitchFamily="18" charset="0"/>
              </a:rPr>
              <a:t>le</a:t>
            </a:r>
            <a:r>
              <a:rPr lang="en-GB" sz="2000" b="1" dirty="0"/>
              <a:t> O’Donnell</a:t>
            </a:r>
            <a:br>
              <a:rPr lang="en-GB" sz="2000" b="1" dirty="0"/>
            </a:br>
            <a:r>
              <a:rPr lang="en-GB" sz="2000" b="1" dirty="0"/>
              <a:t>Consulting Psychologists, Member Care Associates, Inc.</a:t>
            </a:r>
          </a:p>
          <a:p>
            <a:pPr algn="ctr" eaLnBrk="1" fontAlgn="auto" hangingPunct="1">
              <a:spcAft>
                <a:spcPts val="0"/>
              </a:spcAft>
              <a:buFont typeface="Arial" pitchFamily="34" charset="0"/>
              <a:buNone/>
              <a:defRPr/>
            </a:pPr>
            <a:r>
              <a:rPr lang="en-GB" sz="1700" b="1" u="sng" dirty="0">
                <a:solidFill>
                  <a:srgbClr val="3366FF"/>
                </a:solidFill>
                <a:hlinkClick r:id="rId3"/>
              </a:rPr>
              <a:t>mcaresources@gmail.com</a:t>
            </a:r>
            <a:r>
              <a:rPr lang="en-GB" sz="1700" b="1" dirty="0">
                <a:solidFill>
                  <a:srgbClr val="3366FF"/>
                </a:solidFill>
              </a:rPr>
              <a:t> </a:t>
            </a:r>
            <a:br>
              <a:rPr lang="en-GB" sz="1700" b="1" dirty="0">
                <a:solidFill>
                  <a:srgbClr val="3366FF"/>
                </a:solidFill>
              </a:rPr>
            </a:br>
            <a:r>
              <a:rPr lang="en-GB" sz="1700" b="1" u="sng" dirty="0">
                <a:solidFill>
                  <a:srgbClr val="3366FF"/>
                </a:solidFill>
                <a:hlinkClick r:id="rId4"/>
              </a:rPr>
              <a:t>www.membercareassociates.org</a:t>
            </a:r>
            <a:endParaRPr lang="en-GB" sz="1700" b="1" u="sng" dirty="0">
              <a:solidFill>
                <a:srgbClr val="3366FF"/>
              </a:solidFill>
            </a:endParaRPr>
          </a:p>
          <a:p>
            <a:pPr algn="ctr" eaLnBrk="1" fontAlgn="auto" hangingPunct="1">
              <a:spcAft>
                <a:spcPts val="0"/>
              </a:spcAft>
              <a:buFont typeface="Arial" pitchFamily="34" charset="0"/>
              <a:buNone/>
              <a:defRPr/>
            </a:pPr>
            <a:endParaRPr lang="en-GB" sz="1800" dirty="0"/>
          </a:p>
          <a:p>
            <a:pPr algn="ctr" eaLnBrk="1" fontAlgn="auto" hangingPunct="1">
              <a:spcAft>
                <a:spcPts val="0"/>
              </a:spcAft>
              <a:buFont typeface="Arial" pitchFamily="34" charset="0"/>
              <a:buNone/>
              <a:defRPr/>
            </a:pPr>
            <a:endParaRPr lang="en-GB" sz="1700" b="1" u="sng" dirty="0">
              <a:solidFill>
                <a:srgbClr val="3366FF"/>
              </a:solidFill>
            </a:endParaRPr>
          </a:p>
          <a:p>
            <a:pPr algn="ctr" eaLnBrk="1" fontAlgn="auto" hangingPunct="1">
              <a:spcAft>
                <a:spcPts val="0"/>
              </a:spcAft>
              <a:buFont typeface="Arial" pitchFamily="34" charset="0"/>
              <a:buNone/>
              <a:defRPr/>
            </a:pPr>
            <a:endParaRPr lang="en-GB" sz="2800" b="1" dirty="0">
              <a:solidFill>
                <a:srgbClr val="0000FF"/>
              </a:solidFill>
            </a:endParaRPr>
          </a:p>
        </p:txBody>
      </p:sp>
      <p:pic>
        <p:nvPicPr>
          <p:cNvPr id="57348" name="Picture 6" descr="crossing sectors crop.jpg"/>
          <p:cNvPicPr>
            <a:picLocks noChangeAspect="1"/>
          </p:cNvPicPr>
          <p:nvPr/>
        </p:nvPicPr>
        <p:blipFill>
          <a:blip r:embed="rId5" cstate="print"/>
          <a:srcRect/>
          <a:stretch>
            <a:fillRect/>
          </a:stretch>
        </p:blipFill>
        <p:spPr bwMode="auto">
          <a:xfrm>
            <a:off x="3124200" y="60325"/>
            <a:ext cx="2895600" cy="1327150"/>
          </a:xfrm>
          <a:prstGeom prst="rect">
            <a:avLst/>
          </a:prstGeom>
          <a:noFill/>
          <a:ln w="9525">
            <a:noFill/>
            <a:miter lim="800000"/>
            <a:headEnd/>
            <a:tailEnd/>
          </a:ln>
        </p:spPr>
      </p:pic>
      <p:pic>
        <p:nvPicPr>
          <p:cNvPr id="57349" name="Picture 5" descr="kelly and michele cambridge 2014 crop.jpg"/>
          <p:cNvPicPr>
            <a:picLocks noChangeAspect="1"/>
          </p:cNvPicPr>
          <p:nvPr/>
        </p:nvPicPr>
        <p:blipFill>
          <a:blip r:embed="rId6" cstate="print"/>
          <a:srcRect/>
          <a:stretch>
            <a:fillRect/>
          </a:stretch>
        </p:blipFill>
        <p:spPr bwMode="auto">
          <a:xfrm>
            <a:off x="2667000" y="2895600"/>
            <a:ext cx="3657600" cy="261302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28AA0310-2A67-AC8F-4558-08B90F80A9F1}"/>
              </a:ext>
            </a:extLst>
          </p:cNvPr>
          <p:cNvSpPr>
            <a:spLocks noGrp="1"/>
          </p:cNvSpPr>
          <p:nvPr>
            <p:ph type="sldNum" sz="quarter" idx="12"/>
          </p:nvPr>
        </p:nvSpPr>
        <p:spPr/>
        <p:txBody>
          <a:bodyPr/>
          <a:lstStyle/>
          <a:p>
            <a:pPr>
              <a:defRPr/>
            </a:pPr>
            <a:fld id="{7642507D-34BB-4EA4-A602-764AFDC2A5EA}" type="slidenum">
              <a:rPr lang="en-GB" smtClean="0"/>
              <a:pPr>
                <a:defRPr/>
              </a:pPr>
              <a:t>24</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8686800" cy="1006475"/>
          </a:xfrm>
        </p:spPr>
        <p:txBody>
          <a:bodyPr/>
          <a:lstStyle/>
          <a:p>
            <a:pPr eaLnBrk="1" hangingPunct="1"/>
            <a:r>
              <a:rPr lang="en-GB" sz="3200" b="1" dirty="0">
                <a:solidFill>
                  <a:srgbClr val="3366FF"/>
                </a:solidFill>
              </a:rPr>
              <a:t>GI-MD Frontiers</a:t>
            </a:r>
            <a:br>
              <a:rPr lang="en-GB" sz="2400" b="1" dirty="0">
                <a:solidFill>
                  <a:srgbClr val="3366FF"/>
                </a:solidFill>
              </a:rPr>
            </a:br>
            <a:r>
              <a:rPr lang="en-GB" sz="2800" b="1" i="1" dirty="0"/>
              <a:t>Core Resources</a:t>
            </a:r>
          </a:p>
        </p:txBody>
      </p:sp>
      <p:sp>
        <p:nvSpPr>
          <p:cNvPr id="3" name="Content Placeholder 2"/>
          <p:cNvSpPr>
            <a:spLocks noGrp="1"/>
          </p:cNvSpPr>
          <p:nvPr>
            <p:ph idx="1"/>
          </p:nvPr>
        </p:nvSpPr>
        <p:spPr>
          <a:xfrm>
            <a:off x="0" y="1143000"/>
            <a:ext cx="9144000" cy="5715000"/>
          </a:xfrm>
        </p:spPr>
        <p:txBody>
          <a:bodyPr rtlCol="0">
            <a:normAutofit fontScale="25000" lnSpcReduction="20000"/>
          </a:bodyPr>
          <a:lstStyle/>
          <a:p>
            <a:pPr marL="0" indent="0" eaLnBrk="1" fontAlgn="auto" hangingPunct="1">
              <a:spcAft>
                <a:spcPts val="0"/>
              </a:spcAft>
              <a:buNone/>
              <a:defRPr/>
            </a:pPr>
            <a:r>
              <a:rPr lang="en-GB" sz="9600" b="1" dirty="0">
                <a:highlight>
                  <a:srgbClr val="00FFFF"/>
                </a:highlight>
              </a:rPr>
              <a:t>Global Integration </a:t>
            </a:r>
          </a:p>
          <a:p>
            <a:pPr marL="0" indent="0">
              <a:buNone/>
            </a:pPr>
            <a:r>
              <a:rPr lang="en-US" sz="9600" dirty="0">
                <a:highlight>
                  <a:srgbClr val="00FFFF"/>
                </a:highlight>
              </a:rPr>
              <a:t>O’Donnell, K. &amp; Lewis O’Donnell, M. (January 2020). </a:t>
            </a:r>
            <a:r>
              <a:rPr lang="en-US" sz="9600" dirty="0">
                <a:highlight>
                  <a:srgbClr val="00FFFF"/>
                </a:highlight>
                <a:hlinkClick r:id="rId3"/>
              </a:rPr>
              <a:t>Following Jesus globally: Engaging the world through global integration</a:t>
            </a:r>
            <a:r>
              <a:rPr lang="en-US" sz="9600" dirty="0">
                <a:highlight>
                  <a:srgbClr val="00FFFF"/>
                </a:highlight>
              </a:rPr>
              <a:t>. </a:t>
            </a:r>
            <a:r>
              <a:rPr lang="en-US" sz="9600" i="1" dirty="0">
                <a:highlight>
                  <a:srgbClr val="00FFFF"/>
                </a:highlight>
              </a:rPr>
              <a:t>Lausanne Global Analysis, 9(1).</a:t>
            </a:r>
            <a:br>
              <a:rPr lang="en-US" sz="9600" i="1" dirty="0">
                <a:highlight>
                  <a:srgbClr val="00FFFF"/>
                </a:highlight>
              </a:rPr>
            </a:br>
            <a:br>
              <a:rPr lang="en-US" sz="9600" i="1" dirty="0">
                <a:highlight>
                  <a:srgbClr val="00FFFF"/>
                </a:highlight>
              </a:rPr>
            </a:br>
            <a:r>
              <a:rPr lang="en-GB" sz="8000" b="1" dirty="0"/>
              <a:t>Global Member Care</a:t>
            </a:r>
            <a:br>
              <a:rPr lang="en-GB" sz="8000" b="1" dirty="0"/>
            </a:br>
            <a:r>
              <a:rPr lang="en-US" sz="8000" dirty="0"/>
              <a:t>O’Donnell, K. &amp; Lewis O’Donnell, M. (2016). </a:t>
            </a:r>
            <a:r>
              <a:rPr lang="en-US" sz="8000" dirty="0">
                <a:hlinkClick r:id="rId4"/>
              </a:rPr>
              <a:t>Multi-sectoral member care: Engaging our world as global integrators</a:t>
            </a:r>
            <a:r>
              <a:rPr lang="en-US" sz="8000" dirty="0"/>
              <a:t>. </a:t>
            </a:r>
            <a:r>
              <a:rPr lang="en-US" sz="8000" i="1" dirty="0"/>
              <a:t>Journal of Psychology and Theology</a:t>
            </a:r>
            <a:r>
              <a:rPr lang="en-US" sz="8000" dirty="0"/>
              <a:t>, </a:t>
            </a:r>
            <a:r>
              <a:rPr lang="en-US" sz="8000" i="1" dirty="0"/>
              <a:t>44</a:t>
            </a:r>
            <a:r>
              <a:rPr lang="en-US" sz="8000" dirty="0"/>
              <a:t>(1), 303-314. </a:t>
            </a:r>
            <a:br>
              <a:rPr lang="en-US" sz="8000" dirty="0"/>
            </a:br>
            <a:endParaRPr lang="en-US" sz="8000" dirty="0"/>
          </a:p>
          <a:p>
            <a:pPr marL="0" indent="0">
              <a:buNone/>
            </a:pPr>
            <a:r>
              <a:rPr lang="en-GB" sz="8000" b="1" dirty="0"/>
              <a:t>Global Mental Health </a:t>
            </a:r>
            <a:br>
              <a:rPr lang="en-GB" sz="8000" dirty="0"/>
            </a:br>
            <a:r>
              <a:rPr lang="en-US" sz="8000" dirty="0"/>
              <a:t>O'Donnell, K., Eaton, J., &amp; Lewis O'Donnell, M. </a:t>
            </a:r>
            <a:r>
              <a:rPr lang="en-US" sz="8000" dirty="0">
                <a:hlinkClick r:id="rId5"/>
              </a:rPr>
              <a:t>Global mental health: Collaborating for sustainable development and wellbeing.</a:t>
            </a:r>
            <a:r>
              <a:rPr lang="en-US" sz="8000" dirty="0"/>
              <a:t> In M. E. Congress, D. Meister S. Osborn, &amp; H, </a:t>
            </a:r>
            <a:r>
              <a:rPr lang="en-US" sz="8000" dirty="0" err="1"/>
              <a:t>Takooshian</a:t>
            </a:r>
            <a:r>
              <a:rPr lang="en-US" sz="8000" dirty="0"/>
              <a:t> (Eds.). (2022). </a:t>
            </a:r>
            <a:r>
              <a:rPr lang="en-US" sz="8000" i="1" dirty="0">
                <a:hlinkClick r:id="rId6"/>
              </a:rPr>
              <a:t>Behavioral Science in the Global Arena--Volume Two: Global Mental, Spiritual, and Social Health</a:t>
            </a:r>
            <a:r>
              <a:rPr lang="en-US" sz="8000" dirty="0"/>
              <a:t> (pp. 3-21). Information Age Publishing.</a:t>
            </a:r>
            <a:br>
              <a:rPr lang="en-US" sz="8000" dirty="0"/>
            </a:br>
            <a:endParaRPr lang="en-US" sz="8000" dirty="0"/>
          </a:p>
          <a:p>
            <a:pPr marL="0" indent="0">
              <a:buNone/>
            </a:pPr>
            <a:r>
              <a:rPr lang="en-US" sz="8000" b="1" dirty="0"/>
              <a:t>Global Integrity</a:t>
            </a:r>
            <a:br>
              <a:rPr lang="en-US" sz="8000" dirty="0"/>
            </a:br>
            <a:r>
              <a:rPr lang="en-US" sz="8000" dirty="0"/>
              <a:t>O’Donnell K. and Lewis O’Donnell M. Living in global integrity:  Moral wholeness for a more whole world. In R. van Rensburg, Z. </a:t>
            </a:r>
            <a:r>
              <a:rPr lang="en-US" sz="8000" dirty="0" err="1"/>
              <a:t>Erdey</a:t>
            </a:r>
            <a:r>
              <a:rPr lang="en-US" sz="8000" dirty="0"/>
              <a:t> Z., &amp;  T. </a:t>
            </a:r>
            <a:r>
              <a:rPr lang="en-US" sz="8000" dirty="0" err="1"/>
              <a:t>Schirrmacher</a:t>
            </a:r>
            <a:r>
              <a:rPr lang="en-US" sz="8000" dirty="0"/>
              <a:t> (Eds.). (2022). </a:t>
            </a:r>
            <a:r>
              <a:rPr lang="en-US" sz="8000" i="1" dirty="0">
                <a:hlinkClick r:id="rId7"/>
              </a:rPr>
              <a:t>Essays on Holistic Biblical Ministries</a:t>
            </a:r>
            <a:r>
              <a:rPr lang="en-US" sz="8000" dirty="0"/>
              <a:t> (pp. 335-354). Volume 22 of the </a:t>
            </a:r>
            <a:r>
              <a:rPr lang="en-US" sz="8000" dirty="0">
                <a:hlinkClick r:id="rId8"/>
              </a:rPr>
              <a:t>World Evangelical Alliance’s World of Theology Series</a:t>
            </a:r>
            <a:r>
              <a:rPr lang="en-US" sz="8000" dirty="0"/>
              <a:t> (free download). See the additional </a:t>
            </a:r>
            <a:r>
              <a:rPr lang="en-US" sz="8000" dirty="0">
                <a:hlinkClick r:id="rId9"/>
              </a:rPr>
              <a:t>Multi-Sectoral Resources </a:t>
            </a:r>
            <a:r>
              <a:rPr lang="en-US" sz="8000" dirty="0"/>
              <a:t>for this chapter.</a:t>
            </a:r>
          </a:p>
          <a:p>
            <a:pPr marL="0" indent="0">
              <a:buNone/>
            </a:pPr>
            <a:r>
              <a:rPr lang="en-US" sz="6200" dirty="0"/>
              <a:t> </a:t>
            </a:r>
            <a:br>
              <a:rPr lang="en-US" sz="6600" dirty="0"/>
            </a:br>
            <a:endParaRPr lang="en-GB" sz="6200" dirty="0">
              <a:solidFill>
                <a:srgbClr val="C00000"/>
              </a:solidFill>
            </a:endParaRPr>
          </a:p>
          <a:p>
            <a:pPr eaLnBrk="1" fontAlgn="auto" hangingPunct="1">
              <a:spcAft>
                <a:spcPts val="0"/>
              </a:spcAft>
              <a:buFont typeface="Arial" pitchFamily="34" charset="0"/>
              <a:buNone/>
              <a:defRPr/>
            </a:pPr>
            <a:endParaRPr lang="en-GB" sz="6200" b="1" dirty="0"/>
          </a:p>
          <a:p>
            <a:pPr eaLnBrk="1" fontAlgn="auto" hangingPunct="1">
              <a:spcAft>
                <a:spcPts val="0"/>
              </a:spcAft>
              <a:defRPr/>
            </a:pPr>
            <a:endParaRPr lang="en-GB" sz="6200" b="1" dirty="0"/>
          </a:p>
          <a:p>
            <a:pPr eaLnBrk="1" fontAlgn="auto" hangingPunct="1">
              <a:spcAft>
                <a:spcPts val="0"/>
              </a:spcAft>
              <a:buFont typeface="Arial" pitchFamily="34" charset="0"/>
              <a:buNone/>
              <a:defRPr/>
            </a:pPr>
            <a:endParaRPr lang="en-GB" sz="3800" dirty="0">
              <a:solidFill>
                <a:srgbClr val="0000FF"/>
              </a:solidFill>
            </a:endParaRPr>
          </a:p>
          <a:p>
            <a:pPr eaLnBrk="1" fontAlgn="auto" hangingPunct="1">
              <a:spcAft>
                <a:spcPts val="0"/>
              </a:spcAft>
              <a:buFont typeface="Arial" pitchFamily="34" charset="0"/>
              <a:buNone/>
              <a:defRPr/>
            </a:pPr>
            <a:endParaRPr lang="en-GB" sz="3800" dirty="0">
              <a:sym typeface="Wingdings" pitchFamily="2" charset="2"/>
            </a:endParaRPr>
          </a:p>
          <a:p>
            <a:pPr eaLnBrk="1" fontAlgn="auto" hangingPunct="1">
              <a:spcAft>
                <a:spcPts val="0"/>
              </a:spcAft>
              <a:buFont typeface="Arial" pitchFamily="34" charset="0"/>
              <a:buNone/>
              <a:defRPr/>
            </a:pPr>
            <a:endParaRPr lang="en-GB" dirty="0">
              <a:sym typeface="Wingdings" pitchFamily="2" charset="2"/>
            </a:endParaRPr>
          </a:p>
          <a:p>
            <a:pPr algn="ctr" eaLnBrk="1" fontAlgn="auto" hangingPunct="1">
              <a:spcAft>
                <a:spcPts val="0"/>
              </a:spcAft>
              <a:buFont typeface="Arial" pitchFamily="34" charset="0"/>
              <a:buNone/>
              <a:defRPr/>
            </a:pPr>
            <a:endParaRPr lang="en-GB" sz="2600" b="1" dirty="0"/>
          </a:p>
        </p:txBody>
      </p:sp>
      <p:pic>
        <p:nvPicPr>
          <p:cNvPr id="4100" name="Picture 4" descr="crossing sectors crop.jpg"/>
          <p:cNvPicPr>
            <a:picLocks noChangeAspect="1"/>
          </p:cNvPicPr>
          <p:nvPr/>
        </p:nvPicPr>
        <p:blipFill>
          <a:blip r:embed="rId10" cstate="print"/>
          <a:srcRect/>
          <a:stretch>
            <a:fillRect/>
          </a:stretch>
        </p:blipFill>
        <p:spPr bwMode="auto">
          <a:xfrm>
            <a:off x="6948788" y="0"/>
            <a:ext cx="2195212" cy="100647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00DBBA92-EB4A-C49F-4140-51C3543C7473}"/>
              </a:ext>
            </a:extLst>
          </p:cNvPr>
          <p:cNvSpPr>
            <a:spLocks noGrp="1"/>
          </p:cNvSpPr>
          <p:nvPr>
            <p:ph type="sldNum" sz="quarter" idx="12"/>
          </p:nvPr>
        </p:nvSpPr>
        <p:spPr/>
        <p:txBody>
          <a:bodyPr/>
          <a:lstStyle/>
          <a:p>
            <a:pPr>
              <a:defRPr/>
            </a:pPr>
            <a:fld id="{7642507D-34BB-4EA4-A602-764AFDC2A5EA}" type="slidenum">
              <a:rPr lang="en-GB" smtClean="0"/>
              <a:pPr>
                <a:defRPr/>
              </a:pPr>
              <a:t>3</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79E9FE-30A9-B62C-4DE7-F608D2A02DAA}"/>
              </a:ext>
            </a:extLst>
          </p:cNvPr>
          <p:cNvSpPr>
            <a:spLocks noGrp="1"/>
          </p:cNvSpPr>
          <p:nvPr>
            <p:ph type="sldNum" sz="quarter" idx="12"/>
          </p:nvPr>
        </p:nvSpPr>
        <p:spPr/>
        <p:txBody>
          <a:bodyPr/>
          <a:lstStyle/>
          <a:p>
            <a:pPr>
              <a:defRPr/>
            </a:pPr>
            <a:fld id="{93B99E88-5DBF-4DB6-A4C2-D585EC5E84BA}" type="slidenum">
              <a:rPr lang="en-GB" smtClean="0"/>
              <a:pPr>
                <a:defRPr/>
              </a:pPr>
              <a:t>4</a:t>
            </a:fld>
            <a:endParaRPr lang="en-GB"/>
          </a:p>
        </p:txBody>
      </p:sp>
      <p:pic>
        <p:nvPicPr>
          <p:cNvPr id="3" name="Picture 9">
            <a:hlinkClick r:id="rId3"/>
            <a:extLst>
              <a:ext uri="{FF2B5EF4-FFF2-40B4-BE49-F238E27FC236}">
                <a16:creationId xmlns:a16="http://schemas.microsoft.com/office/drawing/2014/main" id="{D4FB49A9-3529-17E8-D9F2-643336CB8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955" y="4800265"/>
            <a:ext cx="3733799" cy="19212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hlinkClick r:id="rId5"/>
            <a:extLst>
              <a:ext uri="{FF2B5EF4-FFF2-40B4-BE49-F238E27FC236}">
                <a16:creationId xmlns:a16="http://schemas.microsoft.com/office/drawing/2014/main" id="{CEE80D5C-5F03-8959-6054-D544A126C2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1675" y="1662700"/>
            <a:ext cx="1238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D28B2D2-4202-6D00-CED8-C7104607EE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3605" y="1673984"/>
            <a:ext cx="1238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D7B8142E-E951-6B52-EAEB-5FBFE0B0386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92413" y="1685008"/>
            <a:ext cx="1238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554CC996-175A-3CFB-07FF-F5D90A48FA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43626" y="1685008"/>
            <a:ext cx="1238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EA7656E7-5C9B-286E-79F6-BD52718D58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57384" y="3483694"/>
            <a:ext cx="257175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a:extLst>
              <a:ext uri="{FF2B5EF4-FFF2-40B4-BE49-F238E27FC236}">
                <a16:creationId xmlns:a16="http://schemas.microsoft.com/office/drawing/2014/main" id="{A8669F19-CCDD-90A9-6F0F-A08938C7398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53853" y="3429853"/>
            <a:ext cx="2640980" cy="13204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48C9351-599E-9F0F-4776-0D8628FAC6B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38601" y="93239"/>
            <a:ext cx="1157248" cy="154119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2D6492C-A743-CD60-5B67-6F7559CFE646}"/>
              </a:ext>
            </a:extLst>
          </p:cNvPr>
          <p:cNvSpPr txBox="1"/>
          <p:nvPr/>
        </p:nvSpPr>
        <p:spPr>
          <a:xfrm>
            <a:off x="118730" y="5437704"/>
            <a:ext cx="2438400" cy="923330"/>
          </a:xfrm>
          <a:prstGeom prst="rect">
            <a:avLst/>
          </a:prstGeom>
          <a:noFill/>
        </p:spPr>
        <p:txBody>
          <a:bodyPr wrap="square" rtlCol="0">
            <a:spAutoFit/>
          </a:bodyPr>
          <a:lstStyle/>
          <a:p>
            <a:r>
              <a:rPr lang="en-US" b="1" dirty="0">
                <a:hlinkClick r:id="rId13"/>
              </a:rPr>
              <a:t>Member Care books</a:t>
            </a:r>
            <a:r>
              <a:rPr lang="en-US" b="1" dirty="0"/>
              <a:t> </a:t>
            </a:r>
          </a:p>
          <a:p>
            <a:r>
              <a:rPr lang="en-US" b="1" dirty="0" err="1"/>
              <a:t>O’Donnells</a:t>
            </a:r>
            <a:r>
              <a:rPr lang="en-US" b="1" dirty="0"/>
              <a:t>—MCA</a:t>
            </a:r>
          </a:p>
          <a:p>
            <a:endParaRPr lang="en-US" b="1" dirty="0"/>
          </a:p>
        </p:txBody>
      </p:sp>
      <p:pic>
        <p:nvPicPr>
          <p:cNvPr id="3080" name="Picture 8">
            <a:extLst>
              <a:ext uri="{FF2B5EF4-FFF2-40B4-BE49-F238E27FC236}">
                <a16:creationId xmlns:a16="http://schemas.microsoft.com/office/drawing/2014/main" id="{078093B0-9E08-E478-9988-760DB43705C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18792" y="79089"/>
            <a:ext cx="1238249" cy="156411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205BC45D-7AA9-A49C-89A3-B2D63F40A63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46678" y="93462"/>
            <a:ext cx="1255330" cy="15013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5AB967D-272C-7B1A-945E-729A277E66FC}"/>
              </a:ext>
            </a:extLst>
          </p:cNvPr>
          <p:cNvSpPr txBox="1"/>
          <p:nvPr/>
        </p:nvSpPr>
        <p:spPr>
          <a:xfrm>
            <a:off x="6663071" y="5437704"/>
            <a:ext cx="2362199" cy="646331"/>
          </a:xfrm>
          <a:prstGeom prst="rect">
            <a:avLst/>
          </a:prstGeom>
          <a:noFill/>
        </p:spPr>
        <p:txBody>
          <a:bodyPr wrap="square" rtlCol="0">
            <a:spAutoFit/>
          </a:bodyPr>
          <a:lstStyle/>
          <a:p>
            <a:r>
              <a:rPr lang="en-US" b="1" dirty="0">
                <a:hlinkClick r:id="rId16"/>
              </a:rPr>
              <a:t>MC Updates</a:t>
            </a:r>
            <a:endParaRPr lang="en-US" b="1" dirty="0"/>
          </a:p>
          <a:p>
            <a:r>
              <a:rPr lang="en-US" b="1" dirty="0" err="1"/>
              <a:t>O’Donnells</a:t>
            </a:r>
            <a:r>
              <a:rPr lang="en-US" b="1" dirty="0"/>
              <a:t>--MCA</a:t>
            </a:r>
          </a:p>
        </p:txBody>
      </p:sp>
    </p:spTree>
    <p:extLst>
      <p:ext uri="{BB962C8B-B14F-4D97-AF65-F5344CB8AC3E}">
        <p14:creationId xmlns:p14="http://schemas.microsoft.com/office/powerpoint/2010/main" val="273892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2667000"/>
          </a:xfrm>
        </p:spPr>
        <p:txBody>
          <a:bodyPr>
            <a:normAutofit fontScale="90000"/>
          </a:bodyPr>
          <a:lstStyle/>
          <a:p>
            <a:pPr>
              <a:defRPr/>
            </a:pPr>
            <a:r>
              <a:rPr lang="en-GB" b="1" dirty="0">
                <a:solidFill>
                  <a:srgbClr val="0000FF"/>
                </a:solidFill>
              </a:rPr>
              <a:t>GI Journey:</a:t>
            </a:r>
            <a:br>
              <a:rPr lang="en-GB" b="1" dirty="0">
                <a:solidFill>
                  <a:srgbClr val="0000FF"/>
                </a:solidFill>
              </a:rPr>
            </a:br>
            <a:r>
              <a:rPr lang="en-GB" b="1" i="1" dirty="0" err="1">
                <a:solidFill>
                  <a:srgbClr val="0000FF"/>
                </a:solidFill>
              </a:rPr>
              <a:t>Missio</a:t>
            </a:r>
            <a:r>
              <a:rPr lang="en-GB" b="1" i="1" dirty="0">
                <a:solidFill>
                  <a:srgbClr val="0000FF"/>
                </a:solidFill>
              </a:rPr>
              <a:t> Dei Frontiers</a:t>
            </a:r>
            <a:br>
              <a:rPr lang="en-GB" b="1" i="1" dirty="0">
                <a:solidFill>
                  <a:srgbClr val="0000FF"/>
                </a:solidFill>
              </a:rPr>
            </a:br>
            <a:r>
              <a:rPr lang="en-GB" sz="2700" b="1" i="1" dirty="0"/>
              <a:t> New and Old Treasures--</a:t>
            </a:r>
            <a:r>
              <a:rPr lang="en-GB" sz="2700" b="1" i="1" dirty="0">
                <a:highlight>
                  <a:srgbClr val="00FFFF"/>
                </a:highlight>
              </a:rPr>
              <a:t>GI Gems</a:t>
            </a:r>
            <a:br>
              <a:rPr lang="en-GB" sz="2700" b="1" i="1" dirty="0"/>
            </a:br>
            <a:r>
              <a:rPr lang="en-GB" sz="2700" b="1" i="1" dirty="0">
                <a:hlinkClick r:id="rId3"/>
              </a:rPr>
              <a:t>MT 13:51-52</a:t>
            </a:r>
            <a:br>
              <a:rPr lang="en-GB" sz="2700" b="1" i="1" dirty="0"/>
            </a:br>
            <a:r>
              <a:rPr lang="en-GB" sz="2200" i="1" dirty="0"/>
              <a:t>“These are the ones who have helped restore to me the mislaid treasures of God” </a:t>
            </a:r>
            <a:r>
              <a:rPr lang="en-GB" sz="2200" dirty="0"/>
              <a:t>Phillip Yancey, Soul Survivor (2001)</a:t>
            </a:r>
            <a:br>
              <a:rPr lang="en-GB" sz="2200" i="1" dirty="0"/>
            </a:br>
            <a:endParaRPr lang="en-GB" sz="2200" i="1" dirty="0"/>
          </a:p>
        </p:txBody>
      </p:sp>
      <p:pic>
        <p:nvPicPr>
          <p:cNvPr id="23555" name="Picture 1" descr="C:\Users\Kelly\Pictures\GMH touring the terrain via analagous 17th century map.jpg"/>
          <p:cNvPicPr>
            <a:picLocks noGrp="1" noChangeAspect="1" noChangeArrowheads="1"/>
          </p:cNvPicPr>
          <p:nvPr>
            <p:ph idx="1"/>
          </p:nvPr>
        </p:nvPicPr>
        <p:blipFill>
          <a:blip r:embed="rId4" cstate="print"/>
          <a:srcRect/>
          <a:stretch>
            <a:fillRect/>
          </a:stretch>
        </p:blipFill>
        <p:spPr>
          <a:xfrm>
            <a:off x="1447800" y="2546518"/>
            <a:ext cx="6019801" cy="4229289"/>
          </a:xfrm>
        </p:spPr>
      </p:pic>
    </p:spTree>
    <p:extLst>
      <p:ext uri="{BB962C8B-B14F-4D97-AF65-F5344CB8AC3E}">
        <p14:creationId xmlns:p14="http://schemas.microsoft.com/office/powerpoint/2010/main" val="2094396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990600"/>
          </a:xfrm>
        </p:spPr>
        <p:txBody>
          <a:bodyPr/>
          <a:lstStyle/>
          <a:p>
            <a:pPr eaLnBrk="1" hangingPunct="1"/>
            <a:r>
              <a:rPr lang="en-GB" b="1" i="1" dirty="0">
                <a:solidFill>
                  <a:srgbClr val="0000FF"/>
                </a:solidFill>
              </a:rPr>
              <a:t> </a:t>
            </a:r>
            <a:r>
              <a:rPr lang="en-GB" b="1" i="1" dirty="0" err="1">
                <a:solidFill>
                  <a:srgbClr val="0000FF"/>
                </a:solidFill>
                <a:hlinkClick r:id="rId3">
                  <a:extLst>
                    <a:ext uri="{A12FA001-AC4F-418D-AE19-62706E023703}">
                      <ahyp:hlinkClr xmlns:ahyp="http://schemas.microsoft.com/office/drawing/2018/hyperlinkcolor" val="tx"/>
                    </a:ext>
                  </a:extLst>
                </a:hlinkClick>
              </a:rPr>
              <a:t>Globa</a:t>
            </a:r>
            <a:r>
              <a:rPr lang="en-GB" b="1" i="1" dirty="0" err="1">
                <a:solidFill>
                  <a:srgbClr val="00B050"/>
                </a:solidFill>
                <a:hlinkClick r:id="rId3">
                  <a:extLst>
                    <a:ext uri="{A12FA001-AC4F-418D-AE19-62706E023703}">
                      <ahyp:hlinkClr xmlns:ahyp="http://schemas.microsoft.com/office/drawing/2018/hyperlinkcolor" val="tx"/>
                    </a:ext>
                  </a:extLst>
                </a:hlinkClick>
              </a:rPr>
              <a:t>l</a:t>
            </a:r>
            <a:r>
              <a:rPr lang="en-GB" b="1" i="1" dirty="0" err="1">
                <a:solidFill>
                  <a:srgbClr val="0000FF"/>
                </a:solidFill>
                <a:hlinkClick r:id="rId3">
                  <a:extLst>
                    <a:ext uri="{A12FA001-AC4F-418D-AE19-62706E023703}">
                      <ahyp:hlinkClr xmlns:ahyp="http://schemas.microsoft.com/office/drawing/2018/hyperlinkcolor" val="tx"/>
                    </a:ext>
                  </a:extLst>
                </a:hlinkClick>
              </a:rPr>
              <a:t>ntegration</a:t>
            </a:r>
            <a:endParaRPr lang="en-GB" b="1" i="1" dirty="0">
              <a:solidFill>
                <a:srgbClr val="0000FF"/>
              </a:solidFill>
            </a:endParaRPr>
          </a:p>
        </p:txBody>
      </p:sp>
      <p:sp>
        <p:nvSpPr>
          <p:cNvPr id="3" name="Content Placeholder 2"/>
          <p:cNvSpPr>
            <a:spLocks noGrp="1"/>
          </p:cNvSpPr>
          <p:nvPr>
            <p:ph idx="1"/>
          </p:nvPr>
        </p:nvSpPr>
        <p:spPr>
          <a:xfrm>
            <a:off x="0" y="1600200"/>
            <a:ext cx="9144000" cy="5257800"/>
          </a:xfrm>
        </p:spPr>
        <p:txBody>
          <a:bodyPr rtlCol="0">
            <a:normAutofit fontScale="55000" lnSpcReduction="20000"/>
          </a:bodyPr>
          <a:lstStyle/>
          <a:p>
            <a:pPr algn="ctr" eaLnBrk="1" fontAlgn="auto" hangingPunct="1">
              <a:spcAft>
                <a:spcPts val="0"/>
              </a:spcAft>
              <a:buFont typeface="Arial" pitchFamily="34" charset="0"/>
              <a:buNone/>
              <a:defRPr/>
            </a:pPr>
            <a:endParaRPr lang="en-GB" dirty="0"/>
          </a:p>
          <a:p>
            <a:pPr algn="ctr" eaLnBrk="1" fontAlgn="auto" hangingPunct="1">
              <a:spcAft>
                <a:spcPts val="0"/>
              </a:spcAft>
              <a:buFont typeface="Arial" pitchFamily="34" charset="0"/>
              <a:buNone/>
              <a:defRPr/>
            </a:pPr>
            <a:endParaRPr lang="en-GB" dirty="0"/>
          </a:p>
          <a:p>
            <a:pPr algn="ctr" eaLnBrk="1" fontAlgn="auto" hangingPunct="1">
              <a:spcAft>
                <a:spcPts val="0"/>
              </a:spcAft>
              <a:buFont typeface="Arial" pitchFamily="34" charset="0"/>
              <a:buNone/>
              <a:defRPr/>
            </a:pPr>
            <a:endParaRPr lang="en-GB" dirty="0"/>
          </a:p>
          <a:p>
            <a:pPr algn="ctr" eaLnBrk="1" fontAlgn="auto" hangingPunct="1">
              <a:spcAft>
                <a:spcPts val="0"/>
              </a:spcAft>
              <a:buFont typeface="Arial" pitchFamily="34" charset="0"/>
              <a:buNone/>
              <a:defRPr/>
            </a:pPr>
            <a:endParaRPr lang="en-GB" sz="2800" b="1" dirty="0"/>
          </a:p>
          <a:p>
            <a:pPr algn="ctr" eaLnBrk="1" fontAlgn="auto" hangingPunct="1">
              <a:spcAft>
                <a:spcPts val="0"/>
              </a:spcAft>
              <a:buFont typeface="Arial" pitchFamily="34" charset="0"/>
              <a:buNone/>
              <a:defRPr/>
            </a:pPr>
            <a:endParaRPr lang="en-GB" sz="3300" b="1" dirty="0">
              <a:latin typeface="+mj-lt"/>
            </a:endParaRPr>
          </a:p>
          <a:p>
            <a:pPr algn="ctr" eaLnBrk="1" fontAlgn="auto" hangingPunct="1">
              <a:spcAft>
                <a:spcPts val="0"/>
              </a:spcAft>
              <a:buFont typeface="Arial" pitchFamily="34" charset="0"/>
              <a:buNone/>
              <a:defRPr/>
            </a:pPr>
            <a:r>
              <a:rPr lang="en-GB" sz="3800" b="1" dirty="0"/>
              <a:t>A </a:t>
            </a:r>
            <a:r>
              <a:rPr lang="en-GB" sz="3800" b="1" i="1" dirty="0" err="1">
                <a:highlight>
                  <a:srgbClr val="00FFFF"/>
                </a:highlight>
              </a:rPr>
              <a:t>missio</a:t>
            </a:r>
            <a:r>
              <a:rPr lang="en-GB" sz="3800" b="1" i="1" dirty="0">
                <a:highlight>
                  <a:srgbClr val="00FFFF"/>
                </a:highlight>
              </a:rPr>
              <a:t> Dei </a:t>
            </a:r>
            <a:r>
              <a:rPr lang="en-GB" sz="3800" b="1" dirty="0">
                <a:highlight>
                  <a:srgbClr val="00FFFF"/>
                </a:highlight>
              </a:rPr>
              <a:t>framework </a:t>
            </a:r>
            <a:r>
              <a:rPr lang="en-GB" sz="3800" b="1" dirty="0"/>
              <a:t>for</a:t>
            </a:r>
          </a:p>
          <a:p>
            <a:pPr algn="ctr" eaLnBrk="1" fontAlgn="auto" hangingPunct="1">
              <a:spcAft>
                <a:spcPts val="0"/>
              </a:spcAft>
              <a:buFont typeface="Arial" pitchFamily="34" charset="0"/>
              <a:buNone/>
              <a:defRPr/>
            </a:pPr>
            <a:r>
              <a:rPr lang="en-US" sz="3800" b="1" dirty="0">
                <a:solidFill>
                  <a:srgbClr val="444444"/>
                </a:solidFill>
                <a:effectLst/>
                <a:ea typeface="Calibri" panose="020F0502020204030204" pitchFamily="34" charset="0"/>
              </a:rPr>
              <a:t>actively and responsibly engaging in our world,</a:t>
            </a:r>
          </a:p>
          <a:p>
            <a:pPr algn="ctr" eaLnBrk="1" fontAlgn="auto" hangingPunct="1">
              <a:spcAft>
                <a:spcPts val="0"/>
              </a:spcAft>
              <a:buFont typeface="Arial" pitchFamily="34" charset="0"/>
              <a:buNone/>
              <a:defRPr/>
            </a:pPr>
            <a:r>
              <a:rPr lang="en-US" sz="3800" b="1" dirty="0">
                <a:solidFill>
                  <a:srgbClr val="444444"/>
                </a:solidFill>
                <a:effectLst/>
                <a:ea typeface="Calibri" panose="020F0502020204030204" pitchFamily="34" charset="0"/>
              </a:rPr>
              <a:t>collaborating locally to globally </a:t>
            </a:r>
            <a:r>
              <a:rPr lang="en-GB" sz="3800" b="1" dirty="0"/>
              <a:t>for God’s glory:</a:t>
            </a:r>
            <a:br>
              <a:rPr lang="en-GB" sz="3800" b="1" dirty="0"/>
            </a:br>
            <a:br>
              <a:rPr lang="en-GB" sz="3800" b="1" dirty="0"/>
            </a:br>
            <a:r>
              <a:rPr lang="en-GB" sz="3800" dirty="0"/>
              <a:t>--by connecting relationally and contributing relevantly </a:t>
            </a:r>
            <a:br>
              <a:rPr lang="en-GB" sz="3800" dirty="0"/>
            </a:br>
            <a:r>
              <a:rPr lang="en-GB" sz="3800" dirty="0"/>
              <a:t>--on behalf of human wellbeing </a:t>
            </a:r>
            <a:br>
              <a:rPr lang="en-GB" sz="3800" dirty="0"/>
            </a:br>
            <a:r>
              <a:rPr lang="en-GB" sz="3800" dirty="0"/>
              <a:t>and the issues facing humanity, </a:t>
            </a:r>
            <a:br>
              <a:rPr lang="en-GB" sz="3800" dirty="0"/>
            </a:br>
            <a:r>
              <a:rPr lang="en-GB" sz="3800" dirty="0"/>
              <a:t>--in light of our integrity and core values </a:t>
            </a:r>
            <a:br>
              <a:rPr lang="en-GB" sz="3800" dirty="0"/>
            </a:br>
            <a:r>
              <a:rPr lang="en-GB" sz="3800" dirty="0"/>
              <a:t>(e.g., ethical, humanitarian, human rights, faith-based).</a:t>
            </a:r>
            <a:br>
              <a:rPr lang="en-GB" sz="3800" dirty="0"/>
            </a:br>
            <a:r>
              <a:rPr lang="en-GB" sz="3800" dirty="0"/>
              <a:t>            </a:t>
            </a:r>
          </a:p>
          <a:p>
            <a:pPr algn="ctr" eaLnBrk="1" fontAlgn="auto" hangingPunct="1">
              <a:spcAft>
                <a:spcPts val="0"/>
              </a:spcAft>
              <a:defRPr/>
            </a:pPr>
            <a:r>
              <a:rPr lang="en-US" sz="3300" b="0" i="1" dirty="0">
                <a:solidFill>
                  <a:srgbClr val="4D5156"/>
                </a:solidFill>
                <a:effectLst/>
                <a:highlight>
                  <a:srgbClr val="00FFFF"/>
                </a:highlight>
                <a:latin typeface="Roboto" panose="02000000000000000000" pitchFamily="2" charset="0"/>
              </a:rPr>
              <a:t>“</a:t>
            </a:r>
            <a:r>
              <a:rPr lang="en-US" sz="3300" b="1" i="1" dirty="0" err="1">
                <a:solidFill>
                  <a:srgbClr val="4D5156"/>
                </a:solidFill>
                <a:highlight>
                  <a:srgbClr val="00FFFF"/>
                </a:highlight>
                <a:latin typeface="Roboto" panose="02000000000000000000" pitchFamily="2" charset="0"/>
              </a:rPr>
              <a:t>I</a:t>
            </a:r>
            <a:r>
              <a:rPr lang="en-US" sz="3300" b="1" i="1" dirty="0" err="1">
                <a:solidFill>
                  <a:srgbClr val="4D5156"/>
                </a:solidFill>
                <a:effectLst/>
                <a:highlight>
                  <a:srgbClr val="00FFFF"/>
                </a:highlight>
                <a:latin typeface="Roboto" panose="02000000000000000000" pitchFamily="2" charset="0"/>
              </a:rPr>
              <a:t>nstaurare</a:t>
            </a:r>
            <a:r>
              <a:rPr lang="en-US" sz="3300" b="1" i="1" dirty="0">
                <a:solidFill>
                  <a:srgbClr val="4D5156"/>
                </a:solidFill>
                <a:effectLst/>
                <a:highlight>
                  <a:srgbClr val="00FFFF"/>
                </a:highlight>
                <a:latin typeface="Roboto" panose="02000000000000000000" pitchFamily="2" charset="0"/>
              </a:rPr>
              <a:t> omnia in Christo” </a:t>
            </a:r>
            <a:r>
              <a:rPr lang="en-US" sz="3300" b="1" dirty="0">
                <a:solidFill>
                  <a:srgbClr val="4D5156"/>
                </a:solidFill>
                <a:effectLst/>
                <a:highlight>
                  <a:srgbClr val="00FFFF"/>
                </a:highlight>
                <a:latin typeface="Roboto" panose="02000000000000000000" pitchFamily="2" charset="0"/>
              </a:rPr>
              <a:t>(</a:t>
            </a:r>
            <a:r>
              <a:rPr lang="en-US" sz="3300" b="1" dirty="0">
                <a:solidFill>
                  <a:srgbClr val="4D5156"/>
                </a:solidFill>
                <a:effectLst/>
                <a:highlight>
                  <a:srgbClr val="00FFFF"/>
                </a:highlight>
                <a:latin typeface="Roboto" panose="02000000000000000000" pitchFamily="2" charset="0"/>
                <a:hlinkClick r:id="rId4"/>
              </a:rPr>
              <a:t>Ephesians 1:10</a:t>
            </a:r>
            <a:r>
              <a:rPr lang="en-US" sz="3300" b="1" dirty="0">
                <a:solidFill>
                  <a:srgbClr val="4D5156"/>
                </a:solidFill>
                <a:effectLst/>
                <a:highlight>
                  <a:srgbClr val="00FFFF"/>
                </a:highlight>
                <a:latin typeface="Roboto" panose="02000000000000000000" pitchFamily="2" charset="0"/>
              </a:rPr>
              <a:t>)</a:t>
            </a:r>
            <a:endParaRPr lang="en-GB" sz="3300" dirty="0">
              <a:highlight>
                <a:srgbClr val="00FFFF"/>
              </a:highlight>
            </a:endParaRPr>
          </a:p>
          <a:p>
            <a:pPr algn="ctr" eaLnBrk="1" fontAlgn="auto" hangingPunct="1">
              <a:spcAft>
                <a:spcPts val="0"/>
              </a:spcAft>
              <a:buFont typeface="Arial" pitchFamily="34" charset="0"/>
              <a:buNone/>
              <a:defRPr/>
            </a:pPr>
            <a:endParaRPr lang="en-US" sz="3300" dirty="0">
              <a:solidFill>
                <a:srgbClr val="444444"/>
              </a:solidFill>
              <a:latin typeface="Arial" panose="020B0604020202020204" pitchFamily="34" charset="0"/>
              <a:hlinkClick r:id="rId5"/>
            </a:endParaRPr>
          </a:p>
          <a:p>
            <a:pPr algn="ctr" eaLnBrk="1" fontAlgn="auto" hangingPunct="1">
              <a:spcAft>
                <a:spcPts val="0"/>
              </a:spcAft>
              <a:defRPr/>
            </a:pPr>
            <a:r>
              <a:rPr lang="en-US" sz="3300" dirty="0">
                <a:solidFill>
                  <a:srgbClr val="444444"/>
                </a:solidFill>
                <a:latin typeface="Arial" panose="020B0604020202020204" pitchFamily="34" charset="0"/>
                <a:hlinkClick r:id="rId5"/>
              </a:rPr>
              <a:t>Gl</a:t>
            </a:r>
            <a:r>
              <a:rPr lang="en-US" sz="3300" i="0" dirty="0">
                <a:solidFill>
                  <a:srgbClr val="444444"/>
                </a:solidFill>
                <a:effectLst/>
                <a:latin typeface="Arial" panose="020B0604020202020204" pitchFamily="34" charset="0"/>
                <a:hlinkClick r:id="rId5"/>
              </a:rPr>
              <a:t>obal integration: A Framework for Engaging with Our World</a:t>
            </a:r>
            <a:br>
              <a:rPr lang="en-US" sz="3300" dirty="0">
                <a:solidFill>
                  <a:srgbClr val="444444"/>
                </a:solidFill>
                <a:latin typeface="Arial" panose="020B0604020202020204" pitchFamily="34" charset="0"/>
              </a:rPr>
            </a:br>
            <a:r>
              <a:rPr lang="en-US" sz="3300" i="1" dirty="0">
                <a:solidFill>
                  <a:srgbClr val="444444"/>
                </a:solidFill>
                <a:latin typeface="Arial" panose="020B0604020202020204" pitchFamily="34" charset="0"/>
              </a:rPr>
              <a:t>Global Integration Update</a:t>
            </a:r>
            <a:r>
              <a:rPr lang="en-US" sz="3300" dirty="0">
                <a:solidFill>
                  <a:srgbClr val="444444"/>
                </a:solidFill>
                <a:latin typeface="Arial" panose="020B0604020202020204" pitchFamily="34" charset="0"/>
              </a:rPr>
              <a:t> (December 2018)</a:t>
            </a:r>
            <a:endParaRPr lang="en-GB" sz="3300" dirty="0"/>
          </a:p>
        </p:txBody>
      </p:sp>
      <p:pic>
        <p:nvPicPr>
          <p:cNvPr id="7172" name="Picture 3" descr="crossing sectors crop.jpg">
            <a:hlinkClick r:id="rId3"/>
          </p:cNvPr>
          <p:cNvPicPr>
            <a:picLocks noChangeAspect="1"/>
          </p:cNvPicPr>
          <p:nvPr/>
        </p:nvPicPr>
        <p:blipFill>
          <a:blip r:embed="rId6" cstate="print"/>
          <a:srcRect/>
          <a:stretch>
            <a:fillRect/>
          </a:stretch>
        </p:blipFill>
        <p:spPr bwMode="auto">
          <a:xfrm>
            <a:off x="2514600" y="1066800"/>
            <a:ext cx="4129088" cy="18923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1643D844-C653-F977-89CA-2ADBE9446890}"/>
              </a:ext>
            </a:extLst>
          </p:cNvPr>
          <p:cNvSpPr>
            <a:spLocks noGrp="1"/>
          </p:cNvSpPr>
          <p:nvPr>
            <p:ph type="sldNum" sz="quarter" idx="12"/>
          </p:nvPr>
        </p:nvSpPr>
        <p:spPr/>
        <p:txBody>
          <a:bodyPr/>
          <a:lstStyle/>
          <a:p>
            <a:pPr>
              <a:defRPr/>
            </a:pPr>
            <a:fld id="{7642507D-34BB-4EA4-A602-764AFDC2A5EA}" type="slidenum">
              <a:rPr lang="en-GB" smtClean="0"/>
              <a:pPr>
                <a:defRPr/>
              </a:pPr>
              <a:t>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flipV="1">
            <a:off x="457200" y="0"/>
            <a:ext cx="8229600" cy="274638"/>
          </a:xfrm>
        </p:spPr>
        <p:txBody>
          <a:bodyPr/>
          <a:lstStyle/>
          <a:p>
            <a:r>
              <a:rPr lang="en-US"/>
              <a:t>.</a:t>
            </a:r>
          </a:p>
        </p:txBody>
      </p:sp>
      <p:pic>
        <p:nvPicPr>
          <p:cNvPr id="43011" name="Picture 2"/>
          <p:cNvPicPr>
            <a:picLocks noGrp="1" noChangeAspect="1" noChangeArrowheads="1"/>
          </p:cNvPicPr>
          <p:nvPr>
            <p:ph idx="1"/>
          </p:nvPr>
        </p:nvPicPr>
        <p:blipFill>
          <a:blip r:embed="rId3" cstate="print"/>
          <a:srcRect/>
          <a:stretch>
            <a:fillRect/>
          </a:stretch>
        </p:blipFill>
        <p:spPr>
          <a:xfrm>
            <a:off x="1066800" y="6350"/>
            <a:ext cx="6858000" cy="6878638"/>
          </a:xfrm>
          <a:noFill/>
        </p:spPr>
      </p:pic>
      <p:sp>
        <p:nvSpPr>
          <p:cNvPr id="2" name="Slide Number Placeholder 1">
            <a:extLst>
              <a:ext uri="{FF2B5EF4-FFF2-40B4-BE49-F238E27FC236}">
                <a16:creationId xmlns:a16="http://schemas.microsoft.com/office/drawing/2014/main" id="{8C3E555B-AEE1-A9C4-C2A5-77C2EB07DF4F}"/>
              </a:ext>
            </a:extLst>
          </p:cNvPr>
          <p:cNvSpPr>
            <a:spLocks noGrp="1"/>
          </p:cNvSpPr>
          <p:nvPr>
            <p:ph type="sldNum" sz="quarter" idx="12"/>
          </p:nvPr>
        </p:nvSpPr>
        <p:spPr/>
        <p:txBody>
          <a:bodyPr/>
          <a:lstStyle/>
          <a:p>
            <a:pPr>
              <a:defRPr/>
            </a:pPr>
            <a:fld id="{7642507D-34BB-4EA4-A602-764AFDC2A5EA}" type="slidenum">
              <a:rPr lang="en-GB" smtClean="0"/>
              <a:pPr>
                <a:defRPr/>
              </a:pPr>
              <a:t>7</a:t>
            </a:fld>
            <a:endParaRPr lang="en-GB"/>
          </a:p>
        </p:txBody>
      </p:sp>
    </p:spTree>
    <p:extLst>
      <p:ext uri="{BB962C8B-B14F-4D97-AF65-F5344CB8AC3E}">
        <p14:creationId xmlns:p14="http://schemas.microsoft.com/office/powerpoint/2010/main" val="156929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417638"/>
          </a:xfrm>
        </p:spPr>
        <p:txBody>
          <a:bodyPr/>
          <a:lstStyle/>
          <a:p>
            <a:pPr eaLnBrk="1" hangingPunct="1"/>
            <a:br>
              <a:rPr lang="en-GB" sz="2400" i="1" u="sng">
                <a:hlinkClick r:id="rId3"/>
              </a:rPr>
            </a:br>
            <a:r>
              <a:rPr lang="en-GB" sz="2400" b="1" i="1" u="sng">
                <a:solidFill>
                  <a:srgbClr val="21DFD6"/>
                </a:solidFill>
                <a:hlinkClick r:id="rId3"/>
              </a:rPr>
              <a:t>Transforming Our World: </a:t>
            </a:r>
            <a:br>
              <a:rPr lang="en-GB" sz="2400" b="1" i="1" u="sng">
                <a:solidFill>
                  <a:srgbClr val="21DFD6"/>
                </a:solidFill>
                <a:hlinkClick r:id="rId3"/>
              </a:rPr>
            </a:br>
            <a:r>
              <a:rPr lang="en-GB" sz="2400" b="1" i="1" u="sng">
                <a:solidFill>
                  <a:srgbClr val="21DFD6"/>
                </a:solidFill>
                <a:hlinkClick r:id="rId3"/>
              </a:rPr>
              <a:t>The 2030 Agenda for Sustainable Development</a:t>
            </a:r>
            <a:br>
              <a:rPr lang="en-GB" sz="2400" b="1">
                <a:solidFill>
                  <a:srgbClr val="3366FF"/>
                </a:solidFill>
              </a:rPr>
            </a:br>
            <a:r>
              <a:rPr lang="en-GB" sz="2400"/>
              <a:t>United Nations, 25 September 2015</a:t>
            </a:r>
            <a:br>
              <a:rPr lang="en-GB" sz="2400"/>
            </a:br>
            <a:endParaRPr lang="en-GB" sz="2400"/>
          </a:p>
        </p:txBody>
      </p:sp>
      <p:sp>
        <p:nvSpPr>
          <p:cNvPr id="3" name="Content Placeholder 2"/>
          <p:cNvSpPr>
            <a:spLocks noGrp="1"/>
          </p:cNvSpPr>
          <p:nvPr>
            <p:ph idx="1"/>
          </p:nvPr>
        </p:nvSpPr>
        <p:spPr>
          <a:xfrm>
            <a:off x="0" y="1600200"/>
            <a:ext cx="9144000" cy="5257800"/>
          </a:xfrm>
        </p:spPr>
        <p:txBody>
          <a:bodyPr rtlCol="0">
            <a:normAutofit fontScale="62500" lnSpcReduction="20000"/>
          </a:bodyPr>
          <a:lstStyle/>
          <a:p>
            <a:pPr algn="just" eaLnBrk="1" fontAlgn="auto" hangingPunct="1">
              <a:spcAft>
                <a:spcPts val="0"/>
              </a:spcAft>
              <a:buFont typeface="Arial" pitchFamily="34" charset="0"/>
              <a:buNone/>
              <a:defRPr/>
            </a:pPr>
            <a:r>
              <a:rPr lang="en-GB" dirty="0"/>
              <a:t>	</a:t>
            </a:r>
          </a:p>
          <a:p>
            <a:pPr algn="just" eaLnBrk="1" fontAlgn="auto" hangingPunct="1">
              <a:spcAft>
                <a:spcPts val="0"/>
              </a:spcAft>
              <a:buFont typeface="Arial" pitchFamily="34" charset="0"/>
              <a:buNone/>
              <a:defRPr/>
            </a:pPr>
            <a:endParaRPr lang="en-GB" dirty="0"/>
          </a:p>
          <a:p>
            <a:pPr algn="just" eaLnBrk="1" fontAlgn="auto" hangingPunct="1">
              <a:spcAft>
                <a:spcPts val="0"/>
              </a:spcAft>
              <a:buFont typeface="Arial" pitchFamily="34" charset="0"/>
              <a:buNone/>
              <a:defRPr/>
            </a:pPr>
            <a:endParaRPr lang="en-GB" dirty="0"/>
          </a:p>
          <a:p>
            <a:pPr algn="just" eaLnBrk="1" fontAlgn="auto" hangingPunct="1">
              <a:spcAft>
                <a:spcPts val="0"/>
              </a:spcAft>
              <a:buFont typeface="Arial" pitchFamily="34" charset="0"/>
              <a:buNone/>
              <a:defRPr/>
            </a:pPr>
            <a:endParaRPr lang="en-GB" dirty="0"/>
          </a:p>
          <a:p>
            <a:pPr algn="just" eaLnBrk="1" fontAlgn="auto" hangingPunct="1">
              <a:spcAft>
                <a:spcPts val="0"/>
              </a:spcAft>
              <a:buFont typeface="Arial" pitchFamily="34" charset="0"/>
              <a:buNone/>
              <a:defRPr/>
            </a:pPr>
            <a:endParaRPr lang="en-GB" dirty="0"/>
          </a:p>
          <a:p>
            <a:pPr algn="just" eaLnBrk="1" fontAlgn="auto" hangingPunct="1">
              <a:spcAft>
                <a:spcPts val="0"/>
              </a:spcAft>
              <a:buFont typeface="Arial" pitchFamily="34" charset="0"/>
              <a:buNone/>
              <a:defRPr/>
            </a:pPr>
            <a:r>
              <a:rPr lang="en-GB" dirty="0"/>
              <a:t>	</a:t>
            </a:r>
          </a:p>
          <a:p>
            <a:pPr algn="just" eaLnBrk="1" fontAlgn="auto" hangingPunct="1">
              <a:spcAft>
                <a:spcPts val="0"/>
              </a:spcAft>
              <a:buFont typeface="Arial" pitchFamily="34" charset="0"/>
              <a:buNone/>
              <a:defRPr/>
            </a:pPr>
            <a:r>
              <a:rPr lang="en-GB" dirty="0"/>
              <a:t>	</a:t>
            </a:r>
          </a:p>
          <a:p>
            <a:pPr algn="just" eaLnBrk="1" fontAlgn="auto" hangingPunct="1">
              <a:spcAft>
                <a:spcPts val="0"/>
              </a:spcAft>
              <a:buFont typeface="Arial" pitchFamily="34" charset="0"/>
              <a:buNone/>
              <a:defRPr/>
            </a:pPr>
            <a:endParaRPr lang="en-GB" sz="3100" dirty="0"/>
          </a:p>
          <a:p>
            <a:pPr algn="just" eaLnBrk="1" fontAlgn="auto" hangingPunct="1">
              <a:spcAft>
                <a:spcPts val="0"/>
              </a:spcAft>
              <a:buFont typeface="Arial" pitchFamily="34" charset="0"/>
              <a:buNone/>
              <a:defRPr/>
            </a:pPr>
            <a:endParaRPr lang="en-GB" sz="3100" dirty="0"/>
          </a:p>
          <a:p>
            <a:pPr algn="just" eaLnBrk="1" fontAlgn="auto" hangingPunct="1">
              <a:spcAft>
                <a:spcPts val="0"/>
              </a:spcAft>
              <a:buFont typeface="Arial" pitchFamily="34" charset="0"/>
              <a:buNone/>
              <a:defRPr/>
            </a:pPr>
            <a:endParaRPr lang="en-GB" sz="3100" dirty="0"/>
          </a:p>
          <a:p>
            <a:pPr algn="just" eaLnBrk="1" fontAlgn="auto" hangingPunct="1">
              <a:spcAft>
                <a:spcPts val="0"/>
              </a:spcAft>
              <a:buFont typeface="Arial" pitchFamily="34" charset="0"/>
              <a:buNone/>
              <a:defRPr/>
            </a:pPr>
            <a:endParaRPr lang="en-GB" sz="3100" dirty="0"/>
          </a:p>
          <a:p>
            <a:pPr algn="just" eaLnBrk="1" fontAlgn="auto" hangingPunct="1">
              <a:spcAft>
                <a:spcPts val="0"/>
              </a:spcAft>
              <a:buFont typeface="Arial" pitchFamily="34" charset="0"/>
              <a:buNone/>
              <a:defRPr/>
            </a:pPr>
            <a:r>
              <a:rPr lang="en-GB" sz="3100" dirty="0"/>
              <a:t>	"Today we are also taking a decision of great historic significance. We resolve to build a better future for all people, including the millions who have been denied the chance to lead decent, dignified and rewarding lives and to achieve their full human potential. We can be the first generation to succeed in ending poverty; just as we may be the last to have a chance of saving the planet…” (paragraph 50)</a:t>
            </a:r>
          </a:p>
          <a:p>
            <a:pPr algn="just" eaLnBrk="1" fontAlgn="auto" hangingPunct="1">
              <a:spcAft>
                <a:spcPts val="0"/>
              </a:spcAft>
              <a:buFont typeface="Arial" pitchFamily="34" charset="0"/>
              <a:buNone/>
              <a:defRPr/>
            </a:pPr>
            <a:endParaRPr lang="en-GB" dirty="0"/>
          </a:p>
          <a:p>
            <a:pPr algn="ctr" eaLnBrk="1" fontAlgn="auto" hangingPunct="1">
              <a:spcAft>
                <a:spcPts val="0"/>
              </a:spcAft>
              <a:buFont typeface="Arial" pitchFamily="34" charset="0"/>
              <a:buNone/>
              <a:defRPr/>
            </a:pPr>
            <a:r>
              <a:rPr lang="en-GB" b="1" dirty="0"/>
              <a:t>People-Peace-Prosperity-Planet-Partnership</a:t>
            </a:r>
          </a:p>
        </p:txBody>
      </p:sp>
      <p:pic>
        <p:nvPicPr>
          <p:cNvPr id="9220" name="Content Placeholder 3" descr="SDGs.jpg"/>
          <p:cNvPicPr>
            <a:picLocks noChangeAspect="1"/>
          </p:cNvPicPr>
          <p:nvPr/>
        </p:nvPicPr>
        <p:blipFill>
          <a:blip r:embed="rId4" cstate="print"/>
          <a:srcRect/>
          <a:stretch>
            <a:fillRect/>
          </a:stretch>
        </p:blipFill>
        <p:spPr bwMode="auto">
          <a:xfrm>
            <a:off x="0" y="1524000"/>
            <a:ext cx="9144000" cy="33528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DDD6296F-F12E-CCDA-2129-C9F7C61CCB76}"/>
              </a:ext>
            </a:extLst>
          </p:cNvPr>
          <p:cNvSpPr>
            <a:spLocks noGrp="1"/>
          </p:cNvSpPr>
          <p:nvPr>
            <p:ph type="sldNum" sz="quarter" idx="12"/>
          </p:nvPr>
        </p:nvSpPr>
        <p:spPr/>
        <p:txBody>
          <a:bodyPr/>
          <a:lstStyle/>
          <a:p>
            <a:pPr>
              <a:defRPr/>
            </a:pPr>
            <a:fld id="{7642507D-34BB-4EA4-A602-764AFDC2A5EA}" type="slidenum">
              <a:rPr lang="en-GB" smtClean="0"/>
              <a:pPr>
                <a:defRPr/>
              </a:pPr>
              <a:t>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linds(horizontal)">
                                      <p:cBhvr>
                                        <p:cTn id="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70A2D-9F4C-CBB3-8A4D-C75152F168FA}"/>
              </a:ext>
            </a:extLst>
          </p:cNvPr>
          <p:cNvSpPr>
            <a:spLocks noGrp="1"/>
          </p:cNvSpPr>
          <p:nvPr>
            <p:ph type="title"/>
          </p:nvPr>
        </p:nvSpPr>
        <p:spPr>
          <a:xfrm>
            <a:off x="457200" y="0"/>
            <a:ext cx="8229600" cy="914400"/>
          </a:xfrm>
        </p:spPr>
        <p:txBody>
          <a:bodyPr/>
          <a:lstStyle/>
          <a:p>
            <a:r>
              <a:rPr lang="en-US" sz="3200" dirty="0">
                <a:hlinkClick r:id="rId3"/>
              </a:rPr>
              <a:t>Global Integration Updates 2022</a:t>
            </a:r>
            <a:endParaRPr lang="en-US" sz="3200" dirty="0"/>
          </a:p>
        </p:txBody>
      </p:sp>
      <p:sp>
        <p:nvSpPr>
          <p:cNvPr id="3" name="Content Placeholder 2">
            <a:extLst>
              <a:ext uri="{FF2B5EF4-FFF2-40B4-BE49-F238E27FC236}">
                <a16:creationId xmlns:a16="http://schemas.microsoft.com/office/drawing/2014/main" id="{A42B87C5-9D27-D234-7B01-09B045615286}"/>
              </a:ext>
            </a:extLst>
          </p:cNvPr>
          <p:cNvSpPr>
            <a:spLocks noGrp="1"/>
          </p:cNvSpPr>
          <p:nvPr>
            <p:ph idx="1"/>
          </p:nvPr>
        </p:nvSpPr>
        <p:spPr>
          <a:xfrm>
            <a:off x="76200" y="914400"/>
            <a:ext cx="8991600" cy="5867400"/>
          </a:xfrm>
        </p:spPr>
        <p:txBody>
          <a:bodyPr/>
          <a:lstStyle/>
          <a:p>
            <a:pPr marL="0" indent="0" algn="just">
              <a:buNone/>
            </a:pPr>
            <a:r>
              <a:rPr lang="en-US" sz="2200" i="0" dirty="0">
                <a:solidFill>
                  <a:srgbClr val="444444"/>
                </a:solidFill>
                <a:effectLst/>
                <a:highlight>
                  <a:srgbClr val="FFFF00"/>
                </a:highlight>
                <a:latin typeface="Arial" panose="020B0604020202020204" pitchFamily="34" charset="0"/>
              </a:rPr>
              <a:t>--</a:t>
            </a:r>
            <a:r>
              <a:rPr lang="en-US" sz="2200" i="0" dirty="0">
                <a:solidFill>
                  <a:srgbClr val="444444"/>
                </a:solidFill>
                <a:effectLst/>
                <a:highlight>
                  <a:srgbClr val="FFFF00"/>
                </a:highlight>
                <a:latin typeface="Arial" panose="020B0604020202020204" pitchFamily="34" charset="0"/>
                <a:hlinkClick r:id="rId4"/>
              </a:rPr>
              <a:t>October 2022</a:t>
            </a:r>
            <a:r>
              <a:rPr lang="en-US" sz="2200" i="0" dirty="0">
                <a:solidFill>
                  <a:srgbClr val="444444"/>
                </a:solidFill>
                <a:effectLst/>
                <a:highlight>
                  <a:srgbClr val="FFFF00"/>
                </a:highlight>
                <a:latin typeface="Arial" panose="020B0604020202020204" pitchFamily="34" charset="0"/>
              </a:rPr>
              <a:t>: Perils, Paralysis, and Hope: Sustainable Development or Sustainable Destruction? “</a:t>
            </a:r>
            <a:r>
              <a:rPr lang="en-US" sz="1800" dirty="0">
                <a:solidFill>
                  <a:srgbClr val="000000"/>
                </a:solidFill>
                <a:effectLst/>
                <a:latin typeface="Helvetica" panose="020B0604020202020204" pitchFamily="34" charset="0"/>
                <a:ea typeface="Times New Roman" panose="02020603050405020304" pitchFamily="18" charset="0"/>
              </a:rPr>
              <a:t>In this </a:t>
            </a:r>
            <a:r>
              <a:rPr lang="en-US" sz="1800" i="1" dirty="0">
                <a:solidFill>
                  <a:srgbClr val="000000"/>
                </a:solidFill>
                <a:effectLst/>
                <a:latin typeface="Helvetica" panose="020B0604020202020204" pitchFamily="34" charset="0"/>
                <a:ea typeface="Times New Roman" panose="02020603050405020304" pitchFamily="18" charset="0"/>
              </a:rPr>
              <a:t>Update </a:t>
            </a:r>
            <a:r>
              <a:rPr lang="en-US" sz="1800" dirty="0">
                <a:solidFill>
                  <a:srgbClr val="000000"/>
                </a:solidFill>
                <a:effectLst/>
                <a:latin typeface="Helvetica" panose="020B0604020202020204" pitchFamily="34" charset="0"/>
                <a:ea typeface="Times New Roman" panose="02020603050405020304" pitchFamily="18" charset="0"/>
              </a:rPr>
              <a:t>we feature the opening address to the </a:t>
            </a:r>
            <a:r>
              <a:rPr lang="en-US" sz="1800" dirty="0">
                <a:solidFill>
                  <a:srgbClr val="000000"/>
                </a:solidFill>
                <a:latin typeface="Helvetica" panose="020B0604020202020204" pitchFamily="34" charset="0"/>
                <a:ea typeface="Times New Roman" panose="02020603050405020304" pitchFamily="18" charset="0"/>
              </a:rPr>
              <a:t>UN</a:t>
            </a:r>
            <a:r>
              <a:rPr lang="en-US" sz="1800" dirty="0">
                <a:solidFill>
                  <a:srgbClr val="000000"/>
                </a:solidFill>
                <a:effectLst/>
                <a:latin typeface="Helvetica" panose="020B0604020202020204" pitchFamily="34" charset="0"/>
                <a:ea typeface="Times New Roman" panose="02020603050405020304" pitchFamily="18" charset="0"/>
              </a:rPr>
              <a:t> General Assembly by UN Secretary-General António Guterres on 20 September 2022. The title and theme of this </a:t>
            </a:r>
            <a:r>
              <a:rPr lang="en-US" sz="1800" i="1" dirty="0">
                <a:solidFill>
                  <a:srgbClr val="000000"/>
                </a:solidFill>
                <a:effectLst/>
                <a:latin typeface="Helvetica" panose="020B0604020202020204" pitchFamily="34" charset="0"/>
                <a:ea typeface="Times New Roman" panose="02020603050405020304" pitchFamily="18" charset="0"/>
              </a:rPr>
              <a:t>Update</a:t>
            </a:r>
            <a:r>
              <a:rPr lang="en-US" sz="1800" dirty="0">
                <a:solidFill>
                  <a:srgbClr val="000000"/>
                </a:solidFill>
                <a:effectLst/>
                <a:latin typeface="Helvetica" panose="020B0604020202020204" pitchFamily="34" charset="0"/>
                <a:ea typeface="Times New Roman" panose="02020603050405020304" pitchFamily="18" charset="0"/>
              </a:rPr>
              <a:t>--perils, paralysis, hope--reflects our summary take-away from Guterres' address. We also share some Personal Reflections about "being people of faith-hope-love" And include the </a:t>
            </a:r>
            <a:r>
              <a:rPr lang="en-US" sz="1800" b="0" dirty="0">
                <a:solidFill>
                  <a:srgbClr val="000000"/>
                </a:solidFill>
                <a:effectLst/>
                <a:latin typeface="Helvetica" panose="020B0604020202020204" pitchFamily="34" charset="0"/>
                <a:ea typeface="Times New Roman" panose="02020603050405020304" pitchFamily="18" charset="0"/>
              </a:rPr>
              <a:t>message by Archbishop Justin Welby on 19 September 2022</a:t>
            </a:r>
            <a:r>
              <a:rPr lang="en-US" sz="1800" b="1" dirty="0">
                <a:solidFill>
                  <a:srgbClr val="000000"/>
                </a:solidFill>
                <a:effectLst/>
                <a:latin typeface="Helvetica" panose="020B0604020202020204" pitchFamily="34" charset="0"/>
                <a:ea typeface="Times New Roman" panose="02020603050405020304" pitchFamily="18" charset="0"/>
              </a:rPr>
              <a:t> </a:t>
            </a:r>
            <a:r>
              <a:rPr lang="en-US" sz="1800" b="0" dirty="0">
                <a:solidFill>
                  <a:srgbClr val="000000"/>
                </a:solidFill>
                <a:effectLst/>
                <a:latin typeface="Helvetica" panose="020B0604020202020204" pitchFamily="34" charset="0"/>
                <a:ea typeface="Times New Roman" panose="02020603050405020304" pitchFamily="18" charset="0"/>
              </a:rPr>
              <a:t>at</a:t>
            </a:r>
            <a:r>
              <a:rPr lang="en-US" sz="1800" b="1" dirty="0">
                <a:solidFill>
                  <a:srgbClr val="606060"/>
                </a:solidFill>
                <a:effectLst/>
                <a:latin typeface="Helvetica" panose="020B0604020202020204" pitchFamily="34" charset="0"/>
                <a:ea typeface="Times New Roman" panose="02020603050405020304" pitchFamily="18" charset="0"/>
              </a:rPr>
              <a:t> </a:t>
            </a:r>
            <a:r>
              <a:rPr lang="en-US" sz="1800" b="0" u="sng" dirty="0">
                <a:solidFill>
                  <a:srgbClr val="0000CD"/>
                </a:solidFill>
                <a:effectLst/>
                <a:latin typeface="Helvetica" panose="020B0604020202020204" pitchFamily="34" charset="0"/>
                <a:ea typeface="Times New Roman" panose="02020603050405020304" pitchFamily="18" charset="0"/>
                <a:hlinkClick r:id="rId5"/>
              </a:rPr>
              <a:t>the funeral service at Westminster Abbey</a:t>
            </a:r>
            <a:r>
              <a:rPr lang="en-US" sz="1800" b="1" u="sng" dirty="0">
                <a:solidFill>
                  <a:srgbClr val="0000CD"/>
                </a:solidFill>
                <a:effectLst/>
                <a:latin typeface="Helvetica" panose="020B0604020202020204" pitchFamily="34" charset="0"/>
                <a:ea typeface="Times New Roman" panose="02020603050405020304" pitchFamily="18" charset="0"/>
              </a:rPr>
              <a:t> </a:t>
            </a:r>
            <a:r>
              <a:rPr lang="en-US" sz="1800" b="0" u="sng" dirty="0">
                <a:solidFill>
                  <a:srgbClr val="0000CD"/>
                </a:solidFill>
                <a:effectLst/>
                <a:latin typeface="Helvetica" panose="020B0604020202020204" pitchFamily="34" charset="0"/>
                <a:ea typeface="Times New Roman" panose="02020603050405020304" pitchFamily="18" charset="0"/>
                <a:hlinkClick r:id="rId6"/>
              </a:rPr>
              <a:t>for Elizabeth II</a:t>
            </a:r>
            <a:r>
              <a:rPr lang="en-US" sz="1800" b="1" dirty="0">
                <a:solidFill>
                  <a:srgbClr val="606060"/>
                </a:solidFill>
                <a:effectLst/>
                <a:latin typeface="Helvetica" panose="020B0604020202020204" pitchFamily="34" charset="0"/>
                <a:ea typeface="Times New Roman" panose="02020603050405020304" pitchFamily="18" charset="0"/>
              </a:rPr>
              <a:t>, </a:t>
            </a:r>
            <a:r>
              <a:rPr lang="en-US" sz="1800" b="0" dirty="0">
                <a:effectLst/>
                <a:latin typeface="Helvetica" panose="020B0604020202020204" pitchFamily="34" charset="0"/>
                <a:ea typeface="Times New Roman" panose="02020603050405020304" pitchFamily="18" charset="0"/>
              </a:rPr>
              <a:t>focusing on her life of service and faith</a:t>
            </a:r>
            <a:r>
              <a:rPr lang="en-US" sz="1800" b="1" dirty="0">
                <a:effectLst/>
                <a:latin typeface="Helvetica" panose="020B0604020202020204" pitchFamily="34" charset="0"/>
                <a:ea typeface="Times New Roman" panose="02020603050405020304" pitchFamily="18" charset="0"/>
              </a:rPr>
              <a:t>.</a:t>
            </a:r>
            <a:r>
              <a:rPr lang="en-US" sz="1800" dirty="0">
                <a:effectLst/>
                <a:latin typeface="Helvetica" panose="020B0604020202020204" pitchFamily="34" charset="0"/>
                <a:ea typeface="Times New Roman" panose="02020603050405020304" pitchFamily="18" charset="0"/>
              </a:rPr>
              <a:t> </a:t>
            </a:r>
            <a:r>
              <a:rPr lang="en-US" sz="1800" dirty="0">
                <a:solidFill>
                  <a:srgbClr val="000000"/>
                </a:solidFill>
                <a:effectLst/>
                <a:latin typeface="Helvetica" panose="020B0604020202020204" pitchFamily="34" charset="0"/>
                <a:ea typeface="Times New Roman" panose="02020603050405020304" pitchFamily="18" charset="0"/>
              </a:rPr>
              <a:t>The funeral, much of which was organized in advance by the Queen herself, was viewed by an estimated and unprecedented global audience of over four billion people.”</a:t>
            </a:r>
            <a:endParaRPr lang="en-US" sz="1800" dirty="0">
              <a:effectLst/>
              <a:latin typeface="Times New Roman" panose="02020603050405020304" pitchFamily="18" charset="0"/>
              <a:ea typeface="Times New Roman" panose="02020603050405020304" pitchFamily="18" charset="0"/>
            </a:endParaRPr>
          </a:p>
          <a:p>
            <a:pPr marL="0" indent="0">
              <a:buNone/>
            </a:pPr>
            <a:br>
              <a:rPr lang="en-US" sz="2200" i="0" dirty="0">
                <a:solidFill>
                  <a:srgbClr val="444444"/>
                </a:solidFill>
                <a:effectLst/>
                <a:highlight>
                  <a:srgbClr val="FFFF00"/>
                </a:highlight>
                <a:latin typeface="Arial" panose="020B0604020202020204" pitchFamily="34" charset="0"/>
              </a:rPr>
            </a:br>
            <a:r>
              <a:rPr lang="en-US" sz="2200" i="0" dirty="0">
                <a:solidFill>
                  <a:srgbClr val="444444"/>
                </a:solidFill>
                <a:effectLst/>
                <a:latin typeface="Arial" panose="020B0604020202020204" pitchFamily="34" charset="0"/>
              </a:rPr>
              <a:t>–</a:t>
            </a:r>
            <a:r>
              <a:rPr lang="en-US" sz="2200" i="0" u="none" strike="noStrike" dirty="0">
                <a:solidFill>
                  <a:srgbClr val="0000FF"/>
                </a:solidFill>
                <a:effectLst/>
                <a:latin typeface="Arial" panose="020B0604020202020204" pitchFamily="34" charset="0"/>
                <a:hlinkClick r:id="rId7"/>
              </a:rPr>
              <a:t>September 2022: </a:t>
            </a:r>
            <a:r>
              <a:rPr lang="en-US" sz="2200" i="0" dirty="0">
                <a:solidFill>
                  <a:srgbClr val="444444"/>
                </a:solidFill>
                <a:effectLst/>
                <a:latin typeface="Arial" panose="020B0604020202020204" pitchFamily="34" charset="0"/>
              </a:rPr>
              <a:t>Arming the World–Promoting Positive Peace </a:t>
            </a:r>
            <a:br>
              <a:rPr lang="en-US" sz="2200" i="0" dirty="0">
                <a:solidFill>
                  <a:srgbClr val="444444"/>
                </a:solidFill>
                <a:effectLst/>
                <a:latin typeface="Arial" panose="020B0604020202020204" pitchFamily="34" charset="0"/>
              </a:rPr>
            </a:br>
            <a:endParaRPr lang="en-US" sz="2200" i="0" dirty="0">
              <a:solidFill>
                <a:srgbClr val="444444"/>
              </a:solidFill>
              <a:effectLst/>
              <a:latin typeface="Arial" panose="020B0604020202020204" pitchFamily="34" charset="0"/>
            </a:endParaRPr>
          </a:p>
          <a:p>
            <a:pPr marL="0" indent="0">
              <a:buNone/>
            </a:pPr>
            <a:r>
              <a:rPr lang="en-US" sz="2200" i="0" dirty="0">
                <a:solidFill>
                  <a:srgbClr val="444444"/>
                </a:solidFill>
                <a:effectLst/>
                <a:latin typeface="Arial" panose="020B0604020202020204" pitchFamily="34" charset="0"/>
              </a:rPr>
              <a:t>–</a:t>
            </a:r>
            <a:r>
              <a:rPr lang="en-US" sz="2200" i="0" u="none" strike="noStrike" dirty="0">
                <a:solidFill>
                  <a:srgbClr val="0000FF"/>
                </a:solidFill>
                <a:effectLst/>
                <a:latin typeface="Arial" panose="020B0604020202020204" pitchFamily="34" charset="0"/>
                <a:hlinkClick r:id="rId8"/>
              </a:rPr>
              <a:t>August 2022:</a:t>
            </a:r>
            <a:r>
              <a:rPr lang="en-US" sz="2200" i="0" dirty="0">
                <a:solidFill>
                  <a:srgbClr val="444444"/>
                </a:solidFill>
                <a:effectLst/>
                <a:latin typeface="Arial" panose="020B0604020202020204" pitchFamily="34" charset="0"/>
              </a:rPr>
              <a:t> Repentance and Reconciliation–The Pope’s Pilgrimage of Penance</a:t>
            </a:r>
            <a:br>
              <a:rPr lang="en-US" sz="2200" i="0" dirty="0">
                <a:solidFill>
                  <a:srgbClr val="444444"/>
                </a:solidFill>
                <a:effectLst/>
                <a:latin typeface="Arial" panose="020B0604020202020204" pitchFamily="34" charset="0"/>
              </a:rPr>
            </a:br>
            <a:endParaRPr lang="en-US" sz="2200" i="0" dirty="0">
              <a:solidFill>
                <a:srgbClr val="444444"/>
              </a:solidFill>
              <a:effectLst/>
              <a:latin typeface="Arial" panose="020B0604020202020204" pitchFamily="34" charset="0"/>
            </a:endParaRPr>
          </a:p>
          <a:p>
            <a:pPr marL="0" indent="0">
              <a:buNone/>
            </a:pPr>
            <a:r>
              <a:rPr lang="en-US" sz="2200" i="0" dirty="0">
                <a:solidFill>
                  <a:srgbClr val="444444"/>
                </a:solidFill>
                <a:effectLst/>
                <a:latin typeface="Arial" panose="020B0604020202020204" pitchFamily="34" charset="0"/>
              </a:rPr>
              <a:t>–</a:t>
            </a:r>
            <a:r>
              <a:rPr lang="en-US" sz="2200" i="0" u="none" strike="noStrike" dirty="0">
                <a:solidFill>
                  <a:srgbClr val="0000FF"/>
                </a:solidFill>
                <a:effectLst/>
                <a:latin typeface="Arial" panose="020B0604020202020204" pitchFamily="34" charset="0"/>
                <a:hlinkClick r:id="rId9"/>
              </a:rPr>
              <a:t>July 2022:</a:t>
            </a:r>
            <a:r>
              <a:rPr lang="en-US" sz="2200" i="0" dirty="0">
                <a:solidFill>
                  <a:srgbClr val="444444"/>
                </a:solidFill>
                <a:effectLst/>
                <a:latin typeface="Arial" panose="020B0604020202020204" pitchFamily="34" charset="0"/>
              </a:rPr>
              <a:t> Transforming Mental Health for All--WHO World Mental Health Report</a:t>
            </a:r>
          </a:p>
        </p:txBody>
      </p:sp>
      <p:pic>
        <p:nvPicPr>
          <p:cNvPr id="4" name="Picture 3" descr="crossing sectors crop.jpg">
            <a:extLst>
              <a:ext uri="{FF2B5EF4-FFF2-40B4-BE49-F238E27FC236}">
                <a16:creationId xmlns:a16="http://schemas.microsoft.com/office/drawing/2014/main" id="{D25418C8-BFA7-4551-20F2-16E54B173433}"/>
              </a:ext>
            </a:extLst>
          </p:cNvPr>
          <p:cNvPicPr>
            <a:picLocks noChangeAspect="1"/>
          </p:cNvPicPr>
          <p:nvPr/>
        </p:nvPicPr>
        <p:blipFill>
          <a:blip r:embed="rId10" cstate="print"/>
          <a:srcRect/>
          <a:stretch>
            <a:fillRect/>
          </a:stretch>
        </p:blipFill>
        <p:spPr bwMode="auto">
          <a:xfrm>
            <a:off x="7620000" y="0"/>
            <a:ext cx="1524000" cy="698500"/>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BB58FD35-5EDD-FCD1-5540-FB058B9B7D13}"/>
              </a:ext>
            </a:extLst>
          </p:cNvPr>
          <p:cNvSpPr>
            <a:spLocks noGrp="1"/>
          </p:cNvSpPr>
          <p:nvPr>
            <p:ph type="sldNum" sz="quarter" idx="12"/>
          </p:nvPr>
        </p:nvSpPr>
        <p:spPr/>
        <p:txBody>
          <a:bodyPr/>
          <a:lstStyle/>
          <a:p>
            <a:pPr>
              <a:defRPr/>
            </a:pPr>
            <a:fld id="{7642507D-34BB-4EA4-A602-764AFDC2A5EA}" type="slidenum">
              <a:rPr lang="en-GB" smtClean="0"/>
              <a:pPr>
                <a:defRPr/>
              </a:pPr>
              <a:t>9</a:t>
            </a:fld>
            <a:endParaRPr lang="en-GB"/>
          </a:p>
        </p:txBody>
      </p:sp>
    </p:spTree>
    <p:extLst>
      <p:ext uri="{BB962C8B-B14F-4D97-AF65-F5344CB8AC3E}">
        <p14:creationId xmlns:p14="http://schemas.microsoft.com/office/powerpoint/2010/main" val="239120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12408</TotalTime>
  <Words>4609</Words>
  <Application>Microsoft Office PowerPoint</Application>
  <PresentationFormat>On-screen Show (4:3)</PresentationFormat>
  <Paragraphs>259</Paragraphs>
  <Slides>24</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Helvetica</vt:lpstr>
      <vt:lpstr>inherit</vt:lpstr>
      <vt:lpstr>Lato</vt:lpstr>
      <vt:lpstr>Roboto</vt:lpstr>
      <vt:lpstr>system-ui</vt:lpstr>
      <vt:lpstr>Times New Roman</vt:lpstr>
      <vt:lpstr>Wingdings</vt:lpstr>
      <vt:lpstr>Office Theme</vt:lpstr>
      <vt:lpstr>    Global Integration My Journey into the Missio Dei Frontiers Kelly O’Donnell, PsyD Member Care Associates, Inc.    </vt:lpstr>
      <vt:lpstr>Purpose </vt:lpstr>
      <vt:lpstr>GI-MD Frontiers Core Resources</vt:lpstr>
      <vt:lpstr>PowerPoint Presentation</vt:lpstr>
      <vt:lpstr>GI Journey: Missio Dei Frontiers  New and Old Treasures--GI Gems MT 13:51-52 “These are the ones who have helped restore to me the mislaid treasures of God” Phillip Yancey, Soul Survivor (2001) </vt:lpstr>
      <vt:lpstr> Globalntegration</vt:lpstr>
      <vt:lpstr>.</vt:lpstr>
      <vt:lpstr> Transforming Our World:  The 2030 Agenda for Sustainable Development United Nations, 25 September 2015 </vt:lpstr>
      <vt:lpstr>Global Integration Updates 2022</vt:lpstr>
      <vt:lpstr>Faith-Based People-Organizations </vt:lpstr>
      <vt:lpstr>Faith-Based Initiatives</vt:lpstr>
      <vt:lpstr>Trio Gatherings A relaxed, neutral place where colleagues can interact on important topics for mutual learning and mutual support</vt:lpstr>
      <vt:lpstr>  Global Mental Health   for/from the Faith-Based Sector Mental Health as Mission  SDG 3 : ”Ensure healthy lives and promote wellbeing for all ages” including mental health, substance abuse, suicide </vt:lpstr>
      <vt:lpstr>Two MH Resources—WHO Psychological First Aid (2011) mhGAP Humanitarian Intervention Guide (2015)</vt:lpstr>
      <vt:lpstr>   Trauma:  --a global lens: across cultures, sectors,  generations, SDGs, etc  --prevention and treatment --social determinants  of health &amp; wellbeing  United Nations Institute   for Training and Research  (UNITAR)</vt:lpstr>
      <vt:lpstr>“Triple-Nexus: Humanitarian-Development-Peace Sectors</vt:lpstr>
      <vt:lpstr>United Nations General Assembly High Level Meeting: Peacebuilding and Sustaining Peace</vt:lpstr>
      <vt:lpstr>Peace + Corruption et al .</vt:lpstr>
      <vt:lpstr>PowerPoint Presentation</vt:lpstr>
      <vt:lpstr>Global Integrity moral wholeness for a whole world</vt:lpstr>
      <vt:lpstr>.</vt:lpstr>
      <vt:lpstr> PETRA People Update (October 2022) Key resources to support integrity and anti-corruption  in your life, organizations, and spheres of influence </vt:lpstr>
      <vt:lpstr> Pulling it All Together Seven Directional Commitments for GI in the Missio Dei Frontiers Based on Well-Being for All: MHPs and the SDGs   Journal of Psychology and Christianity (March 2017)  </vt:lpstr>
      <vt:lpstr>.</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GMH Briefing</dc:title>
  <dc:creator>Kelly</dc:creator>
  <cp:lastModifiedBy>Kelly ODonnell</cp:lastModifiedBy>
  <cp:revision>653</cp:revision>
  <dcterms:created xsi:type="dcterms:W3CDTF">2011-04-13T17:47:47Z</dcterms:created>
  <dcterms:modified xsi:type="dcterms:W3CDTF">2022-10-08T19:39:24Z</dcterms:modified>
</cp:coreProperties>
</file>