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395" r:id="rId2"/>
    <p:sldId id="784" r:id="rId3"/>
    <p:sldId id="782" r:id="rId4"/>
    <p:sldId id="699" r:id="rId5"/>
    <p:sldId id="787" r:id="rId6"/>
    <p:sldId id="679" r:id="rId7"/>
    <p:sldId id="681" r:id="rId8"/>
    <p:sldId id="711" r:id="rId9"/>
    <p:sldId id="812" r:id="rId10"/>
    <p:sldId id="682" r:id="rId11"/>
    <p:sldId id="710" r:id="rId12"/>
    <p:sldId id="777" r:id="rId13"/>
    <p:sldId id="789" r:id="rId14"/>
    <p:sldId id="818" r:id="rId15"/>
    <p:sldId id="625" r:id="rId16"/>
    <p:sldId id="683" r:id="rId17"/>
    <p:sldId id="617" r:id="rId18"/>
    <p:sldId id="700" r:id="rId19"/>
    <p:sldId id="774" r:id="rId20"/>
    <p:sldId id="764" r:id="rId21"/>
    <p:sldId id="684" r:id="rId22"/>
    <p:sldId id="652" r:id="rId23"/>
    <p:sldId id="703" r:id="rId24"/>
    <p:sldId id="390" r:id="rId25"/>
    <p:sldId id="653" r:id="rId26"/>
    <p:sldId id="685" r:id="rId27"/>
    <p:sldId id="785" r:id="rId28"/>
    <p:sldId id="695" r:id="rId29"/>
    <p:sldId id="686" r:id="rId30"/>
    <p:sldId id="702" r:id="rId31"/>
    <p:sldId id="817" r:id="rId32"/>
    <p:sldId id="688" r:id="rId33"/>
    <p:sldId id="776" r:id="rId34"/>
    <p:sldId id="687" r:id="rId35"/>
    <p:sldId id="780" r:id="rId36"/>
    <p:sldId id="689" r:id="rId37"/>
    <p:sldId id="705" r:id="rId38"/>
    <p:sldId id="654" r:id="rId39"/>
    <p:sldId id="690" r:id="rId40"/>
    <p:sldId id="692" r:id="rId41"/>
    <p:sldId id="816" r:id="rId42"/>
    <p:sldId id="802" r:id="rId43"/>
    <p:sldId id="800" r:id="rId44"/>
    <p:sldId id="66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3792" autoAdjust="0"/>
  </p:normalViewPr>
  <p:slideViewPr>
    <p:cSldViewPr>
      <p:cViewPr>
        <p:scale>
          <a:sx n="62" d="100"/>
          <a:sy n="62" d="100"/>
        </p:scale>
        <p:origin x="1480" y="56"/>
      </p:cViewPr>
      <p:guideLst>
        <p:guide orient="horz" pos="2160"/>
        <p:guide pos="2880"/>
      </p:guideLst>
    </p:cSldViewPr>
  </p:slideViewPr>
  <p:outlineViewPr>
    <p:cViewPr>
      <p:scale>
        <a:sx n="33" d="100"/>
        <a:sy n="33" d="100"/>
      </p:scale>
      <p:origin x="0" y="-41050"/>
    </p:cViewPr>
  </p:outlineViewPr>
  <p:notesTextViewPr>
    <p:cViewPr>
      <p:scale>
        <a:sx n="100" d="100"/>
        <a:sy n="100" d="100"/>
      </p:scale>
      <p:origin x="0" y="0"/>
    </p:cViewPr>
  </p:notesTextViewPr>
  <p:sorterViewPr>
    <p:cViewPr>
      <p:scale>
        <a:sx n="100" d="100"/>
        <a:sy n="100" d="100"/>
      </p:scale>
      <p:origin x="0" y="-9821"/>
    </p:cViewPr>
  </p:sorterViewPr>
  <p:notesViewPr>
    <p:cSldViewPr>
      <p:cViewPr>
        <p:scale>
          <a:sx n="82" d="100"/>
          <a:sy n="82" d="100"/>
        </p:scale>
        <p:origin x="2020"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5C669-93F3-4E36-A33F-2250DF1A3A13}" type="datetimeFigureOut">
              <a:rPr lang="en-GB" smtClean="0"/>
              <a:pPr/>
              <a:t>06/10/2020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74B65-30CB-4647-82C7-B322FA4F90D6}" type="slidenum">
              <a:rPr lang="en-GB" smtClean="0"/>
              <a:pPr/>
              <a:t>‹#›</a:t>
            </a:fld>
            <a:endParaRPr lang="en-GB"/>
          </a:p>
        </p:txBody>
      </p:sp>
    </p:spTree>
    <p:extLst>
      <p:ext uri="{BB962C8B-B14F-4D97-AF65-F5344CB8AC3E}">
        <p14:creationId xmlns:p14="http://schemas.microsoft.com/office/powerpoint/2010/main" val="2496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viewer?a=v&amp;pid=sites&amp;srcid=ZGVmYXVsdGRvbWFpbnxnbWhtYXB8Z3g6NjYyY2JjYzU1YjNmOGVj"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gist-t.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ist-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gist-t.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who.int/mental_health/publications/action_plan/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hqlibdoc.who.int/publications/2011/9789241548205_eng.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who.int/publications-detail-redirect/mhgap-intervention-guide---version-2.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http:/membercareassociates.org/?page_id=726//membercareassociates.org/?page_id=72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thelancet.com/journals/lanpsy/article/PIIS2215-0366(18)30060-9/fulltex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coremembercare.blogspot.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viewer?a=v&amp;pid=sites&amp;srcid=ZGVmYXVsdGRvbWFpbnxnbG9iYWxtY2F8Z3g6NjE0MDMwZjZlZThhMTM0Nw"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hcr.org/figures-at-a-glanc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http:/membercareassociates.org/?page_id=726//membercareassociates.org/?page_id=726" TargetMode="External"/><Relationship Id="rId5" Type="http://schemas.openxmlformats.org/officeDocument/2006/relationships/hyperlink" Target="https://www.thenation.com/authors/nael-bitarie/" TargetMode="External"/><Relationship Id="rId4" Type="http://schemas.openxmlformats.org/officeDocument/2006/relationships/hyperlink" Target="https://www.thenation.com/authors/mai-abu-moghli/"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docs.google.com/viewer?a=v&amp;pid=sites&amp;srcid=ZGVmYXVsdGRvbWFpbnxnbWhtYXB8Z3g6NjYyY2JjYzU1YjNmOGVj"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membercareassociates.org/?page_id=2007"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mailto:MCAresources@gmail.com" TargetMode="External"/><Relationship Id="rId4" Type="http://schemas.openxmlformats.org/officeDocument/2006/relationships/hyperlink" Target="http://membercareassociates.or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cs.google.com/viewer?a=v&amp;pid=sites&amp;srcid=ZGVmYXVsdGRvbWFpbnxnbWhtYXB8Z3g6NjYyY2JjYzU1YjNmOGVj"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viewer?a=v&amp;pid=sites&amp;srcid=ZGVmYXVsdGRvbWFpbnxnbWhtYXB8Z3g6NjYyY2JjYzU1YjNmOGVj"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org/development/desa/disabilities/resources/general-assembly/convention-on-the-rights-of-persons-with-disabilities-ares61106.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Note: We are based in Geneva and the USA and speak regularly on the topics of global integration, global mental health, member care, and integrity/anti-corruption, in person and remotely. We have found that a 90 minute lecture at a graduate school, for example, is good to give an overview, perhaps even inspire folks, yet understandably it can usually only go so far and thus an overall strategy by graduate schools is needed for  including “global” perspectives and material throughout  the curriculum/training. This might require an intentional, informed, consensual  shift.  Key to this shift is cultivating a more “global” mentality and mentors/models with not just ‘international” (different  nations) experience but multi-sectoral, global experience (with issues that transcend geo-political borders—problems without passports). Note for instance, within the multi-disciplinary field of psychology, the American Psychological Association’s recent Strategic Plan (2019) which explicitly calls the organization and its members to “Embrace a global mentality.”</a:t>
            </a:r>
          </a:p>
          <a:p>
            <a:endParaRPr lang="en-US"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--GMH shaped by public</a:t>
            </a:r>
            <a:r>
              <a:rPr lang="en-US" baseline="0" dirty="0"/>
              <a:t> health, human rights, clinical science, and cultural anthropology.</a:t>
            </a:r>
          </a:p>
          <a:p>
            <a:r>
              <a:rPr lang="en-US" baseline="0" dirty="0"/>
              <a:t>--It is not simply something that concerns specialists--“psychology-psychiatry, psychotherapy, and psychopharmacology.”</a:t>
            </a:r>
          </a:p>
          <a:p>
            <a:r>
              <a:rPr lang="en-US" baseline="0" dirty="0"/>
              <a:t>--Note: personally, 2009 is the year we began to intentionally connect with the young GMH movement. </a:t>
            </a:r>
            <a:r>
              <a:rPr lang="en-US" dirty="0"/>
              <a:t>It would be </a:t>
            </a:r>
            <a:r>
              <a:rPr lang="en-US" baseline="0" dirty="0"/>
              <a:t>accurate to say that the initial GMH “movement” was significantly shaped via the launching of: The Lancet’s GMH Special Issue (2007),</a:t>
            </a:r>
            <a:r>
              <a:rPr lang="en-US" dirty="0"/>
              <a:t>   </a:t>
            </a:r>
            <a:r>
              <a:rPr lang="en-US" baseline="0" dirty="0"/>
              <a:t>the formation of the Movement for </a:t>
            </a:r>
            <a:r>
              <a:rPr lang="en-US" dirty="0"/>
              <a:t>Global Mental H</a:t>
            </a:r>
            <a:r>
              <a:rPr lang="en-US" baseline="0" dirty="0"/>
              <a:t>ealth (2008), and the </a:t>
            </a:r>
            <a:r>
              <a:rPr lang="en-US" baseline="0" dirty="0" err="1"/>
              <a:t>mhGAP</a:t>
            </a:r>
            <a:r>
              <a:rPr lang="en-US" baseline="0" dirty="0"/>
              <a:t> Program by the</a:t>
            </a:r>
            <a:r>
              <a:rPr lang="en-US" dirty="0"/>
              <a:t> World Health Organization</a:t>
            </a:r>
            <a:r>
              <a:rPr lang="en-US" baseline="0" dirty="0"/>
              <a:t> (2008). There were plenty of precursors and other influences</a:t>
            </a:r>
            <a:r>
              <a:rPr lang="en-US" dirty="0"/>
              <a:t> as well. And there were concerns and detractors from the start about a perceived over emphasis on Western concepts for mental ill health, psychiatry, and pharmacology. </a:t>
            </a:r>
            <a:br>
              <a:rPr lang="en-US" dirty="0"/>
            </a:br>
            <a:r>
              <a:rPr lang="en-US" dirty="0"/>
              <a:t>--For a helpful critique of GMH, see </a:t>
            </a:r>
            <a:r>
              <a:rPr lang="en-US" dirty="0" err="1"/>
              <a:t>Kirmayer</a:t>
            </a:r>
            <a:r>
              <a:rPr lang="en-US" dirty="0"/>
              <a:t> and Peterson’s introductory article in the special issue on GMH in the Journal of Trans-Cultural Psychiatry (December 2014, this article is open access).</a:t>
            </a:r>
            <a:br>
              <a:rPr lang="en-US" dirty="0"/>
            </a:br>
            <a:r>
              <a:rPr lang="en-US" dirty="0"/>
              <a:t>https://journals.sagepub.com/doi/full/10.1177/1363461514557202</a:t>
            </a:r>
          </a:p>
        </p:txBody>
      </p:sp>
      <p:sp>
        <p:nvSpPr>
          <p:cNvPr id="4" name="Slide Number Placeholder 3"/>
          <p:cNvSpPr>
            <a:spLocks noGrp="1"/>
          </p:cNvSpPr>
          <p:nvPr>
            <p:ph type="sldNum" sz="quarter" idx="10"/>
          </p:nvPr>
        </p:nvSpPr>
        <p:spPr/>
        <p:txBody>
          <a:bodyPr/>
          <a:lstStyle/>
          <a:p>
            <a:fld id="{AE574B65-30CB-4647-82C7-B322FA4F90D6}" type="slidenum">
              <a:rPr lang="en-GB" smtClean="0"/>
              <a:pPr/>
              <a:t>10</a:t>
            </a:fld>
            <a:endParaRPr lang="en-GB"/>
          </a:p>
        </p:txBody>
      </p:sp>
    </p:spTree>
    <p:extLst>
      <p:ext uri="{BB962C8B-B14F-4D97-AF65-F5344CB8AC3E}">
        <p14:creationId xmlns:p14="http://schemas.microsoft.com/office/powerpoint/2010/main" val="107797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11</a:t>
            </a:fld>
            <a:endParaRPr lang="en-GB"/>
          </a:p>
        </p:txBody>
      </p:sp>
    </p:spTree>
    <p:extLst>
      <p:ext uri="{BB962C8B-B14F-4D97-AF65-F5344CB8AC3E}">
        <p14:creationId xmlns:p14="http://schemas.microsoft.com/office/powerpoint/2010/main" val="93776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“Lancet Commission on GMH and Sustainable Development (10 October 2018). The 2018 Commission</a:t>
            </a:r>
          </a:p>
          <a:p>
            <a:r>
              <a:rPr lang="en-US" dirty="0"/>
              <a:t>report was launched in London at the Global Ministerial Mental Health Summit (see below). “A decade</a:t>
            </a:r>
          </a:p>
          <a:p>
            <a:r>
              <a:rPr lang="en-US" dirty="0"/>
              <a:t>on from the 2007 Lancet Series on global mental health, which sought to transform the way policy</a:t>
            </a:r>
          </a:p>
          <a:p>
            <a:r>
              <a:rPr lang="en-US" dirty="0"/>
              <a:t>makers thought about global health, a Lancet Commission aims to seize the opportunity offered by</a:t>
            </a:r>
          </a:p>
          <a:p>
            <a:r>
              <a:rPr lang="en-US" dirty="0"/>
              <a:t>the Sustainable Development Goals to consider future directions for global mental health. The</a:t>
            </a:r>
          </a:p>
          <a:p>
            <a:r>
              <a:rPr lang="en-US" dirty="0"/>
              <a:t>Commission proposes that the global mental agenda should be expanded from a focus on reducing</a:t>
            </a:r>
          </a:p>
          <a:p>
            <a:r>
              <a:rPr lang="en-US" dirty="0"/>
              <a:t>the treatment gap to improving the mental health of whole populations and reducing the global</a:t>
            </a:r>
          </a:p>
          <a:p>
            <a:r>
              <a:rPr lang="en-US" dirty="0"/>
              <a:t>burden of mental disorders by addressing gaps in prevention and quality of care. The Commission</a:t>
            </a:r>
          </a:p>
          <a:p>
            <a:r>
              <a:rPr lang="en-US" dirty="0"/>
              <a:t>outlines a blueprint for action to promote mental wellbeing, prevent mental health problems, and</a:t>
            </a:r>
          </a:p>
          <a:p>
            <a:r>
              <a:rPr lang="en-US" dirty="0"/>
              <a:t>enable recovery from mental disorders.” (abstract) Note: The Lancet also announced the creation</a:t>
            </a:r>
          </a:p>
          <a:p>
            <a:r>
              <a:rPr lang="en-US" dirty="0"/>
              <a:t>of Countdown Global Mental Health, a monitoring and accountability mechanism that draws on the</a:t>
            </a:r>
          </a:p>
          <a:p>
            <a:r>
              <a:rPr lang="en-US" dirty="0"/>
              <a:t>Commission’s recommendations to assess mental health determinants, system and service</a:t>
            </a:r>
          </a:p>
          <a:p>
            <a:r>
              <a:rPr lang="en-US" dirty="0"/>
              <a:t>components, outcomes, and risk protection. Note also My Mind Our Humanity, the GMH campaign</a:t>
            </a:r>
          </a:p>
          <a:p>
            <a:r>
              <a:rPr lang="en-US" dirty="0"/>
              <a:t>led by young people to disseminate the Lancet Commission report to young people worldwide</a:t>
            </a:r>
          </a:p>
          <a:p>
            <a:r>
              <a:rPr lang="en-US" dirty="0"/>
              <a:t>#LancetGMH and #THEWORLDNEEDS.”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Above quote from: </a:t>
            </a:r>
            <a:r>
              <a:rPr lang="en-US" dirty="0">
                <a:hlinkClick r:id="rId3"/>
              </a:rPr>
              <a:t>Global Mental Health: What’s Up? Recent Developments and Directions</a:t>
            </a:r>
            <a:r>
              <a:rPr lang="en-US" dirty="0"/>
              <a:t> (June 2019) </a:t>
            </a:r>
            <a:r>
              <a:rPr lang="en-US" i="1" dirty="0"/>
              <a:t>Global Insights</a:t>
            </a:r>
            <a:r>
              <a:rPr lang="en-US" dirty="0"/>
              <a:t>, Office of International Affairs, APA  </a:t>
            </a:r>
            <a:r>
              <a:rPr lang="en-US" dirty="0">
                <a:hlinkClick r:id="rId4"/>
              </a:rPr>
              <a:t>(Full version here)</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12</a:t>
            </a:fld>
            <a:endParaRPr lang="en-GB"/>
          </a:p>
        </p:txBody>
      </p:sp>
    </p:spTree>
    <p:extLst>
      <p:ext uri="{BB962C8B-B14F-4D97-AF65-F5344CB8AC3E}">
        <p14:creationId xmlns:p14="http://schemas.microsoft.com/office/powerpoint/2010/main" val="2767812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13</a:t>
            </a:fld>
            <a:endParaRPr lang="en-GB"/>
          </a:p>
        </p:txBody>
      </p:sp>
    </p:spTree>
    <p:extLst>
      <p:ext uri="{BB962C8B-B14F-4D97-AF65-F5344CB8AC3E}">
        <p14:creationId xmlns:p14="http://schemas.microsoft.com/office/powerpoint/2010/main" val="107286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14</a:t>
            </a:fld>
            <a:endParaRPr lang="en-GB"/>
          </a:p>
        </p:txBody>
      </p:sp>
    </p:spTree>
    <p:extLst>
      <p:ext uri="{BB962C8B-B14F-4D97-AF65-F5344CB8AC3E}">
        <p14:creationId xmlns:p14="http://schemas.microsoft.com/office/powerpoint/2010/main" val="180220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--The image</a:t>
            </a:r>
            <a:r>
              <a:rPr lang="en-US" baseline="0" dirty="0"/>
              <a:t> is an entrance to the UN Geneva. Just outside of the UN (facing it) is a sculpture commemorating land mine victims. But there is so much going on in this picture, in this space….with </a:t>
            </a:r>
            <a:r>
              <a:rPr lang="en-US" dirty="0"/>
              <a:t>humanity--</a:t>
            </a:r>
            <a:r>
              <a:rPr lang="en-US" baseline="0" dirty="0"/>
              <a:t>broken people and the world powers-- facing each other…What do we do?</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Logo from the conference in Washington DC, April 2016.</a:t>
            </a:r>
          </a:p>
          <a:p>
            <a:endParaRPr lang="en-US" dirty="0"/>
          </a:p>
          <a:p>
            <a:pPr marL="3785" marR="74524" indent="3213" algn="l" rtl="0">
              <a:spcBef>
                <a:spcPts val="1384"/>
              </a:spcBef>
              <a:spcAft>
                <a:spcPts val="0"/>
              </a:spcAft>
            </a:pPr>
            <a:r>
              <a:rPr lang="en-US" b="1" dirty="0"/>
              <a:t>See also</a:t>
            </a:r>
            <a:br>
              <a:rPr lang="en-US" dirty="0"/>
            </a:br>
            <a:r>
              <a:rPr lang="en-US" sz="1800" b="0" i="0" u="sng" dirty="0">
                <a:solidFill>
                  <a:srgbClr val="0000FF"/>
                </a:solidFill>
                <a:effectLst/>
                <a:latin typeface="Calibri" panose="020F0502020204030204" pitchFamily="34" charset="0"/>
              </a:rPr>
              <a:t>World Economic Forum</a:t>
            </a:r>
            <a:r>
              <a:rPr lang="en-US" sz="1800" b="0" i="0" u="none" strike="noStrike" dirty="0">
                <a:solidFill>
                  <a:srgbClr val="141414"/>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Davos (22-25 January 2019). One of the highlights: </a:t>
            </a:r>
            <a:r>
              <a:rPr lang="en-US" sz="1800" b="0" i="0" u="sng" dirty="0">
                <a:solidFill>
                  <a:srgbClr val="0000FF"/>
                </a:solidFill>
                <a:effectLst/>
                <a:latin typeface="Calibri" panose="020F0502020204030204" pitchFamily="34" charset="0"/>
              </a:rPr>
              <a:t>Mental Health</a:t>
            </a:r>
            <a:r>
              <a:rPr lang="en-US" sz="1800" b="0" i="0" u="none" strike="noStrike" dirty="0">
                <a:solidFill>
                  <a:srgbClr val="000000"/>
                </a:solidFill>
                <a:effectLst/>
                <a:latin typeface="Calibri" panose="020F0502020204030204" pitchFamily="34" charset="0"/>
              </a:rPr>
              <a:t>. Mental  health was highly visible at Davos, including major media coverage and stories, a </a:t>
            </a:r>
            <a:r>
              <a:rPr lang="en-US" sz="1800" b="0" i="0" u="sng" dirty="0">
                <a:solidFill>
                  <a:srgbClr val="0000FF"/>
                </a:solidFill>
                <a:effectLst/>
                <a:latin typeface="Calibri" panose="020F0502020204030204" pitchFamily="34" charset="0"/>
              </a:rPr>
              <a:t>panel session</a:t>
            </a:r>
            <a:r>
              <a:rPr lang="en-US" sz="1800" b="0" i="0" u="none" strike="noStrike" dirty="0">
                <a:solidFill>
                  <a:srgbClr val="666666"/>
                </a:solidFill>
                <a:effectLst/>
                <a:latin typeface="Calibri" panose="020F0502020204030204" pitchFamily="34" charset="0"/>
              </a:rPr>
              <a:t>, </a:t>
            </a:r>
            <a:r>
              <a:rPr lang="en-US" sz="1800" b="0" i="0" u="sng" dirty="0">
                <a:solidFill>
                  <a:srgbClr val="0000FF"/>
                </a:solidFill>
                <a:effectLst/>
                <a:latin typeface="Calibri" panose="020F0502020204030204" pitchFamily="34" charset="0"/>
              </a:rPr>
              <a:t>press</a:t>
            </a:r>
            <a:r>
              <a:rPr lang="en-US" sz="1800" b="0" i="0" u="none" strike="noStrike" dirty="0">
                <a:solidFill>
                  <a:srgbClr val="0000FF"/>
                </a:solidFill>
                <a:effectLst/>
                <a:latin typeface="Calibri" panose="020F0502020204030204" pitchFamily="34" charset="0"/>
              </a:rPr>
              <a:t> </a:t>
            </a:r>
            <a:r>
              <a:rPr lang="en-US" sz="1800" b="0" i="0" u="sng" dirty="0">
                <a:solidFill>
                  <a:srgbClr val="0000FF"/>
                </a:solidFill>
                <a:effectLst/>
                <a:latin typeface="Calibri" panose="020F0502020204030204" pitchFamily="34" charset="0"/>
              </a:rPr>
              <a:t>conference</a:t>
            </a:r>
            <a:r>
              <a:rPr lang="en-US" sz="1800" b="0" i="0" u="none" strike="noStrike" dirty="0">
                <a:solidFill>
                  <a:srgbClr val="666666"/>
                </a:solidFill>
                <a:effectLst/>
                <a:latin typeface="Calibri" panose="020F0502020204030204" pitchFamily="34" charset="0"/>
              </a:rPr>
              <a:t>, </a:t>
            </a:r>
            <a:r>
              <a:rPr lang="en-US" sz="1800" b="0" i="0" u="sng" dirty="0">
                <a:solidFill>
                  <a:srgbClr val="0000FF"/>
                </a:solidFill>
                <a:effectLst/>
                <a:latin typeface="Calibri" panose="020F0502020204030204" pitchFamily="34" charset="0"/>
              </a:rPr>
              <a:t>Mental Health Matters </a:t>
            </a:r>
            <a:r>
              <a:rPr lang="en-US" sz="1800" b="0" i="0" u="none" strike="noStrike" dirty="0">
                <a:solidFill>
                  <a:srgbClr val="000000"/>
                </a:solidFill>
                <a:effectLst/>
                <a:latin typeface="Calibri" panose="020F0502020204030204" pitchFamily="34" charset="0"/>
              </a:rPr>
              <a:t>plenary session, etc. WEF also published a series of articles on  mental health: </a:t>
            </a:r>
            <a:r>
              <a:rPr lang="en-US" sz="1800" b="0" i="0" u="sng" dirty="0">
                <a:solidFill>
                  <a:srgbClr val="0000FF"/>
                </a:solidFill>
                <a:effectLst/>
                <a:latin typeface="Calibri" panose="020F0502020204030204" pitchFamily="34" charset="0"/>
              </a:rPr>
              <a:t>Its Time to End Stigma about Mental Health</a:t>
            </a:r>
            <a:r>
              <a:rPr lang="en-US" sz="1800" b="0" i="0" u="none" strike="noStrike" dirty="0">
                <a:solidFill>
                  <a:srgbClr val="666666"/>
                </a:solidFill>
                <a:effectLst/>
                <a:latin typeface="Calibri" panose="020F0502020204030204" pitchFamily="34" charset="0"/>
              </a:rPr>
              <a:t>, </a:t>
            </a:r>
            <a:r>
              <a:rPr lang="en-US" sz="1800" b="0" i="0" u="sng" dirty="0">
                <a:solidFill>
                  <a:srgbClr val="0000FF"/>
                </a:solidFill>
                <a:effectLst/>
                <a:latin typeface="Calibri" panose="020F0502020204030204" pitchFamily="34" charset="0"/>
              </a:rPr>
              <a:t>How Zimbabwe’s Grandmothers Are </a:t>
            </a:r>
            <a:r>
              <a:rPr lang="en-US" sz="1800" b="0" i="0" u="none" strike="noStrike" dirty="0">
                <a:solidFill>
                  <a:srgbClr val="0000FF"/>
                </a:solidFill>
                <a:effectLst/>
                <a:latin typeface="Calibri" panose="020F0502020204030204" pitchFamily="34" charset="0"/>
              </a:rPr>
              <a:t> </a:t>
            </a:r>
            <a:r>
              <a:rPr lang="en-US" sz="1800" b="0" i="0" u="sng" dirty="0">
                <a:solidFill>
                  <a:srgbClr val="0000FF"/>
                </a:solidFill>
                <a:effectLst/>
                <a:latin typeface="Calibri" panose="020F0502020204030204" pitchFamily="34" charset="0"/>
              </a:rPr>
              <a:t>Turning the Tide on Mental Health</a:t>
            </a:r>
            <a:r>
              <a:rPr lang="en-US" sz="1800" b="0" i="0" u="none" strike="noStrike" dirty="0">
                <a:solidFill>
                  <a:srgbClr val="666666"/>
                </a:solidFill>
                <a:effectLst/>
                <a:latin typeface="Calibri" panose="020F0502020204030204" pitchFamily="34" charset="0"/>
              </a:rPr>
              <a:t>, </a:t>
            </a:r>
            <a:r>
              <a:rPr lang="en-US" sz="1800" b="0" i="0" u="sng" dirty="0">
                <a:solidFill>
                  <a:srgbClr val="0000FF"/>
                </a:solidFill>
                <a:effectLst/>
                <a:latin typeface="Calibri" panose="020F0502020204030204" pitchFamily="34" charset="0"/>
              </a:rPr>
              <a:t>Why This Year We Must Take Action on Mental Health</a:t>
            </a:r>
            <a:r>
              <a:rPr lang="en-US" sz="1800" b="0" i="0" u="none" strike="noStrike" dirty="0">
                <a:solidFill>
                  <a:srgbClr val="666666"/>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and </a:t>
            </a:r>
            <a:r>
              <a:rPr lang="en-US" sz="1800" b="0" i="0" u="sng" dirty="0">
                <a:solidFill>
                  <a:srgbClr val="0000FF"/>
                </a:solidFill>
                <a:effectLst/>
                <a:latin typeface="Calibri" panose="020F0502020204030204" pitchFamily="34" charset="0"/>
              </a:rPr>
              <a:t>Three </a:t>
            </a:r>
            <a:r>
              <a:rPr lang="en-US" sz="1800" b="0" i="0" u="none" strike="noStrike" dirty="0">
                <a:solidFill>
                  <a:srgbClr val="0000FF"/>
                </a:solidFill>
                <a:effectLst/>
                <a:latin typeface="Calibri" panose="020F0502020204030204" pitchFamily="34" charset="0"/>
              </a:rPr>
              <a:t> </a:t>
            </a:r>
            <a:r>
              <a:rPr lang="en-US" sz="1800" b="0" i="0" u="sng" dirty="0">
                <a:solidFill>
                  <a:srgbClr val="0000FF"/>
                </a:solidFill>
                <a:effectLst/>
                <a:latin typeface="Calibri" panose="020F0502020204030204" pitchFamily="34" charset="0"/>
              </a:rPr>
              <a:t>Ways the World Must Tackle Mental Health</a:t>
            </a:r>
            <a:r>
              <a:rPr lang="en-US" sz="1800" b="0" i="0" u="none" strike="noStrike" dirty="0">
                <a:solidFill>
                  <a:srgbClr val="222222"/>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This is the first time WEF has spotlighted mental health  to this degree. Read more about it in the short summary by </a:t>
            </a:r>
            <a:r>
              <a:rPr lang="en-US" sz="1800" b="0" i="0" u="sng" dirty="0">
                <a:solidFill>
                  <a:srgbClr val="0000FF"/>
                </a:solidFill>
                <a:effectLst/>
                <a:latin typeface="Calibri" panose="020F0502020204030204" pitchFamily="34" charset="0"/>
              </a:rPr>
              <a:t>United for Global Mental Health</a:t>
            </a:r>
            <a:r>
              <a:rPr lang="en-US" sz="1800" b="0" i="0" u="none" strike="noStrike" dirty="0">
                <a:solidFill>
                  <a:srgbClr val="666666"/>
                </a:solidFill>
                <a:effectLst/>
                <a:latin typeface="Calibri" panose="020F0502020204030204" pitchFamily="34" charset="0"/>
              </a:rPr>
              <a:t>.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t>Quote:</a:t>
            </a:r>
            <a:r>
              <a:rPr lang="en-US" dirty="0"/>
              <a:t> </a:t>
            </a:r>
            <a:r>
              <a:rPr lang="en-US" sz="1200" dirty="0"/>
              <a:t>Romeo </a:t>
            </a:r>
            <a:r>
              <a:rPr lang="en-US" sz="1200" dirty="0" err="1"/>
              <a:t>Dallaire</a:t>
            </a:r>
            <a:r>
              <a:rPr lang="en-US" sz="1200" dirty="0"/>
              <a:t>, the Commander of the UN Peacekeeping Force during the Rwandan genocide. He pleaded for UN intervention prior to the genocide---and invented a verb to describe how easy it is to forget about the genocide now and wash our hands of what it represents. Ken </a:t>
            </a:r>
            <a:r>
              <a:rPr lang="en-US" sz="1200" dirty="0" err="1"/>
              <a:t>Ringle</a:t>
            </a:r>
            <a:r>
              <a:rPr lang="en-US" sz="1200" dirty="0"/>
              <a:t>, “The Haunting: He Couldn’t Stop the Slaughter in Rwanda. Now He Can’t Stop the Memory.” </a:t>
            </a:r>
            <a:r>
              <a:rPr lang="en-US" sz="1200" i="1" dirty="0"/>
              <a:t>The Washington Post, </a:t>
            </a:r>
            <a:r>
              <a:rPr lang="en-US" sz="1200" dirty="0"/>
              <a:t>Saturday, </a:t>
            </a:r>
            <a:r>
              <a:rPr lang="fr-FR" sz="1200" dirty="0"/>
              <a:t>June 15, 2002, Page C01.</a:t>
            </a:r>
            <a:endParaRPr lang="en-US" dirty="0"/>
          </a:p>
          <a:p>
            <a:pPr algn="just"/>
            <a:endParaRPr lang="en-US" dirty="0"/>
          </a:p>
          <a:p>
            <a:pPr algn="just"/>
            <a:r>
              <a:rPr lang="en-US" dirty="0"/>
              <a:t>Image: </a:t>
            </a:r>
            <a:r>
              <a:rPr lang="en-US" dirty="0" err="1"/>
              <a:t>Murambi</a:t>
            </a:r>
            <a:r>
              <a:rPr lang="en-US" dirty="0"/>
              <a:t> Genocide Memorial. “Here, on April 21</a:t>
            </a:r>
            <a:r>
              <a:rPr lang="en-US" baseline="30000" dirty="0"/>
              <a:t>st</a:t>
            </a:r>
            <a:r>
              <a:rPr lang="en-US" dirty="0"/>
              <a:t>, 1994, between 40,000-50,000 Tutsis and Hutu sympathizers were murdered. The perpetrators carried out the slaughter in over eight hours. The site is a haunting reminder of what this country has endured and what it is still overcoming.” Quote from Letter from Rwanda: A Privileged Engagement (November 2018, </a:t>
            </a:r>
            <a:r>
              <a:rPr lang="en-US" i="1" dirty="0"/>
              <a:t>Global Geneva </a:t>
            </a:r>
            <a:r>
              <a:rPr lang="en-US" dirty="0"/>
              <a:t>magazine), </a:t>
            </a:r>
            <a:r>
              <a:rPr lang="en-US" dirty="0" err="1"/>
              <a:t>Ashling</a:t>
            </a:r>
            <a:r>
              <a:rPr lang="en-US" dirty="0"/>
              <a:t> O’Donnell</a:t>
            </a:r>
          </a:p>
          <a:p>
            <a:r>
              <a:rPr lang="en-US" dirty="0"/>
              <a:t>http://www.global-geneva.com/letter-from-rwanda-a-privileged-engagement/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78392E-862A-4788-96B6-BA63A791C4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Quote from </a:t>
            </a:r>
            <a:r>
              <a:rPr lang="en-US" dirty="0">
                <a:hlinkClick r:id="rId3"/>
              </a:rPr>
              <a:t>GIST-T</a:t>
            </a:r>
            <a:r>
              <a:rPr lang="en-US" dirty="0"/>
              <a:t> website (Global Initiative for Stress and Trauma Treatment).</a:t>
            </a:r>
          </a:p>
          <a:p>
            <a:r>
              <a:rPr lang="en-US" dirty="0"/>
              <a:t>“</a:t>
            </a:r>
            <a:r>
              <a:rPr lang="en-US" sz="1200" b="0" i="0" kern="1200" dirty="0">
                <a:solidFill>
                  <a:schemeClr val="tx1"/>
                </a:solidFill>
                <a:effectLst/>
                <a:latin typeface="+mn-lt"/>
                <a:ea typeface="+mn-ea"/>
                <a:cs typeface="+mn-cs"/>
              </a:rPr>
              <a:t>Trauma darkens people’s lives—worldwide. Much of that trauma remains hidden, especially in the developing world: unrecognized, undiagnosed, and therefore left untreated.” The causes and consequences of trauma…</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trauma tree is a visual metaphor of the causes and consequences of traumas and traumatic stress.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image of this trauma tree shows the origins or causes of trauma, depicted as root systems, which can be grouped into four categories, or ‘Four </a:t>
            </a:r>
            <a:r>
              <a:rPr lang="en-US" sz="1200" b="0" i="0" kern="1200" dirty="0" err="1">
                <a:solidFill>
                  <a:schemeClr val="tx1"/>
                </a:solidFill>
                <a:effectLst/>
                <a:latin typeface="+mn-lt"/>
                <a:ea typeface="+mn-ea"/>
                <a:cs typeface="+mn-cs"/>
              </a:rPr>
              <a:t>Violences</a:t>
            </a:r>
            <a:r>
              <a:rPr lang="en-US" sz="1200" b="0" i="0" kern="1200" dirty="0">
                <a:solidFill>
                  <a:schemeClr val="tx1"/>
                </a:solidFill>
                <a:effectLst/>
                <a:latin typeface="+mn-lt"/>
                <a:ea typeface="+mn-ea"/>
                <a:cs typeface="+mn-cs"/>
              </a:rPr>
              <a:t>’, a distinction borrowed from Johan Galtung</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Direct violence</a:t>
            </a:r>
            <a:r>
              <a:rPr lang="en-US" sz="1200" b="0" i="0" kern="1200" dirty="0">
                <a:solidFill>
                  <a:schemeClr val="tx1"/>
                </a:solidFill>
                <a:effectLst/>
                <a:latin typeface="+mn-lt"/>
                <a:ea typeface="+mn-ea"/>
                <a:cs typeface="+mn-cs"/>
              </a:rPr>
              <a:t> comprises acts intended to harm human beings</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Natural violence</a:t>
            </a:r>
            <a:r>
              <a:rPr lang="en-US" sz="1200" b="0" i="0" kern="1200" dirty="0">
                <a:solidFill>
                  <a:schemeClr val="tx1"/>
                </a:solidFill>
                <a:effectLst/>
                <a:latin typeface="+mn-lt"/>
                <a:ea typeface="+mn-ea"/>
                <a:cs typeface="+mn-cs"/>
              </a:rPr>
              <a:t>, or the violence of nature, in contrast to direct violence, is both unintended and mostly unavoidable</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Structural violence</a:t>
            </a:r>
            <a:r>
              <a:rPr lang="en-US" sz="1200" b="0" i="0" kern="1200" dirty="0">
                <a:solidFill>
                  <a:schemeClr val="tx1"/>
                </a:solidFill>
                <a:effectLst/>
                <a:latin typeface="+mn-lt"/>
                <a:ea typeface="+mn-ea"/>
                <a:cs typeface="+mn-cs"/>
              </a:rPr>
              <a:t> occurs when a social structure harms people and prevents them from meeting their basic needs—physical, economic or social</a:t>
            </a:r>
          </a:p>
          <a:p>
            <a:r>
              <a:rPr lang="en-US" sz="1200" b="0"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Cultural violence</a:t>
            </a:r>
            <a:r>
              <a:rPr lang="en-US" sz="1200" b="0" i="0" kern="1200" dirty="0">
                <a:solidFill>
                  <a:schemeClr val="tx1"/>
                </a:solidFill>
                <a:effectLst/>
                <a:latin typeface="+mn-lt"/>
                <a:ea typeface="+mn-ea"/>
                <a:cs typeface="+mn-cs"/>
              </a:rPr>
              <a:t> manifests itself in prevailing attitudes, based on beliefs about power and ‘necessity’ of violence.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These Four </a:t>
            </a:r>
            <a:r>
              <a:rPr lang="en-US" sz="1200" b="0" i="0" kern="1200" dirty="0" err="1">
                <a:solidFill>
                  <a:schemeClr val="tx1"/>
                </a:solidFill>
                <a:effectLst/>
                <a:latin typeface="+mn-lt"/>
                <a:ea typeface="+mn-ea"/>
                <a:cs typeface="+mn-cs"/>
              </a:rPr>
              <a:t>Violences</a:t>
            </a:r>
            <a:r>
              <a:rPr lang="en-US" sz="1200" b="0" i="0" kern="1200" dirty="0">
                <a:solidFill>
                  <a:schemeClr val="tx1"/>
                </a:solidFill>
                <a:effectLst/>
                <a:latin typeface="+mn-lt"/>
                <a:ea typeface="+mn-ea"/>
                <a:cs typeface="+mn-cs"/>
              </a:rPr>
              <a:t> cause the many unseen scars of ‘silent’ and ‘loud emergencies’, of life’s adversities or accidents and of manmade or natural disasters. Those scars are shown here as the trauma-based disorders and diseases, growing out of the leafless branches of the trauma tree.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These trauma-based disorders and diseases affect not only individuals, but also families, communities and even whole societies. They create an ecosystem of profoundly adverse consequences for human development, for world development, and even for world peace.”</a:t>
            </a:r>
          </a:p>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18</a:t>
            </a:fld>
            <a:endParaRPr lang="en-GB"/>
          </a:p>
        </p:txBody>
      </p:sp>
    </p:spTree>
    <p:extLst>
      <p:ext uri="{BB962C8B-B14F-4D97-AF65-F5344CB8AC3E}">
        <p14:creationId xmlns:p14="http://schemas.microsoft.com/office/powerpoint/2010/main" val="4068991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t>
            </a:r>
            <a:r>
              <a:rPr lang="en-US" dirty="0" err="1"/>
              <a:t>Violences</a:t>
            </a:r>
            <a:r>
              <a:rPr lang="en-US" dirty="0"/>
              <a:t>—Johan Galtung)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Stats from </a:t>
            </a:r>
            <a:r>
              <a:rPr lang="en-US" u="sng" dirty="0">
                <a:hlinkClick r:id="rId3"/>
              </a:rPr>
              <a:t>Global Initiative for Stress and Trauma Treatment (GIST-T)</a:t>
            </a:r>
            <a:endParaRPr lang="en-US" dirty="0"/>
          </a:p>
          <a:p>
            <a:r>
              <a:rPr lang="en-US" dirty="0"/>
              <a:t>--</a:t>
            </a:r>
            <a:r>
              <a:rPr lang="en-US" b="1" dirty="0"/>
              <a:t>Direct Violence </a:t>
            </a:r>
            <a:r>
              <a:rPr lang="en-US" dirty="0"/>
              <a:t>-GBV </a:t>
            </a:r>
            <a:r>
              <a:rPr lang="mr-IN" dirty="0"/>
              <a:t>–</a:t>
            </a:r>
            <a:r>
              <a:rPr lang="en-US" dirty="0"/>
              <a:t> various forms, honor</a:t>
            </a:r>
            <a:r>
              <a:rPr lang="en-US" baseline="0" dirty="0"/>
              <a:t> killings, trafficking, domestic violence, </a:t>
            </a:r>
            <a:r>
              <a:rPr lang="en-US" baseline="0" dirty="0" err="1"/>
              <a:t>dowery</a:t>
            </a:r>
            <a:r>
              <a:rPr lang="en-US" baseline="0" dirty="0"/>
              <a:t> killings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Natural Violence </a:t>
            </a:r>
            <a:r>
              <a:rPr lang="en-US" sz="1200" b="0" kern="1200" dirty="0">
                <a:solidFill>
                  <a:schemeClr val="tx1"/>
                </a:solidFill>
                <a:effectLst/>
                <a:latin typeface="+mn-lt"/>
                <a:ea typeface="+mn-ea"/>
                <a:cs typeface="+mn-cs"/>
              </a:rPr>
              <a:t>-only momentary attention and relief aid, although its adverse consequences may linger for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Structural Violence</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Poverty as a pervasive and insidious social-global reality is a type of traumatic condition of chronic adversity with devastating consequences for mental health. </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a:t>
            </a:r>
            <a:r>
              <a:rPr lang="en-US" b="1" i="0" dirty="0"/>
              <a:t>Cultural violence</a:t>
            </a:r>
            <a:r>
              <a:rPr lang="en-US" dirty="0"/>
              <a:t> -  Discrimination, oppression, apartheid, colonialism, exploitation and racism all exert a chronic stress that may lead to trauma. </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F178392E-862A-4788-96B6-BA63A791C467}" type="slidenum">
              <a:rPr lang="en-GB" smtClean="0"/>
              <a:pPr/>
              <a:t>19</a:t>
            </a:fld>
            <a:endParaRPr lang="en-GB"/>
          </a:p>
        </p:txBody>
      </p:sp>
    </p:spTree>
    <p:extLst>
      <p:ext uri="{BB962C8B-B14F-4D97-AF65-F5344CB8AC3E}">
        <p14:creationId xmlns:p14="http://schemas.microsoft.com/office/powerpoint/2010/main" val="308855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2</a:t>
            </a:fld>
            <a:endParaRPr lang="en-GB"/>
          </a:p>
        </p:txBody>
      </p:sp>
    </p:spTree>
    <p:extLst>
      <p:ext uri="{BB962C8B-B14F-4D97-AF65-F5344CB8AC3E}">
        <p14:creationId xmlns:p14="http://schemas.microsoft.com/office/powerpoint/2010/main" val="1246690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Stats from </a:t>
            </a:r>
            <a:r>
              <a:rPr lang="en-US" u="sng" dirty="0">
                <a:hlinkClick r:id="rId3"/>
              </a:rPr>
              <a:t>Global Initiative for Stress and Trauma Treatment (GIST-T)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dirty="0" err="1"/>
              <a:t>Violences</a:t>
            </a:r>
            <a:r>
              <a:rPr lang="en-US" dirty="0"/>
              <a:t>—Johan Galtung)</a:t>
            </a:r>
          </a:p>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20</a:t>
            </a:fld>
            <a:endParaRPr lang="en-GB"/>
          </a:p>
        </p:txBody>
      </p:sp>
    </p:spTree>
    <p:extLst>
      <p:ext uri="{BB962C8B-B14F-4D97-AF65-F5344CB8AC3E}">
        <p14:creationId xmlns:p14="http://schemas.microsoft.com/office/powerpoint/2010/main" val="3949893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Mental Health Action Plan] takes a comprehensive and </a:t>
            </a:r>
            <a:r>
              <a:rPr lang="en-US" sz="1200" kern="1200" dirty="0" err="1">
                <a:solidFill>
                  <a:schemeClr val="tx1"/>
                </a:solidFill>
                <a:effectLst/>
                <a:latin typeface="+mn-lt"/>
                <a:ea typeface="+mn-ea"/>
                <a:cs typeface="+mn-cs"/>
              </a:rPr>
              <a:t>multisectoral</a:t>
            </a:r>
            <a:r>
              <a:rPr lang="en-US" sz="1200" kern="1200" dirty="0">
                <a:solidFill>
                  <a:schemeClr val="tx1"/>
                </a:solidFill>
                <a:effectLst/>
                <a:latin typeface="+mn-lt"/>
                <a:ea typeface="+mn-ea"/>
                <a:cs typeface="+mn-cs"/>
              </a:rPr>
              <a:t> approach, through coordinated services from the health and social sectors, with an emphasis on promotion, prevention, treatment, rehabilitation, care and recovery. …The action plan has, at its core, the globally accepted principle that there is "no health without mental health." (</a:t>
            </a:r>
            <a:r>
              <a:rPr lang="en-US" sz="1200" u="none" strike="noStrike" kern="1200" dirty="0">
                <a:solidFill>
                  <a:schemeClr val="tx1"/>
                </a:solidFill>
                <a:effectLst/>
                <a:latin typeface="+mn-lt"/>
                <a:ea typeface="+mn-ea"/>
                <a:cs typeface="+mn-cs"/>
                <a:hlinkClick r:id="rId3"/>
              </a:rPr>
              <a:t>Mental Health Action Plan 2013-2020</a:t>
            </a:r>
            <a:r>
              <a:rPr lang="en-US" sz="1200" kern="1200" dirty="0">
                <a:solidFill>
                  <a:schemeClr val="tx1"/>
                </a:solidFill>
                <a:effectLst/>
                <a:latin typeface="+mn-lt"/>
                <a:ea typeface="+mn-ea"/>
                <a:cs typeface="+mn-cs"/>
              </a:rPr>
              <a:t>, World Health Organization, WHO, 2013, p. 6)</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74B65-30CB-4647-82C7-B322FA4F90D6}"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F1EAF7E-90E5-418C-9F6B-FCDA53F3897B}"/>
              </a:ext>
            </a:extLst>
          </p:cNvPr>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EF56716-EE0A-4CC6-BAC8-313F33A05C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576818F1-5CEE-4B93-A091-03501DEAFE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7C6333-E3AE-47A0-AE7C-EEBB67DC034C}" type="slidenum">
              <a:rPr lang="en-US" altLang="en-US">
                <a:solidFill>
                  <a:srgbClr val="000000"/>
                </a:solidFill>
                <a:latin typeface="Calibri" panose="020F0502020204030204" pitchFamily="34" charset="0"/>
              </a:rPr>
              <a:pPr/>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hlinkClick r:id="rId3"/>
              </a:rPr>
              <a:t>Psychological First Aid: Guide for Field Workers</a:t>
            </a:r>
            <a:r>
              <a:rPr lang="en-US" sz="1200" kern="1200" dirty="0">
                <a:solidFill>
                  <a:schemeClr val="tx1"/>
                </a:solidFill>
                <a:effectLst/>
                <a:latin typeface="+mn-lt"/>
                <a:ea typeface="+mn-ea"/>
                <a:cs typeface="+mn-cs"/>
              </a:rPr>
              <a:t> (WHO, World Vision, War Trauma Foundation, 2011) is the most widely used resource for helping front-line workers to provide psychosocial support to people and communities affected by distressing events.</a:t>
            </a:r>
          </a:p>
          <a:p>
            <a:endParaRPr lang="en-US" dirty="0"/>
          </a:p>
          <a:p>
            <a:r>
              <a:rPr lang="en-US" dirty="0" err="1"/>
              <a:t>mhGAP</a:t>
            </a:r>
            <a:r>
              <a:rPr lang="en-US" dirty="0"/>
              <a:t> Humanitarian Intervention Guide 2.0, 2016</a:t>
            </a:r>
            <a:br>
              <a:rPr lang="en-US" dirty="0"/>
            </a:br>
            <a:r>
              <a:rPr lang="en-US" dirty="0">
                <a:hlinkClick r:id="rId4"/>
              </a:rPr>
              <a:t>https://www.who.int/publications-detail-redirect/mhgap-intervention-guide---version-2.0</a:t>
            </a:r>
            <a:endParaRPr lang="en-US" dirty="0"/>
          </a:p>
          <a:p>
            <a:r>
              <a:rPr lang="en-US" dirty="0"/>
              <a:t>“</a:t>
            </a:r>
            <a:r>
              <a:rPr lang="en-US" b="0" i="0" dirty="0">
                <a:solidFill>
                  <a:srgbClr val="1A1A1A"/>
                </a:solidFill>
                <a:effectLst/>
                <a:latin typeface="Arial" panose="020B0604020202020204" pitchFamily="34" charset="0"/>
              </a:rPr>
              <a:t>This is the second version (2016) of the </a:t>
            </a:r>
            <a:r>
              <a:rPr lang="en-US" b="0" i="0" dirty="0" err="1">
                <a:solidFill>
                  <a:srgbClr val="1A1A1A"/>
                </a:solidFill>
                <a:effectLst/>
                <a:latin typeface="Arial" panose="020B0604020202020204" pitchFamily="34" charset="0"/>
              </a:rPr>
              <a:t>mhGAP</a:t>
            </a:r>
            <a:r>
              <a:rPr lang="en-US" b="0" i="0" dirty="0">
                <a:solidFill>
                  <a:srgbClr val="1A1A1A"/>
                </a:solidFill>
                <a:effectLst/>
                <a:latin typeface="Arial" panose="020B0604020202020204" pitchFamily="34" charset="0"/>
              </a:rPr>
              <a:t> Intervention Guide (</a:t>
            </a:r>
            <a:r>
              <a:rPr lang="en-US" b="0" i="0" dirty="0" err="1">
                <a:solidFill>
                  <a:srgbClr val="1A1A1A"/>
                </a:solidFill>
                <a:effectLst/>
                <a:latin typeface="Arial" panose="020B0604020202020204" pitchFamily="34" charset="0"/>
              </a:rPr>
              <a:t>mhGAP</a:t>
            </a:r>
            <a:r>
              <a:rPr lang="en-US" b="0" i="0" dirty="0">
                <a:solidFill>
                  <a:srgbClr val="1A1A1A"/>
                </a:solidFill>
                <a:effectLst/>
                <a:latin typeface="Arial" panose="020B0604020202020204" pitchFamily="34" charset="0"/>
              </a:rPr>
              <a:t>-IG) for mental, neurological and substance use (MNS) disorders in non-specialist health settings. It is for use by doctors, nurses, other health workers as well as health planners and managers. The Intervention Guide presents the integrated management of priority MNS conditions using algorithms for clinical decision making. This update of the 2010 edition is based on new evidence as well as extensive feedback and recommendations from experts in all WHO regions who have used </a:t>
            </a:r>
            <a:r>
              <a:rPr lang="en-US" b="0" i="0" dirty="0" err="1">
                <a:solidFill>
                  <a:srgbClr val="1A1A1A"/>
                </a:solidFill>
                <a:effectLst/>
                <a:latin typeface="Arial" panose="020B0604020202020204" pitchFamily="34" charset="0"/>
              </a:rPr>
              <a:t>mhGAP</a:t>
            </a:r>
            <a:r>
              <a:rPr lang="en-US" b="0" i="0" dirty="0">
                <a:solidFill>
                  <a:srgbClr val="1A1A1A"/>
                </a:solidFill>
                <a:effectLst/>
                <a:latin typeface="Arial" panose="020B0604020202020204" pitchFamily="34" charset="0"/>
              </a:rPr>
              <a:t>-IG Version 1.0. The key updates include: content update in various sections based on new evidence; design changes for enhanced usability; a streamlined and simplified clinical assessment that includes an algorithm for follow-up; inclusion of two new modules - Essential Care and Practice that includes general guidelines and Implementation module to support the proposed interventions by necessary infrastructure and resources; and, revised modules for Psychoses, Child and Adolescent Mental and </a:t>
            </a:r>
            <a:r>
              <a:rPr lang="en-US" b="0" i="0" dirty="0" err="1">
                <a:solidFill>
                  <a:srgbClr val="1A1A1A"/>
                </a:solidFill>
                <a:effectLst/>
                <a:latin typeface="Arial" panose="020B0604020202020204" pitchFamily="34" charset="0"/>
              </a:rPr>
              <a:t>Behavioural</a:t>
            </a:r>
            <a:r>
              <a:rPr lang="en-US" b="0" i="0" dirty="0">
                <a:solidFill>
                  <a:srgbClr val="1A1A1A"/>
                </a:solidFill>
                <a:effectLst/>
                <a:latin typeface="Arial" panose="020B0604020202020204" pitchFamily="34" charset="0"/>
              </a:rPr>
              <a:t> Disorders and Disorders due to Substance Use.”</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defRPr/>
            </a:pPr>
            <a:r>
              <a:rPr lang="en-US" sz="4800" dirty="0"/>
              <a:t>We are aware that there are different perspectives about the United Nations. It has many strengths and weaknesses, accomplishments and failures. In spite of its shortcomings, we are convinced of its critical importance in our world along with the huge opportunities--and moral responsibilities--that are before us all via the sustainable development Agenda.</a:t>
            </a:r>
            <a:br>
              <a:rPr lang="en-US" sz="4800" dirty="0"/>
            </a:br>
            <a:br>
              <a:rPr lang="en-US" sz="4800" dirty="0"/>
            </a:br>
            <a:r>
              <a:rPr lang="en-US" sz="4800" dirty="0"/>
              <a:t>We encourage you to carefully review the Agenda, noting especially its core which consists of 17 goals and 169 targets. It is a plan of action that involves five overlapping areas: People, Planet, Prosperity, Peace, and Partnerships.</a:t>
            </a:r>
            <a:endParaRPr lang="en-GB" sz="4800" dirty="0"/>
          </a:p>
          <a:p>
            <a:endParaRPr lang="en-US" sz="4800" dirty="0"/>
          </a:p>
          <a:p>
            <a:r>
              <a:rPr lang="en-US" sz="4800" dirty="0"/>
              <a:t>--How are we</a:t>
            </a:r>
            <a:r>
              <a:rPr lang="en-US" sz="4800" baseline="0" dirty="0"/>
              <a:t> connecting and contributing to the SDGs?</a:t>
            </a:r>
            <a:br>
              <a:rPr lang="en-US" sz="4800" b="0" baseline="0" dirty="0"/>
            </a:br>
            <a:r>
              <a:rPr lang="en-US" sz="4800" b="0" baseline="0" dirty="0"/>
              <a:t>--Will the SDGs morph into the Sustainable </a:t>
            </a:r>
            <a:r>
              <a:rPr lang="en-US" sz="4800" b="0" i="1" baseline="0" dirty="0"/>
              <a:t>Survival</a:t>
            </a:r>
            <a:r>
              <a:rPr lang="en-US" sz="4800" b="0" baseline="0" dirty="0"/>
              <a:t> Goals? See: </a:t>
            </a:r>
            <a:r>
              <a:rPr lang="en-US" sz="4800" b="0" dirty="0">
                <a:hlinkClick r:id="rId3"/>
              </a:rPr>
              <a:t>Global Integration Updates</a:t>
            </a:r>
            <a:r>
              <a:rPr lang="en-US" sz="4800" b="0" dirty="0"/>
              <a:t> (Member Care Associates) Doomsday? Next Stop, Global Dis-Integration  (June 2017) and Faith-Based Partners in Transformation (August 2015) </a:t>
            </a:r>
          </a:p>
          <a:p>
            <a:endParaRPr lang="en-US" sz="4800" b="0" dirty="0"/>
          </a:p>
          <a:p>
            <a:br>
              <a:rPr lang="en-US" sz="4800" dirty="0"/>
            </a:br>
            <a:endParaRPr lang="en-US" sz="4800" dirty="0"/>
          </a:p>
          <a:p>
            <a:endParaRPr lang="en-US" sz="1200" b="0"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Multi-dimensional poverty…not just “economic poverty.”</a:t>
            </a:r>
          </a:p>
          <a:p>
            <a:endParaRPr lang="en-US" dirty="0"/>
          </a:p>
          <a:p>
            <a:r>
              <a:rPr lang="en-US" sz="1200" b="1" dirty="0"/>
              <a:t>Update:</a:t>
            </a:r>
          </a:p>
          <a:p>
            <a:r>
              <a:rPr lang="en-US" sz="1200" dirty="0"/>
              <a:t>Achieving the SDGs; Delivering on Mental Health for All, webinar 24 September 2020, </a:t>
            </a:r>
            <a:r>
              <a:rPr lang="en-US" sz="1200" dirty="0" err="1"/>
              <a:t>Devex</a:t>
            </a:r>
            <a:r>
              <a:rPr lang="en-US" sz="1200" dirty="0"/>
              <a:t> and GMH Action Network</a:t>
            </a:r>
            <a:br>
              <a:rPr lang="en-US" sz="1200" dirty="0"/>
            </a:br>
            <a:r>
              <a:rPr lang="en-US" sz="1200" dirty="0"/>
              <a:t>https://pages.devex.com/unga75-uhc-pavilion.html</a:t>
            </a:r>
            <a:br>
              <a:rPr lang="en-US" sz="1200" dirty="0"/>
            </a:br>
            <a:endParaRPr lang="en-US" sz="1200" dirty="0"/>
          </a:p>
          <a:p>
            <a:r>
              <a:rPr lang="en-US" sz="1200" dirty="0"/>
              <a:t>“</a:t>
            </a:r>
            <a:r>
              <a:rPr lang="en-US" sz="1200" b="0" i="0" dirty="0">
                <a:solidFill>
                  <a:srgbClr val="4F4F4F"/>
                </a:solidFill>
                <a:effectLst/>
                <a:latin typeface="Roboto"/>
              </a:rPr>
              <a:t>In 2020 the focus of UNGA is the “Decade of Action”, </a:t>
            </a:r>
            <a:r>
              <a:rPr lang="en-US" sz="1200" b="0" i="0" dirty="0" err="1">
                <a:solidFill>
                  <a:srgbClr val="4F4F4F"/>
                </a:solidFill>
                <a:effectLst/>
                <a:latin typeface="Roboto"/>
              </a:rPr>
              <a:t>focussing</a:t>
            </a:r>
            <a:r>
              <a:rPr lang="en-US" sz="1200" b="0" i="0" dirty="0">
                <a:solidFill>
                  <a:srgbClr val="4F4F4F"/>
                </a:solidFill>
                <a:effectLst/>
                <a:latin typeface="Roboto"/>
              </a:rPr>
              <a:t> on the final ten years of action on the Sustainable Development Goals (SDGs). To achieve the SDGs — and particularly Goal 3 of ensuring healthy lives and promoting well-being for all — it is vital that we include mental health.</a:t>
            </a:r>
            <a:br>
              <a:rPr lang="en-US" sz="1200" dirty="0"/>
            </a:br>
            <a:br>
              <a:rPr lang="en-US" sz="1200" dirty="0"/>
            </a:br>
            <a:r>
              <a:rPr lang="en-US" sz="1200" b="0" i="0" dirty="0">
                <a:solidFill>
                  <a:srgbClr val="4F4F4F"/>
                </a:solidFill>
                <a:effectLst/>
                <a:latin typeface="Roboto"/>
              </a:rPr>
              <a:t>Ensuring good mental health for all means guaranteeing the fundamental right to mental health support, not only through equitable access to mental health services through health systems, but by the promotion of good mental health throughout society and the environments we live in. Therefore, in order to promote wellbeing and productivity mental health investment needs to happen across multiple social and economic development issues. Our mental health has an impact on every aspect of our lives, and likewise, mental health is intertwined with all SDGs; it is currently the most untapped and underinvested resource to ensure progress on the SDGs.</a:t>
            </a:r>
            <a:br>
              <a:rPr lang="en-US" sz="1200" dirty="0"/>
            </a:br>
            <a:br>
              <a:rPr lang="en-US" sz="1200" dirty="0"/>
            </a:br>
            <a:r>
              <a:rPr lang="en-US" sz="1200" b="0" i="0" dirty="0">
                <a:solidFill>
                  <a:srgbClr val="4F4F4F"/>
                </a:solidFill>
                <a:effectLst/>
                <a:latin typeface="Roboto"/>
              </a:rPr>
              <a:t>As we gear up to the decade of delivery, to not only build back societies and health systems following the pandemic — but also to resume efforts to achieve the SDGs — we must ensure accelerated action to guarantee mental health for all. With hundreds of millions of people trapped at home during the pandemic, and its consequent lockdowns, and so many experiencing traumatic events, and the severe interruption to mental health services, mental health has become an even more prominent issue – it is crucial that strong mental health policies are at the center of recovery efforts.”</a:t>
            </a:r>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27</a:t>
            </a:fld>
            <a:endParaRPr lang="en-GB"/>
          </a:p>
        </p:txBody>
      </p:sp>
    </p:spTree>
    <p:extLst>
      <p:ext uri="{BB962C8B-B14F-4D97-AF65-F5344CB8AC3E}">
        <p14:creationId xmlns:p14="http://schemas.microsoft.com/office/powerpoint/2010/main" val="70217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en-US" dirty="0"/>
              <a:t>There are three “Targets” under Goal 3 that have important implications for not just mental health but overall health and sustainable development themselves (the SDGs have 169 Targets):</a:t>
            </a:r>
          </a:p>
          <a:p>
            <a:pPr algn="just"/>
            <a:endParaRPr lang="en-US" dirty="0"/>
          </a:p>
          <a:p>
            <a:pPr algn="just"/>
            <a:r>
              <a:rPr lang="en-US" dirty="0"/>
              <a:t>By 2030, reduce by one third premature mortality from non-communicable diseases through prevention and treatment </a:t>
            </a:r>
            <a:r>
              <a:rPr lang="en-US" b="1" dirty="0"/>
              <a:t>and promote mental health and well-being</a:t>
            </a:r>
            <a:r>
              <a:rPr lang="en-US" dirty="0"/>
              <a:t> (3.4)</a:t>
            </a:r>
          </a:p>
          <a:p>
            <a:pPr algn="just"/>
            <a:endParaRPr lang="en-US" dirty="0"/>
          </a:p>
          <a:p>
            <a:pPr algn="just"/>
            <a:r>
              <a:rPr lang="en-US" dirty="0"/>
              <a:t>Strengthen the prevention and treatment of substance abuse, including narcotic drug abuse and harmful use of alcohol (3.5)</a:t>
            </a:r>
          </a:p>
          <a:p>
            <a:pPr algn="just"/>
            <a:endParaRPr lang="en-US" dirty="0"/>
          </a:p>
          <a:p>
            <a:pPr algn="just"/>
            <a:r>
              <a:rPr lang="en-US" dirty="0"/>
              <a:t>Achieve universal health coverage, including financial risk protection, access to quality essential health-care services and access to safe, effective, quality and affordable essential medicines and vaccines for all (3.8).</a:t>
            </a:r>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Seven key recommendations of the Lancet Commission </a:t>
            </a:r>
            <a:br>
              <a:rPr lang="en-US" b="1" dirty="0"/>
            </a:br>
            <a:r>
              <a:rPr lang="en-US" b="1" dirty="0"/>
              <a:t>--</a:t>
            </a:r>
            <a:r>
              <a:rPr lang="en-US" dirty="0"/>
              <a:t>1. Reframe mental health within the Sustainable Development Goal Framework Mental wellbeing is a universal attribute, and we need to think beyond just treating mental illness. Integrate mental health into development work across sectors, not just health services.</a:t>
            </a:r>
            <a:br>
              <a:rPr lang="en-US" dirty="0"/>
            </a:br>
            <a:r>
              <a:rPr lang="en-US" dirty="0"/>
              <a:t>--2. Establish mental health care as a pillar of Universal Health Coverage Ensure that there is parity in investment and </a:t>
            </a:r>
            <a:r>
              <a:rPr lang="en-US" dirty="0" err="1"/>
              <a:t>prioritisation</a:t>
            </a:r>
            <a:r>
              <a:rPr lang="en-US" dirty="0"/>
              <a:t> for mental health care, and address gaps in accessibility and quality of services, with care being available at primary level. </a:t>
            </a:r>
            <a:br>
              <a:rPr lang="en-US" dirty="0"/>
            </a:br>
            <a:r>
              <a:rPr lang="en-US" dirty="0"/>
              <a:t>--3. Use public policies to protect mental health Promote mental health and prevent illness by implementing targeted public health strategies at key stages in the life course, including in maternal and infant health, education and suicide. </a:t>
            </a:r>
            <a:br>
              <a:rPr lang="en-US" dirty="0"/>
            </a:br>
            <a:r>
              <a:rPr lang="en-US" b="1" dirty="0"/>
              <a:t>--4. Listen to and engage people with lived experience Facilitate meaningful participation at all stages of development and implementation of services. Strengthen the advocacy voice of people affected to hold governments accountable. </a:t>
            </a:r>
            <a:br>
              <a:rPr lang="en-US" dirty="0"/>
            </a:br>
            <a:r>
              <a:rPr lang="en-US" dirty="0"/>
              <a:t>--5. Invest far, far more in mental health Increase dedicated mental health funds to 5-10% of national or agency health budgets, and include mental health in funds for research and implementation in other sectors. </a:t>
            </a:r>
            <a:br>
              <a:rPr lang="en-US" dirty="0"/>
            </a:br>
            <a:r>
              <a:rPr lang="en-US" dirty="0"/>
              <a:t>--6. Use research to guide innovation and implementation Invest in research, and make use of new evidence for service reform and improving population wellbeing - from neurosciences to implementation science. </a:t>
            </a:r>
            <a:br>
              <a:rPr lang="en-US" dirty="0"/>
            </a:br>
            <a:r>
              <a:rPr lang="en-US" dirty="0"/>
              <a:t>--7. Strengthen monitoring and accountability Follow through on commitments to meet key development targets. Ensure mental health indicators are present in national health information systems and </a:t>
            </a:r>
            <a:r>
              <a:rPr lang="en-US" dirty="0" err="1"/>
              <a:t>programme</a:t>
            </a:r>
            <a:r>
              <a:rPr lang="en-US" dirty="0"/>
              <a:t> evaluation.</a:t>
            </a:r>
          </a:p>
        </p:txBody>
      </p:sp>
      <p:sp>
        <p:nvSpPr>
          <p:cNvPr id="4" name="Slide Number Placeholder 3"/>
          <p:cNvSpPr>
            <a:spLocks noGrp="1"/>
          </p:cNvSpPr>
          <p:nvPr>
            <p:ph type="sldNum" sz="quarter" idx="5"/>
          </p:nvPr>
        </p:nvSpPr>
        <p:spPr/>
        <p:txBody>
          <a:bodyPr/>
          <a:lstStyle/>
          <a:p>
            <a:fld id="{AE574B65-30CB-4647-82C7-B322FA4F90D6}" type="slidenum">
              <a:rPr lang="en-GB" smtClean="0"/>
              <a:pPr/>
              <a:t>29</a:t>
            </a:fld>
            <a:endParaRPr lang="en-GB"/>
          </a:p>
        </p:txBody>
      </p:sp>
    </p:spTree>
    <p:extLst>
      <p:ext uri="{BB962C8B-B14F-4D97-AF65-F5344CB8AC3E}">
        <p14:creationId xmlns:p14="http://schemas.microsoft.com/office/powerpoint/2010/main" val="312278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3</a:t>
            </a:fld>
            <a:endParaRPr lang="en-GB"/>
          </a:p>
        </p:txBody>
      </p:sp>
    </p:spTree>
    <p:extLst>
      <p:ext uri="{BB962C8B-B14F-4D97-AF65-F5344CB8AC3E}">
        <p14:creationId xmlns:p14="http://schemas.microsoft.com/office/powerpoint/2010/main" val="4115736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31</a:t>
            </a:fld>
            <a:endParaRPr lang="en-GB"/>
          </a:p>
        </p:txBody>
      </p:sp>
    </p:spTree>
    <p:extLst>
      <p:ext uri="{BB962C8B-B14F-4D97-AF65-F5344CB8AC3E}">
        <p14:creationId xmlns:p14="http://schemas.microsoft.com/office/powerpoint/2010/main" val="1309417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32</a:t>
            </a:fld>
            <a:endParaRPr lang="en-GB"/>
          </a:p>
        </p:txBody>
      </p:sp>
    </p:spTree>
    <p:extLst>
      <p:ext uri="{BB962C8B-B14F-4D97-AF65-F5344CB8AC3E}">
        <p14:creationId xmlns:p14="http://schemas.microsoft.com/office/powerpoint/2010/main" val="2468607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33</a:t>
            </a:fld>
            <a:endParaRPr lang="en-GB"/>
          </a:p>
        </p:txBody>
      </p:sp>
    </p:spTree>
    <p:extLst>
      <p:ext uri="{BB962C8B-B14F-4D97-AF65-F5344CB8AC3E}">
        <p14:creationId xmlns:p14="http://schemas.microsoft.com/office/powerpoint/2010/main" val="645152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For a overview and critique of GMH (as of 2014) See </a:t>
            </a:r>
            <a:r>
              <a:rPr lang="en-US" dirty="0" err="1"/>
              <a:t>Kirmayer</a:t>
            </a:r>
            <a:r>
              <a:rPr lang="en-US" dirty="0"/>
              <a:t> and Pedersen (October 2014): Toward a New Architecture for GMH, </a:t>
            </a:r>
            <a:r>
              <a:rPr lang="en-US" i="1" dirty="0" err="1"/>
              <a:t>Transcultural</a:t>
            </a:r>
            <a:r>
              <a:rPr lang="en-US" i="1" dirty="0"/>
              <a:t> Psychiatry </a:t>
            </a:r>
            <a:r>
              <a:rPr lang="en-US" dirty="0"/>
              <a:t>(https://journals.sagepub.com/doi/abs/10.1177/1363461514557202). Abstract:</a:t>
            </a:r>
            <a:br>
              <a:rPr lang="en-US" dirty="0"/>
            </a:br>
            <a:endParaRPr lang="en-US" dirty="0"/>
          </a:p>
          <a:p>
            <a:pPr algn="just"/>
            <a:r>
              <a:rPr lang="en-US" dirty="0"/>
              <a:t>“</a:t>
            </a:r>
            <a:r>
              <a:rPr lang="en-US" sz="1200" b="0" i="0" kern="1200" dirty="0">
                <a:solidFill>
                  <a:schemeClr val="tx1"/>
                </a:solidFill>
                <a:effectLst/>
                <a:latin typeface="+mn-lt"/>
                <a:ea typeface="+mn-ea"/>
                <a:cs typeface="+mn-cs"/>
              </a:rPr>
              <a:t>Current efforts in global mental health (GMH) aim to address the inequities in mental health between low-income and high-income countries, as well as vulnerable populations within wealthy nations (e.g., indigenous peoples, refugees, urban poor). The main strategies promoted by the World Health Organization (WHO) and other allies have been focused on developing, implementing, and evaluating evidence-based practices that can be scaled up through task-shifting and other methods to improve access to services or interventions and reduce the global treatment gap for mental disorders. Recent debates on global mental health have raised questions about the goals and consequences of current approaches. Some of these critiques emphasize the difficulties and potential dangers of applying Western categories, concepts, and interventions given the ways that culture shapes illness experience. The concern is that in the urgency to address disparities in global health, interventions that are not locally relevant and culturally consonant will be exported with negative effects including inappropriate diagnoses and interventions, increased stigma, and poor health outcomes. More fundamentally, exclusive attention to mental disorders identified by psychiatric </a:t>
            </a:r>
            <a:r>
              <a:rPr lang="en-US" sz="1200" b="0" i="0" kern="1200" dirty="0" err="1">
                <a:solidFill>
                  <a:schemeClr val="tx1"/>
                </a:solidFill>
                <a:effectLst/>
                <a:latin typeface="+mn-lt"/>
                <a:ea typeface="+mn-ea"/>
                <a:cs typeface="+mn-cs"/>
              </a:rPr>
              <a:t>nosologies</a:t>
            </a:r>
            <a:r>
              <a:rPr lang="en-US" sz="1200" b="0" i="0" kern="1200" dirty="0">
                <a:solidFill>
                  <a:schemeClr val="tx1"/>
                </a:solidFill>
                <a:effectLst/>
                <a:latin typeface="+mn-lt"/>
                <a:ea typeface="+mn-ea"/>
                <a:cs typeface="+mn-cs"/>
              </a:rPr>
              <a:t> may shift attention from social structural determinants of health that are among the root causes of global health disparities. This paper addresses these critiques and suggests how the GMH movement can respond through appropriate modes of community-based practice and ongoing research, while continuing to work for greater equity and social justice in access to effective, socially relevant, culturally safe and appropriate mental health care on a global scale.”</a:t>
            </a:r>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34</a:t>
            </a:fld>
            <a:endParaRPr lang="en-GB"/>
          </a:p>
        </p:txBody>
      </p:sp>
    </p:spTree>
    <p:extLst>
      <p:ext uri="{BB962C8B-B14F-4D97-AF65-F5344CB8AC3E}">
        <p14:creationId xmlns:p14="http://schemas.microsoft.com/office/powerpoint/2010/main" val="3646122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8392E-862A-4788-96B6-BA63A791C467}" type="slidenum">
              <a:rPr lang="en-GB" smtClean="0"/>
              <a:pPr/>
              <a:t>35</a:t>
            </a:fld>
            <a:endParaRPr lang="en-GB"/>
          </a:p>
        </p:txBody>
      </p:sp>
    </p:spTree>
    <p:extLst>
      <p:ext uri="{BB962C8B-B14F-4D97-AF65-F5344CB8AC3E}">
        <p14:creationId xmlns:p14="http://schemas.microsoft.com/office/powerpoint/2010/main" val="3572274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a:t>
            </a:r>
            <a:br>
              <a:rPr lang="en-US" dirty="0"/>
            </a:br>
            <a:r>
              <a:rPr lang="en-US" sz="1200" dirty="0">
                <a:hlinkClick r:id="rId3"/>
              </a:rPr>
              <a:t>Social determinants of mental disorders and sustainable development goals: A systematic review  of reviews</a:t>
            </a:r>
            <a:r>
              <a:rPr lang="en-US" sz="1200" dirty="0"/>
              <a:t>. Lund at al (1 April 2018</a:t>
            </a:r>
            <a:r>
              <a:rPr lang="en-US" sz="1200" i="1" dirty="0"/>
              <a:t>) The Lancet</a:t>
            </a:r>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a:t>Note from </a:t>
            </a:r>
            <a:r>
              <a:rPr lang="en-US" b="1" i="1" dirty="0"/>
              <a:t>CORE Member Care </a:t>
            </a:r>
            <a:r>
              <a:rPr lang="en-US" b="1" dirty="0"/>
              <a:t>weblog, 16 December 2015—Kelly O’Donnell</a:t>
            </a:r>
            <a:br>
              <a:rPr lang="en-US" b="1" dirty="0"/>
            </a:br>
            <a:r>
              <a:rPr lang="en-US" sz="1100" b="1" dirty="0">
                <a:hlinkClick r:id="rId3"/>
              </a:rPr>
              <a:t>http://coremembercare.blogspot.com</a:t>
            </a:r>
            <a:endParaRPr lang="en-US" sz="1100" b="1" dirty="0"/>
          </a:p>
          <a:p>
            <a:pPr algn="just">
              <a:defRPr/>
            </a:pPr>
            <a:br>
              <a:rPr lang="en-US" dirty="0"/>
            </a:br>
            <a:r>
              <a:rPr lang="en-US" dirty="0"/>
              <a:t>--We also want to mention the need to address global injustices and global inequities related to the current global governance systems--a central issue which relates to but is not sufficiently addressed by  </a:t>
            </a:r>
            <a:r>
              <a:rPr lang="en-US" b="1" dirty="0"/>
              <a:t>SDG 10: "Reduce inequality within and between countries." </a:t>
            </a:r>
            <a:r>
              <a:rPr lang="en-US" dirty="0"/>
              <a:t>For example with regards to health, consider this perspective: "Power asymmetry and global social norms limit the range of choice and constrain action on health inequity; these limitations are reinforced by systemic global governance dysfunctions and require vigilance across all policy arenas....Global governance for health must be rooted in commitments to global solidarity and shared responsibility; sustainable and healthy development for all requires a global economic and political system that serves a global community of healthy people on a healthy planet. " (The Lancet-University of Oslo Commission on Global Governance for Health, </a:t>
            </a:r>
            <a:r>
              <a:rPr lang="en-US" i="1" dirty="0"/>
              <a:t>The Lancet</a:t>
            </a:r>
            <a:r>
              <a:rPr lang="en-US" dirty="0"/>
              <a:t>, Feb. 2014,  p. 5)</a:t>
            </a:r>
          </a:p>
          <a:p>
            <a:endParaRPr lang="en-US"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2000" dirty="0"/>
              <a:t>Two examples of our GMH work in and from Geneva, trauma emphasis.</a:t>
            </a:r>
          </a:p>
          <a:p>
            <a:pPr eaLnBrk="1" hangingPunct="1">
              <a:spcBef>
                <a:spcPct val="0"/>
              </a:spcBef>
            </a:pPr>
            <a:endParaRPr lang="en-GB" sz="2000" dirty="0"/>
          </a:p>
          <a:p>
            <a:pPr eaLnBrk="1" hangingPunct="1">
              <a:spcBef>
                <a:spcPct val="0"/>
              </a:spcBef>
            </a:pPr>
            <a:r>
              <a:rPr lang="en-GB" sz="2000" dirty="0"/>
              <a:t>See also our presentation:</a:t>
            </a:r>
          </a:p>
          <a:p>
            <a:pPr eaLnBrk="1" hangingPunct="1">
              <a:spcBef>
                <a:spcPct val="0"/>
              </a:spcBef>
            </a:pPr>
            <a:r>
              <a:rPr lang="en-US" sz="2000" b="0" i="0" u="none" strike="noStrike" dirty="0">
                <a:solidFill>
                  <a:srgbClr val="0000FF"/>
                </a:solidFill>
                <a:effectLst/>
                <a:hlinkClick r:id="rId3"/>
              </a:rPr>
              <a:t>The Trauma Pandemic: A Global Lens for Global Action</a:t>
            </a:r>
            <a:r>
              <a:rPr lang="en-US" sz="2000" b="0" i="0" u="none" strike="noStrike" dirty="0">
                <a:solidFill>
                  <a:srgbClr val="0000FF"/>
                </a:solidFill>
                <a:effectLst/>
              </a:rPr>
              <a:t> </a:t>
            </a:r>
            <a:r>
              <a:rPr lang="en-US" sz="2000" b="0" i="0" dirty="0">
                <a:solidFill>
                  <a:srgbClr val="373737"/>
                </a:solidFill>
                <a:effectLst/>
              </a:rPr>
              <a:t>(plenary, International Trauma Collaborative, 6 April 2019)</a:t>
            </a:r>
            <a:endParaRPr lang="en-GB" sz="2000" dirty="0"/>
          </a:p>
          <a:p>
            <a:pPr eaLnBrk="1" hangingPunct="1">
              <a:spcBef>
                <a:spcPct val="0"/>
              </a:spcBef>
            </a:pPr>
            <a:endParaRPr lang="en-GB"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948038-58D9-444F-A122-D05313A8807A}" type="slidenum">
              <a:rPr lang="en-GB" smtClean="0"/>
              <a:pPr fontAlgn="base">
                <a:spcBef>
                  <a:spcPct val="0"/>
                </a:spcBef>
                <a:spcAft>
                  <a:spcPct val="0"/>
                </a:spcAft>
                <a:defRPr/>
              </a:pPr>
              <a:t>38</a:t>
            </a:fld>
            <a:endParaRPr lang="en-GB"/>
          </a:p>
        </p:txBody>
      </p:sp>
    </p:spTree>
    <p:extLst>
      <p:ext uri="{BB962C8B-B14F-4D97-AF65-F5344CB8AC3E}">
        <p14:creationId xmlns:p14="http://schemas.microsoft.com/office/powerpoint/2010/main" val="1809097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GB" dirty="0"/>
              <a:t>--</a:t>
            </a:r>
            <a:r>
              <a:rPr lang="en-US" dirty="0"/>
              <a:t> Palestinian refugees residing in Syria--forcibly displaced again--refugees twice over.</a:t>
            </a:r>
          </a:p>
          <a:p>
            <a:r>
              <a:rPr lang="en-US" dirty="0"/>
              <a:t>Yarmouk refugee camp, February 2014.</a:t>
            </a:r>
          </a:p>
          <a:p>
            <a:br>
              <a:rPr lang="en-US" dirty="0"/>
            </a:br>
            <a:r>
              <a:rPr lang="en-US" dirty="0"/>
              <a:t>Current estimates of forcibly displaced people worldwide: 80+ million people (</a:t>
            </a:r>
            <a:r>
              <a:rPr lang="en-US" u="sng" dirty="0">
                <a:hlinkClick r:id="rId3"/>
              </a:rPr>
              <a:t>UNHCR</a:t>
            </a:r>
            <a:r>
              <a:rPr lang="en-US" dirty="0"/>
              <a:t>)</a:t>
            </a:r>
          </a:p>
          <a:p>
            <a:endParaRPr lang="en-US" sz="1200" dirty="0"/>
          </a:p>
          <a:p>
            <a:pPr fontAlgn="base"/>
            <a:r>
              <a:rPr lang="en-US" sz="1200" dirty="0"/>
              <a:t>--Syria (and Lebanon)</a:t>
            </a:r>
            <a:r>
              <a:rPr lang="en-US" sz="1200" baseline="0" dirty="0"/>
              <a:t> </a:t>
            </a:r>
            <a:r>
              <a:rPr lang="mr-IN" sz="1200" baseline="0" dirty="0"/>
              <a:t>–</a:t>
            </a:r>
            <a:r>
              <a:rPr lang="en-US" sz="1200" baseline="0" dirty="0"/>
              <a:t> complex recent history of civil war: the </a:t>
            </a:r>
            <a:r>
              <a:rPr lang="en-US" sz="1200" b="1" baseline="0" dirty="0"/>
              <a:t>Palestinians</a:t>
            </a:r>
            <a:r>
              <a:rPr lang="en-US" sz="1200" baseline="0" dirty="0"/>
              <a:t> given refuge are </a:t>
            </a:r>
            <a:r>
              <a:rPr lang="en-US" sz="1200" b="1" baseline="0" dirty="0"/>
              <a:t>twice refugees in the current Syrian civil war.</a:t>
            </a:r>
          </a:p>
          <a:p>
            <a:pPr fontAlgn="base"/>
            <a:r>
              <a:rPr lang="en-US" sz="1200" b="0" kern="1200" dirty="0">
                <a:solidFill>
                  <a:schemeClr val="tx1"/>
                </a:solidFill>
                <a:effectLst/>
                <a:latin typeface="+mn-lt"/>
                <a:ea typeface="+mn-ea"/>
                <a:cs typeface="+mn-cs"/>
              </a:rPr>
              <a:t>--Article: </a:t>
            </a:r>
            <a:r>
              <a:rPr lang="en-US" sz="1200" b="1" kern="1200" dirty="0">
                <a:solidFill>
                  <a:schemeClr val="tx1"/>
                </a:solidFill>
                <a:effectLst/>
                <a:latin typeface="+mn-lt"/>
                <a:ea typeface="+mn-ea"/>
                <a:cs typeface="+mn-cs"/>
              </a:rPr>
              <a:t>The Palestinians Fleeing Syria Are Among the Most Vulnerable Refugees  </a:t>
            </a:r>
            <a:r>
              <a:rPr lang="en-US" sz="1200" b="0" kern="1200" dirty="0">
                <a:solidFill>
                  <a:schemeClr val="tx1"/>
                </a:solidFill>
                <a:effectLst/>
                <a:latin typeface="+mn-lt"/>
                <a:ea typeface="+mn-ea"/>
                <a:cs typeface="+mn-cs"/>
              </a:rPr>
              <a:t>(Dec.</a:t>
            </a:r>
            <a:r>
              <a:rPr lang="en-US" sz="1200" b="0" kern="1200" baseline="0" dirty="0">
                <a:solidFill>
                  <a:schemeClr val="tx1"/>
                </a:solidFill>
                <a:effectLst/>
                <a:latin typeface="+mn-lt"/>
                <a:ea typeface="+mn-ea"/>
                <a:cs typeface="+mn-cs"/>
              </a:rPr>
              <a:t> 4, 2015, thenation.com)</a:t>
            </a: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Their special legal status leaves them stateless, even after decades of exile, and without the same rights as other refugees.</a:t>
            </a:r>
            <a:r>
              <a:rPr lang="en-US" dirty="0"/>
              <a:t> </a:t>
            </a:r>
            <a:r>
              <a:rPr lang="en-US" sz="1200" i="1" kern="1200" dirty="0">
                <a:solidFill>
                  <a:schemeClr val="tx1"/>
                </a:solidFill>
                <a:effectLst/>
                <a:latin typeface="+mn-lt"/>
                <a:ea typeface="+mn-ea"/>
                <a:cs typeface="+mn-cs"/>
              </a:rPr>
              <a:t>By </a:t>
            </a:r>
            <a:r>
              <a:rPr lang="en-US" sz="1200" i="1" kern="1200" dirty="0">
                <a:solidFill>
                  <a:schemeClr val="tx1"/>
                </a:solidFill>
                <a:effectLst/>
                <a:latin typeface="+mn-lt"/>
                <a:ea typeface="+mn-ea"/>
                <a:cs typeface="+mn-cs"/>
                <a:hlinkClick r:id="rId4"/>
              </a:rPr>
              <a:t>Mai Abu Moghli</a:t>
            </a:r>
            <a:r>
              <a:rPr lang="en-US" sz="1200" i="1"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hlinkClick r:id="rId5"/>
              </a:rPr>
              <a:t>Nael Bitarie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link:https</a:t>
            </a:r>
            <a:r>
              <a:rPr lang="en-US" sz="1200" i="1" kern="1200" dirty="0">
                <a:solidFill>
                  <a:schemeClr val="tx1"/>
                </a:solidFill>
                <a:effectLst/>
                <a:latin typeface="+mn-lt"/>
                <a:ea typeface="+mn-ea"/>
                <a:cs typeface="+mn-cs"/>
              </a:rPr>
              <a:t>://www.thenation.com/article/the-palestinians-fleeing-syria-are-among-the-most-vulnerable-refugees/</a:t>
            </a:r>
          </a:p>
          <a:p>
            <a:pPr fontAlgn="base"/>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History</a:t>
            </a:r>
            <a:r>
              <a:rPr lang="en-US" sz="1200" baseline="0" dirty="0"/>
              <a:t> </a:t>
            </a:r>
            <a:r>
              <a:rPr lang="en-US" sz="1200" dirty="0"/>
              <a:t>in Syria: several waves of Palestinian</a:t>
            </a:r>
            <a:r>
              <a:rPr lang="en-US" sz="1200" baseline="0" dirty="0"/>
              <a:t> refugees</a:t>
            </a:r>
            <a:r>
              <a:rPr lang="en-US" sz="1200" dirty="0"/>
              <a:t> since 1948 (by 2011, more than</a:t>
            </a:r>
            <a:r>
              <a:rPr lang="en-US" sz="1200" baseline="0" dirty="0"/>
              <a:t> 56</a:t>
            </a:r>
            <a:r>
              <a:rPr lang="en-US" sz="1200" dirty="0"/>
              <a:t>0,000 refugees</a:t>
            </a:r>
            <a:r>
              <a:rPr lang="en-US" sz="1200" baseline="0" dirty="0"/>
              <a:t> living in Syria). Also, there is a large Iraqi refugee population.</a:t>
            </a:r>
            <a:endParaRPr lang="en-US" b="1" dirty="0"/>
          </a:p>
          <a:p>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“Globe-ails” is a term we use to encapsulate the many major problems--ails--affecting the people-planet nexus, including our yearnings-groanings for the full restoration of </a:t>
            </a:r>
            <a:r>
              <a:rPr lang="en-GB" b="1" dirty="0"/>
              <a:t>humanity and the planet. </a:t>
            </a:r>
            <a:r>
              <a:rPr lang="en-GB" b="1" baseline="0" dirty="0"/>
              <a:t>See: </a:t>
            </a:r>
            <a:r>
              <a:rPr lang="en-US" sz="1200" b="1" dirty="0"/>
              <a:t>--Doomsday:</a:t>
            </a:r>
            <a:r>
              <a:rPr lang="en-US" sz="1200" b="1" baseline="0" dirty="0"/>
              <a:t> </a:t>
            </a:r>
            <a:r>
              <a:rPr lang="en-US" sz="1200" b="1" dirty="0"/>
              <a:t>Next Stop, Global Dis-Integration?  (</a:t>
            </a:r>
            <a:r>
              <a:rPr lang="en-US" sz="1200" b="1" dirty="0">
                <a:hlinkClick r:id="rId6"/>
              </a:rPr>
              <a:t>Global Integration Update</a:t>
            </a:r>
            <a:r>
              <a:rPr lang="en-US" sz="1200" b="1" dirty="0"/>
              <a:t>, June 2017)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343400"/>
            <a:ext cx="6705600" cy="4724400"/>
          </a:xfrm>
        </p:spPr>
        <p:txBody>
          <a:bodyPr>
            <a:normAutofit fontScale="92500"/>
          </a:bodyPr>
          <a:lstStyle/>
          <a:p>
            <a:r>
              <a:rPr lang="en-US" sz="1400" b="1" dirty="0"/>
              <a:t>1. World Mental Health Day 2020—Mental Health for All: Greater Investment—Greater Access</a:t>
            </a:r>
            <a:br>
              <a:rPr lang="en-US" sz="1400" dirty="0"/>
            </a:br>
            <a:r>
              <a:rPr lang="en-US" sz="1400" b="1" dirty="0"/>
              <a:t>https://wfmh.global/wp-content/uploads/WMHD2020_v16_resized.pdf</a:t>
            </a:r>
          </a:p>
          <a:p>
            <a:r>
              <a:rPr lang="en-US" sz="1400" dirty="0"/>
              <a:t>“World Mental Health Day, a </a:t>
            </a:r>
            <a:r>
              <a:rPr lang="en-US" sz="1400" dirty="0" err="1"/>
              <a:t>programme</a:t>
            </a:r>
            <a:r>
              <a:rPr lang="en-US" sz="1400" dirty="0"/>
              <a:t> of the World Federation for Mental Health, annually raises awareness within the global community about the mental health challenges, gaps and priorities through collaborative and unifying voices aimed at taking action, addressing and creating lasting change in a world where we need to restore the dignity of all living with mental health needs. </a:t>
            </a:r>
            <a:br>
              <a:rPr lang="en-US" sz="1400" dirty="0"/>
            </a:br>
            <a:br>
              <a:rPr lang="en-US" sz="1400" dirty="0"/>
            </a:br>
            <a:r>
              <a:rPr lang="en-US" sz="1400" dirty="0"/>
              <a:t>World Mental Health Day was first observed on 10 October 1992 as an annual activity of the World Federation for Mental Health aimed at promoting mental health advocacy and educating the public on relevant issues. Celebrated on the 10th October, it provides an opportunity to place the spotlight on the mental health challenges experienced in our world today.”  page 10, Ingrid Daniels, WFMH President</a:t>
            </a:r>
          </a:p>
          <a:p>
            <a:endParaRPr lang="en-US" sz="1400" dirty="0"/>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2. “</a:t>
            </a:r>
            <a:r>
              <a:rPr lang="en-US" sz="1400" b="1" i="0" u="sng" dirty="0">
                <a:solidFill>
                  <a:srgbClr val="0000FF"/>
                </a:solidFill>
                <a:effectLst/>
              </a:rPr>
              <a:t>Speak Your Mind—A Global Campaign for Mental Health</a:t>
            </a:r>
            <a:r>
              <a:rPr lang="en-US" sz="1400" b="0" i="0" u="none" strike="noStrike" dirty="0">
                <a:solidFill>
                  <a:srgbClr val="000000"/>
                </a:solidFill>
                <a:effectLst/>
              </a:rPr>
              <a:t>, </a:t>
            </a:r>
            <a:r>
              <a:rPr lang="en-US" sz="1400" b="0" i="0" u="none" strike="noStrike" dirty="0">
                <a:solidFill>
                  <a:srgbClr val="222222"/>
                </a:solidFill>
                <a:effectLst/>
              </a:rPr>
              <a:t>is a nationally driven globally connected  mental health campaign coordinated by United for Global Mental Health. It was launched </a:t>
            </a:r>
            <a:r>
              <a:rPr lang="en-US" sz="1400" b="0" i="0" u="none" strike="noStrike" dirty="0">
                <a:solidFill>
                  <a:srgbClr val="000000"/>
                </a:solidFill>
                <a:effectLst/>
              </a:rPr>
              <a:t>in Geneva  on 19 May 2019. By sharing powerful messages through carefully crafted communications strategies,  the Campaign seeks raise the profile of mental health, not only to change policy, but to speak directly  to the public about mental health. </a:t>
            </a:r>
            <a:r>
              <a:rPr lang="en-US" sz="1400" b="0" i="0" u="sng" dirty="0">
                <a:solidFill>
                  <a:srgbClr val="0000FF"/>
                </a:solidFill>
                <a:effectLst/>
              </a:rPr>
              <a:t>The Campaign was developed at a meeting in Johannesburg in </a:t>
            </a:r>
            <a:r>
              <a:rPr lang="en-US" sz="1400" b="0" i="0" u="none" strike="noStrike" dirty="0">
                <a:solidFill>
                  <a:srgbClr val="0000FF"/>
                </a:solidFill>
                <a:effectLst/>
              </a:rPr>
              <a:t> </a:t>
            </a:r>
            <a:r>
              <a:rPr lang="en-US" sz="1400" b="0" i="0" u="sng" dirty="0">
                <a:solidFill>
                  <a:srgbClr val="0000FF"/>
                </a:solidFill>
                <a:effectLst/>
              </a:rPr>
              <a:t>January 2019</a:t>
            </a:r>
            <a:r>
              <a:rPr lang="en-US" sz="1400" b="0" i="0" u="none" strike="noStrike" dirty="0">
                <a:solidFill>
                  <a:srgbClr val="000000"/>
                </a:solidFill>
                <a:effectLst/>
              </a:rPr>
              <a:t>, where groups from 10 countries came together to decide on what they felt were key  messages, and how they could design effective national campaigns, as well as drive a global campaign. #GoSpeakYourMind #mentahealthforal</a:t>
            </a:r>
            <a:endParaRPr lang="en-US" sz="1400" b="0" dirty="0"/>
          </a:p>
          <a:p>
            <a:endParaRPr lang="en-US"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199" y="4343400"/>
            <a:ext cx="6780213" cy="4800600"/>
          </a:xfrm>
        </p:spPr>
        <p:txBody>
          <a:bodyPr>
            <a:normAutofit/>
          </a:bodyPr>
          <a:lstStyle/>
          <a:p>
            <a:pPr rtl="0" fontAlgn="base">
              <a:spcBef>
                <a:spcPts val="0"/>
              </a:spcBef>
              <a:spcAft>
                <a:spcPts val="0"/>
              </a:spcAft>
              <a:buFont typeface="Arial" panose="020B0604020202020204" pitchFamily="34" charset="0"/>
              <a:buNone/>
            </a:pPr>
            <a:r>
              <a:rPr lang="en-US" sz="1400" b="1" i="0" u="none" strike="noStrike" dirty="0">
                <a:solidFill>
                  <a:srgbClr val="000000"/>
                </a:solidFill>
                <a:effectLst/>
                <a:latin typeface="Arial" panose="020B0604020202020204" pitchFamily="34" charset="0"/>
              </a:rPr>
              <a:t>Saxena, continued:</a:t>
            </a:r>
            <a:br>
              <a:rPr lang="en-US" sz="1400" b="0" i="0" u="none" strike="noStrike" dirty="0">
                <a:solidFill>
                  <a:srgbClr val="000000"/>
                </a:solidFill>
                <a:effectLst/>
                <a:latin typeface="Arial" panose="020B0604020202020204" pitchFamily="34" charset="0"/>
              </a:rPr>
            </a:b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The year 2020 has been an exceptional year</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MH needs have become much larger with COVID-19 (especially if you take spectrum focus of mental health) </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Awareness of mental health has increased massively (focus globally on </a:t>
            </a:r>
            <a:r>
              <a:rPr lang="en-US" sz="1400" b="0" i="0" u="none" strike="noStrike" dirty="0" err="1">
                <a:solidFill>
                  <a:srgbClr val="000000"/>
                </a:solidFill>
                <a:effectLst/>
                <a:latin typeface="Arial" panose="020B0604020202020204" pitchFamily="34" charset="0"/>
              </a:rPr>
              <a:t>mh</a:t>
            </a:r>
            <a:r>
              <a:rPr lang="en-US" sz="1400" b="0" i="0" u="none" strike="noStrike" dirty="0">
                <a:solidFill>
                  <a:srgbClr val="000000"/>
                </a:solidFill>
                <a:effectLst/>
                <a:latin typeface="Arial" panose="020B0604020202020204" pitchFamily="34" charset="0"/>
              </a:rPr>
              <a:t> in the media) </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Digital delivery of services have become more acceptable (although it doesn't fully replace in person services)</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BUT health budgets are even more stretched than before. Funding to mental health is likely to come down rather than increase</a:t>
            </a:r>
          </a:p>
          <a:p>
            <a:pPr marL="742950" lvl="1" indent="-285750" rtl="0" fontAlgn="base">
              <a:spcBef>
                <a:spcPts val="0"/>
              </a:spcBef>
              <a:spcAft>
                <a:spcPts val="0"/>
              </a:spcAft>
              <a:buFont typeface="Arial" panose="020B0604020202020204" pitchFamily="34" charset="0"/>
              <a:buChar char="•"/>
            </a:pP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What is needed now?</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More effective advocacy - We must find better ways to influence policy and practice, to ensure better coordination among all stakeholders. The network can be a major instrument to achieve this. </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Fulfillment of commitments by governments</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Better involvement of large foundations and large CSOs in mental health</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Better monitoring and accountability</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GMHAN can play an effective role in all of these elements. </a:t>
            </a:r>
          </a:p>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41</a:t>
            </a:fld>
            <a:endParaRPr lang="en-GB"/>
          </a:p>
        </p:txBody>
      </p:sp>
    </p:spTree>
    <p:extLst>
      <p:ext uri="{BB962C8B-B14F-4D97-AF65-F5344CB8AC3E}">
        <p14:creationId xmlns:p14="http://schemas.microsoft.com/office/powerpoint/2010/main" val="3362070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3"/>
              </a:rPr>
              <a:t>Global Mental Health: What’s Up? Recent Developments and Directions</a:t>
            </a:r>
            <a:br>
              <a:rPr lang="en-US" sz="1400" i="1" dirty="0"/>
            </a:br>
            <a:r>
              <a:rPr lang="en-US" sz="1400" i="1" dirty="0"/>
              <a:t>Global Insights</a:t>
            </a:r>
            <a:r>
              <a:rPr lang="en-US" sz="1400" dirty="0"/>
              <a:t>, Office of International Affairs, American Psychological Association (June 2019) Click </a:t>
            </a:r>
            <a:r>
              <a:rPr lang="en-US" sz="1400" dirty="0">
                <a:hlinkClick r:id="rId4"/>
              </a:rPr>
              <a:t>HERE</a:t>
            </a:r>
            <a:r>
              <a:rPr lang="en-US" sz="1400" dirty="0"/>
              <a:t> for the full version.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sz="1600" dirty="0"/>
              <a:t>“Some of the many areas impacted—the advances and shifts—include greater awareness, acceptance, advocacy, collaboration, and action for: health budgets, policies, and laws; scaling up, task shifting, and the central roles of people with lived experience; parity, primary health care, and universal health coverage; humanitarian action, trauma-informed care, and peacebuilding; health, mental health, and social work training programs in academic, organizational, and community settings; implementation science, indigenous psychologies, and culturally-appropriate and faith-sensitive services; and social and commercial determinants of health, stigma, and human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42</a:t>
            </a:fld>
            <a:endParaRPr lang="en-GB"/>
          </a:p>
        </p:txBody>
      </p:sp>
    </p:spTree>
    <p:extLst>
      <p:ext uri="{BB962C8B-B14F-4D97-AF65-F5344CB8AC3E}">
        <p14:creationId xmlns:p14="http://schemas.microsoft.com/office/powerpoint/2010/main" val="4170694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43</a:t>
            </a:fld>
            <a:endParaRPr lang="en-GB"/>
          </a:p>
        </p:txBody>
      </p:sp>
    </p:spTree>
    <p:extLst>
      <p:ext uri="{BB962C8B-B14F-4D97-AF65-F5344CB8AC3E}">
        <p14:creationId xmlns:p14="http://schemas.microsoft.com/office/powerpoint/2010/main" val="3754893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GB" dirty="0">
                <a:solidFill>
                  <a:srgbClr val="0000CC"/>
                </a:solidFill>
              </a:rPr>
              <a:t> </a:t>
            </a:r>
            <a:r>
              <a:rPr lang="en-US" sz="1600" b="1" dirty="0"/>
              <a:t>--Dr. </a:t>
            </a:r>
            <a:r>
              <a:rPr lang="en-US" sz="1600" b="1" dirty="0" err="1"/>
              <a:t>Michèle</a:t>
            </a:r>
            <a:r>
              <a:rPr lang="en-US" sz="1600" dirty="0"/>
              <a:t> </a:t>
            </a:r>
            <a:r>
              <a:rPr lang="en-US" sz="1600" b="1" dirty="0"/>
              <a:t>Lewis O’Donnell</a:t>
            </a:r>
            <a:r>
              <a:rPr lang="en-US" sz="1600" dirty="0"/>
              <a:t> and </a:t>
            </a:r>
            <a:r>
              <a:rPr lang="en-US" sz="1600" b="1" dirty="0"/>
              <a:t>Dr. Kelly O’Donnell</a:t>
            </a:r>
            <a:r>
              <a:rPr lang="en-US" sz="1600" dirty="0"/>
              <a:t> are consulting psychologists based in Geneva. Respectively they are the COO and CEO of Member Care Associates, Inc (MCA), an NGO focusing on the wellbeing and effectiveness of staff and their organizations. Their multi-</a:t>
            </a:r>
            <a:r>
              <a:rPr lang="en-US" sz="1600" dirty="0" err="1"/>
              <a:t>sectoral</a:t>
            </a:r>
            <a:r>
              <a:rPr lang="en-US" sz="1600" dirty="0"/>
              <a:t> emphases for consultation, training, and writing include: personnel development, Global Mental Health, and integrity/anti-corruption. Kelly and </a:t>
            </a:r>
            <a:r>
              <a:rPr lang="en-US" sz="1600" dirty="0" err="1"/>
              <a:t>Michèle</a:t>
            </a:r>
            <a:r>
              <a:rPr lang="en-US" sz="1600" dirty="0"/>
              <a:t> are International Affiliates of the American Psychological Association and Representatives of the World Federation for Mental Health to the United Nations. Their publications include over 70 articles and five books in the member care and mental health fields (see </a:t>
            </a:r>
            <a:r>
              <a:rPr lang="en-US" sz="1600" u="sng" dirty="0">
                <a:hlinkClick r:id="rId3"/>
              </a:rPr>
              <a:t>recent publications</a:t>
            </a:r>
            <a:r>
              <a:rPr lang="en-US" sz="1600" dirty="0"/>
              <a:t>) as well as ongoing </a:t>
            </a:r>
            <a:r>
              <a:rPr lang="en-US" sz="1600" i="1" dirty="0"/>
              <a:t>Member Care Updates</a:t>
            </a:r>
            <a:r>
              <a:rPr lang="en-US" sz="1600" dirty="0"/>
              <a:t> and </a:t>
            </a:r>
            <a:r>
              <a:rPr lang="en-US" sz="1600" i="1" dirty="0"/>
              <a:t>Global Integration Updates</a:t>
            </a:r>
            <a:r>
              <a:rPr lang="en-US" sz="1600" dirty="0"/>
              <a:t> (archived on the </a:t>
            </a:r>
            <a:r>
              <a:rPr lang="en-US" sz="1600" u="sng" dirty="0">
                <a:hlinkClick r:id="rId4"/>
              </a:rPr>
              <a:t>MCA website</a:t>
            </a:r>
            <a:r>
              <a:rPr lang="en-US" sz="1600" dirty="0"/>
              <a:t>). They did their doctoral training in clinical psychology and theology at Rosemead School of Psychology, </a:t>
            </a:r>
            <a:r>
              <a:rPr lang="en-US" sz="1600" dirty="0" err="1"/>
              <a:t>Biola</a:t>
            </a:r>
            <a:r>
              <a:rPr lang="en-US" sz="1600" dirty="0"/>
              <a:t> University, USA and have two wonderful adult daughters, Erin and </a:t>
            </a:r>
            <a:r>
              <a:rPr lang="en-US" sz="1600" dirty="0" err="1"/>
              <a:t>Ashling</a:t>
            </a:r>
            <a:r>
              <a:rPr lang="en-US" sz="1600" dirty="0"/>
              <a:t>, raised in five countries. </a:t>
            </a:r>
            <a:r>
              <a:rPr lang="en-US" sz="1600" u="sng" dirty="0">
                <a:hlinkClick r:id="rId5"/>
              </a:rPr>
              <a:t>MCAresources@gmail.com</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AE574B65-30CB-4647-82C7-B322FA4F90D6}" type="slidenum">
              <a:rPr lang="en-GB" smtClean="0"/>
              <a:pPr/>
              <a:t>44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Excerpt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Global Mental Health: What’s Up? Recent Developments and Directions</a:t>
            </a:r>
            <a:r>
              <a:rPr lang="en-US" dirty="0"/>
              <a:t> (June 2019) </a:t>
            </a:r>
            <a:br>
              <a:rPr lang="en-US" i="1" dirty="0"/>
            </a:br>
            <a:r>
              <a:rPr lang="en-US" i="1" dirty="0"/>
              <a:t>Global Insights</a:t>
            </a:r>
            <a:r>
              <a:rPr lang="en-US" dirty="0"/>
              <a:t>, Office of International Affairs, APA</a:t>
            </a:r>
            <a:br>
              <a:rPr lang="en-US" dirty="0"/>
            </a:br>
            <a:r>
              <a:rPr lang="en-US" dirty="0"/>
              <a:t> </a:t>
            </a:r>
            <a:r>
              <a:rPr lang="en-US" dirty="0">
                <a:hlinkClick r:id="rId4"/>
              </a:rPr>
              <a:t>(Full version here)</a:t>
            </a:r>
            <a:endParaRPr lang="en-US" dirty="0"/>
          </a:p>
          <a:p>
            <a:br>
              <a:rPr lang="en-US" dirty="0"/>
            </a:br>
            <a:r>
              <a:rPr lang="en-US" sz="1200" b="0" dirty="0"/>
              <a:t>“GMH at first can seem daunting, even “foreign.” But the more you track with it, the more manageable and familiar it becomes. Two influential factors for GMH becoming more organized were the launch of the first Lancet Report on GMH (2007) and the formation of the Movement for Global Mental Health (2008). For more background information, see the historical notes in the Lancet Commission’s Report of GMH and Sustainable Development (2018, pages 1556-1561) and the GMH overview in O’Donnell and Eaton, 2017. </a:t>
            </a:r>
            <a:br>
              <a:rPr lang="en-US" sz="1200" b="0" dirty="0"/>
            </a:br>
            <a:br>
              <a:rPr lang="en-US" sz="1200" b="0" dirty="0"/>
            </a:br>
            <a:r>
              <a:rPr lang="en-US" sz="1200" b="0" dirty="0"/>
              <a:t>For updates see the GMH-Map website with links to GMH newsletters, GMH texts,</a:t>
            </a:r>
          </a:p>
          <a:p>
            <a:r>
              <a:rPr lang="en-US" sz="1200" b="0" dirty="0"/>
              <a:t>and GMH critiques as well as Globally Minded for a GMH events list and a list of international psychology-related events from the American Psychological Association’s Office of International Affairs.”</a:t>
            </a:r>
          </a:p>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5</a:t>
            </a:fld>
            <a:endParaRPr lang="en-GB"/>
          </a:p>
        </p:txBody>
      </p:sp>
    </p:spTree>
    <p:extLst>
      <p:ext uri="{BB962C8B-B14F-4D97-AF65-F5344CB8AC3E}">
        <p14:creationId xmlns:p14="http://schemas.microsoft.com/office/powerpoint/2010/main" val="134780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574B65-30CB-4647-82C7-B322FA4F90D6}" type="slidenum">
              <a:rPr lang="en-GB" smtClean="0"/>
              <a:pPr/>
              <a:t>6</a:t>
            </a:fld>
            <a:endParaRPr lang="en-GB"/>
          </a:p>
        </p:txBody>
      </p:sp>
    </p:spTree>
    <p:extLst>
      <p:ext uri="{BB962C8B-B14F-4D97-AF65-F5344CB8AC3E}">
        <p14:creationId xmlns:p14="http://schemas.microsoft.com/office/powerpoint/2010/main" val="204966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Excerpt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Global Mental Health: What’s Up? Recent Developments and Directions</a:t>
            </a:r>
            <a:r>
              <a:rPr lang="en-US" dirty="0"/>
              <a:t> (June 2019) </a:t>
            </a:r>
            <a:br>
              <a:rPr lang="en-US" i="1" dirty="0"/>
            </a:br>
            <a:r>
              <a:rPr lang="en-US" i="1" dirty="0"/>
              <a:t>Global Insights</a:t>
            </a:r>
            <a:r>
              <a:rPr lang="en-US" dirty="0"/>
              <a:t>, Office of International Affairs, APA</a:t>
            </a:r>
            <a:br>
              <a:rPr lang="en-US" dirty="0"/>
            </a:br>
            <a:r>
              <a:rPr lang="en-US" dirty="0"/>
              <a:t> </a:t>
            </a:r>
            <a:r>
              <a:rPr lang="en-US" dirty="0">
                <a:hlinkClick r:id="rId4"/>
              </a:rPr>
              <a:t>(Full version here)</a:t>
            </a:r>
            <a:br>
              <a:rPr lang="en-US" dirty="0"/>
            </a:br>
            <a:endParaRPr lang="en-US" dirty="0"/>
          </a:p>
          <a:p>
            <a:pPr algn="just"/>
            <a:r>
              <a:rPr lang="en-US" dirty="0"/>
              <a:t>“GMH has contributed to making the mental health and wellbeing of populations a primary global concern for the first time. It has brought together often divergent academic and practice traditions to offer the potential for evidence- and values-based action to impact on the quality of life of people around the world, who were previously neglected. In particular there has been progression the broader conceptualization of mental health and acknowledging its many determinants, the role of those with lived experience, and the development of psychological interventions that are culturally-sensitive and scalable, deliverable by supervised non-specialists. “The global community has a historic opportunity to reframe the global mental health agenda by use of the broader </a:t>
            </a:r>
            <a:r>
              <a:rPr lang="en-US" dirty="0" err="1"/>
              <a:t>conceptualisation</a:t>
            </a:r>
            <a:r>
              <a:rPr lang="en-US" dirty="0"/>
              <a:t> of mental health and disorder, and to position this agenda as an integral element of the [Sustainable Development Goals, SDGs]” (Lancet Commission’s Report of GMH and Sustainable Development, 2018, page 1561).”</a:t>
            </a:r>
          </a:p>
        </p:txBody>
      </p:sp>
      <p:sp>
        <p:nvSpPr>
          <p:cNvPr id="4" name="Slide Number Placeholder 3"/>
          <p:cNvSpPr>
            <a:spLocks noGrp="1"/>
          </p:cNvSpPr>
          <p:nvPr>
            <p:ph type="sldNum" sz="quarter" idx="10"/>
          </p:nvPr>
        </p:nvSpPr>
        <p:spPr/>
        <p:txBody>
          <a:bodyPr/>
          <a:lstStyle/>
          <a:p>
            <a:fld id="{AE574B65-30CB-4647-82C7-B322FA4F90D6}" type="slidenum">
              <a:rPr lang="en-GB" smtClean="0"/>
              <a:pPr/>
              <a:t>7</a:t>
            </a:fld>
            <a:endParaRPr lang="en-GB"/>
          </a:p>
        </p:txBody>
      </p:sp>
    </p:spTree>
    <p:extLst>
      <p:ext uri="{BB962C8B-B14F-4D97-AF65-F5344CB8AC3E}">
        <p14:creationId xmlns:p14="http://schemas.microsoft.com/office/powerpoint/2010/main" val="82278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574B65-30CB-4647-82C7-B322FA4F90D6}" type="slidenum">
              <a:rPr lang="en-GB" smtClean="0"/>
              <a:pPr/>
              <a:t>8</a:t>
            </a:fld>
            <a:endParaRPr lang="en-GB"/>
          </a:p>
        </p:txBody>
      </p:sp>
    </p:spTree>
    <p:extLst>
      <p:ext uri="{BB962C8B-B14F-4D97-AF65-F5344CB8AC3E}">
        <p14:creationId xmlns:p14="http://schemas.microsoft.com/office/powerpoint/2010/main" val="261802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Quotes below from UN CRPD website.</a:t>
            </a:r>
            <a:br>
              <a:rPr lang="en-US" dirty="0"/>
            </a:br>
            <a:r>
              <a:rPr lang="en-US" dirty="0"/>
              <a:t>https://www.un.org/development/desa/disabilities/convention-on-the-rights-of-persons-with-disabilities.html</a:t>
            </a:r>
          </a:p>
          <a:p>
            <a:endParaRPr lang="en-US" dirty="0"/>
          </a:p>
          <a:p>
            <a:pPr algn="l" fontAlgn="base"/>
            <a:r>
              <a:rPr lang="en-US" dirty="0"/>
              <a:t>“T</a:t>
            </a:r>
            <a:r>
              <a:rPr lang="en-US" b="0" i="0" dirty="0">
                <a:solidFill>
                  <a:srgbClr val="000000"/>
                </a:solidFill>
                <a:effectLst/>
                <a:latin typeface="Roboto"/>
              </a:rPr>
              <a:t>he Convention on the Rights of Persons with Disabilities and its Optional Protocol (</a:t>
            </a:r>
            <a:r>
              <a:rPr lang="en-US" b="0" i="0" u="none" strike="noStrike" dirty="0">
                <a:solidFill>
                  <a:srgbClr val="007099"/>
                </a:solidFill>
                <a:effectLst/>
                <a:latin typeface="Roboto"/>
                <a:hlinkClick r:id="rId3" tooltip="Convention on the Rights of Persons with Disabilities [A/RES/61/106]"/>
              </a:rPr>
              <a:t>A/RES/61/106</a:t>
            </a:r>
            <a:r>
              <a:rPr lang="en-US" b="0" i="0" dirty="0">
                <a:solidFill>
                  <a:srgbClr val="000000"/>
                </a:solidFill>
                <a:effectLst/>
                <a:latin typeface="Roboto"/>
              </a:rPr>
              <a:t>) was adopted on 13 December 2006 at the United Nations Headquarters in New York, and was opened for signature on 30 March 2007. There were 82 signatories to the Convention, 44 signatories to the Optional Protocol, and 1 ratification of the Convention. This is the highest number of signatories in history to a UN Convention on its opening day. It is the first comprehensive human rights treaty of the 21st century and is the first human rights convention to be open for signature by regional integration organizations. The Convention entered into force on 3 May 2008.</a:t>
            </a:r>
          </a:p>
          <a:p>
            <a:pPr algn="l" fontAlgn="base"/>
            <a:endParaRPr lang="en-US" b="0" i="0" dirty="0">
              <a:solidFill>
                <a:srgbClr val="000000"/>
              </a:solidFill>
              <a:effectLst/>
              <a:latin typeface="Roboto"/>
            </a:endParaRPr>
          </a:p>
          <a:p>
            <a:pPr algn="l" fontAlgn="base"/>
            <a:r>
              <a:rPr lang="en-US" b="0" i="0" dirty="0">
                <a:solidFill>
                  <a:srgbClr val="000000"/>
                </a:solidFill>
                <a:effectLst/>
                <a:latin typeface="Roboto"/>
              </a:rPr>
              <a:t>The Convention follows decades of work by the United Nations to change attitudes and approaches to persons with disabilities. It takes to a new height the movement from viewing persons with disabilities as “objects”  of charity, medical treatment and social protection towards viewing persons with disabilities as “subjects” with rights, who are capable of claiming those rights and making decisions for their lives based on their free and informed consent as well as being active members of society.</a:t>
            </a:r>
          </a:p>
          <a:p>
            <a:pPr algn="l" fontAlgn="base"/>
            <a:endParaRPr lang="en-US" b="0" i="0" dirty="0">
              <a:solidFill>
                <a:srgbClr val="000000"/>
              </a:solidFill>
              <a:effectLst/>
              <a:latin typeface="Roboto"/>
            </a:endParaRPr>
          </a:p>
          <a:p>
            <a:pPr algn="l" fontAlgn="base"/>
            <a:r>
              <a:rPr lang="en-US" b="0" i="0" dirty="0">
                <a:solidFill>
                  <a:srgbClr val="000000"/>
                </a:solidFill>
                <a:effectLst/>
                <a:latin typeface="Roboto"/>
              </a:rPr>
              <a:t>The Convention is intended as a human rights instrument with an explicit, social development dimension. It adopts a broad categorization of persons with disabilities and reaffirms that all persons with all types of disabilities must enjoy all human rights and fundamental freedoms. It clarifies and qualifies how all categories of rights apply to persons with disabilities and identifies areas where adaptations have to be made for persons with disabilities to effectively exercise their rights and areas where their rights have been violated, and where protection of rights must be reinforced.</a:t>
            </a:r>
          </a:p>
          <a:p>
            <a:pPr algn="l" fontAlgn="base"/>
            <a:r>
              <a:rPr lang="en-US" b="0" i="0" dirty="0">
                <a:solidFill>
                  <a:srgbClr val="000000"/>
                </a:solidFill>
                <a:effectLst/>
                <a:latin typeface="Roboto"/>
              </a:rPr>
              <a:t>The Convention was negotiated during eight sessions of an Ad Hoc Committee of the General Assembly from 2002 to 2006, making it  the fastest negotiated human rights treaty.”</a:t>
            </a:r>
          </a:p>
          <a:p>
            <a:endParaRPr lang="en-US" dirty="0"/>
          </a:p>
        </p:txBody>
      </p:sp>
      <p:sp>
        <p:nvSpPr>
          <p:cNvPr id="4" name="Slide Number Placeholder 3"/>
          <p:cNvSpPr>
            <a:spLocks noGrp="1"/>
          </p:cNvSpPr>
          <p:nvPr>
            <p:ph type="sldNum" sz="quarter" idx="5"/>
          </p:nvPr>
        </p:nvSpPr>
        <p:spPr/>
        <p:txBody>
          <a:bodyPr/>
          <a:lstStyle/>
          <a:p>
            <a:fld id="{AE574B65-30CB-4647-82C7-B322FA4F90D6}" type="slidenum">
              <a:rPr lang="en-GB" smtClean="0"/>
              <a:pPr/>
              <a:t>9</a:t>
            </a:fld>
            <a:endParaRPr lang="en-GB"/>
          </a:p>
        </p:txBody>
      </p:sp>
    </p:spTree>
    <p:extLst>
      <p:ext uri="{BB962C8B-B14F-4D97-AF65-F5344CB8AC3E}">
        <p14:creationId xmlns:p14="http://schemas.microsoft.com/office/powerpoint/2010/main" val="367447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3E18D-C0AA-4AB4-A445-F2380591012F}" type="datetimeFigureOut">
              <a:rPr lang="en-GB" smtClean="0"/>
              <a:pPr/>
              <a:t>06/10/2020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7EA40F-77A0-4F8C-8116-502096CA11B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3E18D-C0AA-4AB4-A445-F2380591012F}" type="datetimeFigureOut">
              <a:rPr lang="en-GB" smtClean="0"/>
              <a:pPr/>
              <a:t>06/10/2020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A40F-77A0-4F8C-8116-502096CA11B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membercareassociates.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proofpoint.com/v2/url?u=https-3A__www.cambridge.org_core_services_aop-2Dcambridge-2Dcore_content_view_DCAED6DE1AA133F8A7D876F3564126A4_S2054425116000224a.pdf_global-2Dmental-2Dhealth-2Dsharing-2Dand-2Dsynthesizing-2Dknowledge-2Dfor-2Dsustainable-2Ddevelopment.pdf&amp;d=DwMFaQ&amp;c=XuwJK26h77xqxpbZGgbjkdqHiCAgI8ShbCmQt4lrFlM&amp;r=8uzZszmLPKPFpxScM8ssBA&amp;m=b2ighHMAilWX3laFplP5RVWprJZa_reSwKu7nR3PHeU&amp;s=9s1BsrqavzsiPyyw6z5zmUwM-QPmrDn_xGpyYNncijQ&am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urldefense.proofpoint.com/v2/url?u=https-3A__www.medicusmundi.ch_de_bulletin_mms-2Dbulletin_mental-2Dhealth_global-2Dmental-2Dhealth_collaborating-2Dacross-2Dsectors-2Dforsustainable-2Ddevelopment-2Dand-2Dwellbeing&amp;d=DwMFaQ&amp;c=XuwJK26h77xqxpbZGgbjkdqHiCAgI8ShbCmQt4lrFlM&amp;r=8uzZszmLPKPFpxScM8ssBA&amp;m=b2ighHMAilWX3laFplP5RVWprJZa_reSwKu7nR3PHeU&amp;s=XmDro_Qi4ocd2GVyfpdSU-DCvoTIpTigoqMDDDOUyCg&amp;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org/press/en/2018/sgsm19283.doc.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016/S0140-6736(18)31612-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mhinnovation.net/resources/policy-brief-lancet-commission-global-mental-health-and-sustainable-developme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liefweb.int/sites/reliefweb.int/files/resources/un_policy_brief-covid_and_mental_health_final.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un.org/en/coronavirus/mental-health-services-are-essential-part-all-government-responses-covid-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publications/i/item/97892401245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eepurl.com/bIUJd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gist-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8Tbiciyzq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hiddenpicturesthemovi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ho.int/mental_health/action_plan_2013/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who.int/mental_health/publications/guide_field_workers/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who.int/mental_health/publications/mhgap_hig/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icusmundi.ch/de/bulletin/mms-bulletin/mental-health/global-mental-health/collaborating-across-sectors-forsustainable-development-and-wellbe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pendocs.ids.ac.uk/opendocs/handle/20.500.12413/14908" TargetMode="External"/><Relationship Id="rId5" Type="http://schemas.openxmlformats.org/officeDocument/2006/relationships/hyperlink" Target="https://docs.google.com/viewer?a=v&amp;pid=sites&amp;srcid=ZGVmYXVsdGRvbWFpbnxnbWhtYXB8Z3g6NjYyY2JjYzU1YjNmOGVj" TargetMode="External"/><Relationship Id="rId4" Type="http://schemas.openxmlformats.org/officeDocument/2006/relationships/hyperlink" Target="https://www.apa.org/international/global-insights/developments-and-direction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ho.int/mental_health/policy/quality_rights/e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who.int/publications/i/item/who-qualityrights-guidance-and-training-too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yzm4gpAKrB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Th77mCuL5G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hyperlink" Target="Mental%20Health%20and%20psychological%20Support%20in%20Humanitarain%20Cris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hyperlink" Target="http://webcms.uct.ac.za/sites/default/files/image_tool/images/446/Policy_briefs/Policy%20Brief%20SDG%20July%202018.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hyperlink" Target="https://www.thelancet.com/journals/lanpsy/article/PIIS2215-0366(18)30060-9/fulltex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youtube.com/watch?v=VIABxrPHR6A&amp;feature=youtu.be" TargetMode="External"/><Relationship Id="rId5" Type="http://schemas.openxmlformats.org/officeDocument/2006/relationships/hyperlink" Target="http://promundoglobal.org/resources/living-peace-the-story-of-abby-and-kyalu/" TargetMode="Externa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hyperlink" Target="https://outreach.un.org/sites/outreach.un.org/files/ngorelations_legacy/2016/08/ActionPlan-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outreach.un.org/ngorelations/files/2016/05/FinalAA.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epurl.com/bIUJd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vimeo.com/336858345" TargetMode="Externa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pa.org/international/global-insights/developments-and-direction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fmh.global/" TargetMode="External"/><Relationship Id="rId3" Type="http://schemas.openxmlformats.org/officeDocument/2006/relationships/hyperlink" Target="https://www.unitedgmh.org/blue-print-group" TargetMode="External"/><Relationship Id="rId7" Type="http://schemas.openxmlformats.org/officeDocument/2006/relationships/hyperlink" Target="https://www.who.int/mental_health/en/" TargetMode="External"/><Relationship Id="rId12" Type="http://schemas.openxmlformats.org/officeDocument/2006/relationships/hyperlink" Target="https://psychologycoalitionun.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interagencystandingcommittee.org/iasc-reference-group-on-mental-health-and-psychosocial-support-in-emergency-settings" TargetMode="External"/><Relationship Id="rId11" Type="http://schemas.openxmlformats.org/officeDocument/2006/relationships/hyperlink" Target="https://www.div52.net/" TargetMode="External"/><Relationship Id="rId5" Type="http://schemas.openxmlformats.org/officeDocument/2006/relationships/hyperlink" Target="http://globalmentalhealth.org/" TargetMode="External"/><Relationship Id="rId10" Type="http://schemas.openxmlformats.org/officeDocument/2006/relationships/hyperlink" Target="https://www.apa.org/international" TargetMode="External"/><Relationship Id="rId4" Type="http://schemas.openxmlformats.org/officeDocument/2006/relationships/hyperlink" Target="https://www.mhinnovation.net/" TargetMode="External"/><Relationship Id="rId9" Type="http://schemas.openxmlformats.org/officeDocument/2006/relationships/hyperlink" Target="https://www.iupsys.ne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6.jpeg"/><Relationship Id="rId4" Type="http://schemas.openxmlformats.org/officeDocument/2006/relationships/hyperlink" Target="http://www.membercareassociate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site/gmhma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sites.google.com/site/gmhmap/home/1-gmh-map--initial-artic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mental_health/management/depression/prevalence_global_health_estimates/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medicusmundi.ch/de/bulletin/mms-bulletin/mental-health/global-mental-health/collaborating-across-sectors-forsustainable-development-and-wellbe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edicusmundi.ch/de/bulletin/mms-bulletin/mental-health/global-mental-health/collaborating-across-sectors-forsustainable-development-and-wellbe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www.medicusmundi.ch/de/bulletin/mms-bulletin/mental-health/global-mental-health/collaborating-across-sectors-forsustainable-development-and-wellbe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fontScale="90000"/>
          </a:bodyPr>
          <a:lstStyle/>
          <a:p>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r>
              <a:rPr lang="en-GB" b="1" dirty="0">
                <a:solidFill>
                  <a:srgbClr val="0000CC"/>
                </a:solidFill>
              </a:rPr>
              <a:t>Wellbeing for All</a:t>
            </a:r>
            <a:br>
              <a:rPr lang="en-GB" b="1" dirty="0">
                <a:solidFill>
                  <a:srgbClr val="0000CC"/>
                </a:solidFill>
              </a:rPr>
            </a:br>
            <a:r>
              <a:rPr lang="en-GB" sz="3600" b="1" i="1" dirty="0">
                <a:solidFill>
                  <a:srgbClr val="0000CC"/>
                </a:solidFill>
              </a:rPr>
              <a:t>Global Mental Health</a:t>
            </a:r>
            <a:br>
              <a:rPr lang="en-GB" sz="3600" b="1" dirty="0">
                <a:solidFill>
                  <a:srgbClr val="0000CC"/>
                </a:solidFill>
              </a:rPr>
            </a:br>
            <a:r>
              <a:rPr lang="en-GB" sz="3100" b="1" i="1" dirty="0">
                <a:solidFill>
                  <a:srgbClr val="0000CC"/>
                </a:solidFill>
              </a:rPr>
              <a:t>Developments and Directions </a:t>
            </a:r>
            <a:br>
              <a:rPr lang="en-GB" sz="3100" b="1" i="1" dirty="0">
                <a:solidFill>
                  <a:srgbClr val="0000CC"/>
                </a:solidFill>
              </a:rPr>
            </a:br>
            <a:br>
              <a:rPr lang="en-GB" sz="3200" b="1" i="1" dirty="0">
                <a:solidFill>
                  <a:srgbClr val="0000CC"/>
                </a:solidFill>
              </a:rPr>
            </a:br>
            <a:br>
              <a:rPr lang="en-GB" sz="2400" b="1" dirty="0"/>
            </a:br>
            <a:br>
              <a:rPr lang="en-GB" sz="2400" b="1" dirty="0"/>
            </a:br>
            <a:br>
              <a:rPr lang="en-GB" sz="2400" b="1" dirty="0"/>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br>
              <a:rPr lang="en-GB" sz="2700" b="1" dirty="0">
                <a:solidFill>
                  <a:srgbClr val="0000CC"/>
                </a:solidFill>
              </a:rPr>
            </a:br>
            <a:r>
              <a:rPr lang="es-ES" sz="2700" b="0" i="0" dirty="0">
                <a:solidFill>
                  <a:srgbClr val="222222"/>
                </a:solidFill>
                <a:effectLst/>
                <a:latin typeface="+mn-lt"/>
              </a:rPr>
              <a:t>Congreso Argentino de Salud Mental</a:t>
            </a:r>
            <a:br>
              <a:rPr lang="en-GB" sz="2700" b="1" dirty="0">
                <a:solidFill>
                  <a:srgbClr val="0000CC"/>
                </a:solidFill>
                <a:latin typeface="+mn-lt"/>
              </a:rPr>
            </a:br>
            <a:r>
              <a:rPr lang="en-GB" sz="2700" dirty="0">
                <a:latin typeface="+mn-lt"/>
              </a:rPr>
              <a:t>7 October 2020</a:t>
            </a:r>
            <a:br>
              <a:rPr lang="en-GB" sz="900" dirty="0">
                <a:latin typeface="+mn-lt"/>
              </a:rPr>
            </a:br>
            <a:r>
              <a:rPr lang="en-GB" sz="2400" b="1" dirty="0"/>
              <a:t>Kelly O’Donnell, PsyD</a:t>
            </a:r>
            <a:br>
              <a:rPr lang="en-GB" sz="2400" b="1" dirty="0"/>
            </a:br>
            <a:r>
              <a:rPr lang="en-GB" sz="2400" b="1" dirty="0"/>
              <a:t>Member Care Associates</a:t>
            </a:r>
            <a:br>
              <a:rPr lang="en-GB" sz="2400" b="1" dirty="0"/>
            </a:br>
            <a:r>
              <a:rPr lang="en-GB" sz="2400" dirty="0"/>
              <a:t> </a:t>
            </a:r>
            <a:r>
              <a:rPr lang="en-US" sz="2400" i="1" u="sng" dirty="0">
                <a:hlinkClick r:id="rId3"/>
              </a:rPr>
              <a:t>MCAresources@gmail.com</a:t>
            </a:r>
            <a:r>
              <a:rPr lang="en-US" sz="2400" i="1" dirty="0"/>
              <a:t>    </a:t>
            </a:r>
            <a:r>
              <a:rPr lang="en-US" sz="2400" i="1" u="sng" dirty="0">
                <a:hlinkClick r:id="rId4"/>
              </a:rPr>
              <a:t>http://membercareassociates.org</a:t>
            </a:r>
            <a:r>
              <a:rPr lang="en-GB" sz="1000" dirty="0"/>
              <a:t> </a:t>
            </a:r>
            <a:br>
              <a:rPr lang="en-GB" sz="2400" b="1" dirty="0"/>
            </a:br>
            <a:r>
              <a:rPr lang="en-US" sz="2000" dirty="0"/>
              <a:t>©</a:t>
            </a:r>
            <a:r>
              <a:rPr lang="en-GB" sz="2000" dirty="0"/>
              <a:t>2020 Kelly O’Donnell—</a:t>
            </a:r>
            <a:r>
              <a:rPr lang="en-GB" sz="2000" dirty="0">
                <a:highlight>
                  <a:srgbClr val="FFFF00"/>
                </a:highlight>
              </a:rPr>
              <a:t>see the notes under the slides too</a:t>
            </a:r>
            <a:br>
              <a:rPr lang="en-GB" sz="2000" dirty="0"/>
            </a:br>
            <a:r>
              <a:rPr lang="en-US" sz="2400" i="1" dirty="0"/>
              <a:t> </a:t>
            </a:r>
            <a:br>
              <a:rPr lang="en-GB" dirty="0"/>
            </a:br>
            <a:r>
              <a:rPr lang="en-US" i="1" dirty="0"/>
              <a:t> </a:t>
            </a:r>
            <a:br>
              <a:rPr lang="en-GB" dirty="0"/>
            </a:br>
            <a:r>
              <a:rPr lang="en-US" i="1" dirty="0"/>
              <a:t> </a:t>
            </a:r>
            <a:br>
              <a:rPr lang="en-GB" dirty="0"/>
            </a:br>
            <a:r>
              <a:rPr lang="en-US" i="1" dirty="0"/>
              <a:t> </a:t>
            </a:r>
            <a:br>
              <a:rPr lang="en-GB" dirty="0"/>
            </a:br>
            <a:endParaRPr lang="en-GB" dirty="0"/>
          </a:p>
        </p:txBody>
      </p:sp>
      <p:pic>
        <p:nvPicPr>
          <p:cNvPr id="3" name="Picture 2">
            <a:extLst>
              <a:ext uri="{FF2B5EF4-FFF2-40B4-BE49-F238E27FC236}">
                <a16:creationId xmlns:a16="http://schemas.microsoft.com/office/drawing/2014/main" id="{7A63532A-DC42-48D1-B933-EBBC7E47B7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024" y="1600200"/>
            <a:ext cx="4419952"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1143000"/>
          </a:xfrm>
        </p:spPr>
        <p:txBody>
          <a:bodyPr>
            <a:normAutofit fontScale="90000"/>
          </a:bodyPr>
          <a:lstStyle/>
          <a:p>
            <a:br>
              <a:rPr lang="en-GB" sz="4000" b="1" dirty="0">
                <a:solidFill>
                  <a:srgbClr val="0000FF"/>
                </a:solidFill>
              </a:rPr>
            </a:br>
            <a:r>
              <a:rPr lang="en-GB" sz="4000" b="1" dirty="0">
                <a:solidFill>
                  <a:srgbClr val="0000FF"/>
                </a:solidFill>
              </a:rPr>
              <a:t>Global Mental Health</a:t>
            </a:r>
            <a:br>
              <a:rPr lang="en-GB" sz="4000" b="1" dirty="0">
                <a:solidFill>
                  <a:srgbClr val="0000FF"/>
                </a:solidFill>
              </a:rPr>
            </a:br>
            <a:r>
              <a:rPr lang="en-GB" sz="4000" b="1" dirty="0"/>
              <a:t>Defined</a:t>
            </a:r>
            <a:br>
              <a:rPr lang="en-GB" sz="4000" dirty="0"/>
            </a:br>
            <a:endParaRPr lang="en-GB" sz="4000" b="1" dirty="0">
              <a:solidFill>
                <a:srgbClr val="0000FF"/>
              </a:solidFill>
            </a:endParaRPr>
          </a:p>
        </p:txBody>
      </p:sp>
      <p:sp>
        <p:nvSpPr>
          <p:cNvPr id="3" name="Content Placeholder 2"/>
          <p:cNvSpPr>
            <a:spLocks noGrp="1"/>
          </p:cNvSpPr>
          <p:nvPr>
            <p:ph sz="quarter" idx="1"/>
          </p:nvPr>
        </p:nvSpPr>
        <p:spPr>
          <a:xfrm>
            <a:off x="0" y="1219200"/>
            <a:ext cx="9144000" cy="5638800"/>
          </a:xfrm>
        </p:spPr>
        <p:txBody>
          <a:bodyPr rtlCol="0">
            <a:normAutofit fontScale="62500" lnSpcReduction="20000"/>
          </a:bodyPr>
          <a:lstStyle/>
          <a:p>
            <a:pPr marL="0" indent="0" algn="just">
              <a:buNone/>
              <a:defRPr/>
            </a:pPr>
            <a:r>
              <a:rPr lang="en-GB" sz="2800" dirty="0"/>
              <a:t>“</a:t>
            </a:r>
            <a:r>
              <a:rPr lang="en-US" b="1" dirty="0"/>
              <a:t>Global Mental Health (GMH) is an emerging domain of research and practice that promotes equitable mental health and well-being </a:t>
            </a:r>
            <a:r>
              <a:rPr lang="en-US" b="1" dirty="0">
                <a:highlight>
                  <a:srgbClr val="FFFF00"/>
                </a:highlight>
              </a:rPr>
              <a:t>for all.</a:t>
            </a:r>
          </a:p>
          <a:p>
            <a:pPr marL="0" indent="0" algn="just">
              <a:buNone/>
              <a:defRPr/>
            </a:pPr>
            <a:endParaRPr lang="en-US" b="1" dirty="0"/>
          </a:p>
          <a:p>
            <a:pPr algn="just">
              <a:defRPr/>
            </a:pPr>
            <a:r>
              <a:rPr lang="en-US" sz="3500" dirty="0"/>
              <a:t>GMH is international, interdisciplinary, culturally relevant and multi-sectoral.</a:t>
            </a:r>
          </a:p>
          <a:p>
            <a:pPr algn="just">
              <a:defRPr/>
            </a:pPr>
            <a:endParaRPr lang="en-US" sz="3500" dirty="0"/>
          </a:p>
          <a:p>
            <a:pPr algn="just">
              <a:defRPr/>
            </a:pPr>
            <a:r>
              <a:rPr lang="en-US" sz="3500" dirty="0"/>
              <a:t>GMH emphasizes the right to equity in health and encourages healthy behaviors and lifestyles. </a:t>
            </a:r>
          </a:p>
          <a:p>
            <a:pPr algn="just">
              <a:defRPr/>
            </a:pPr>
            <a:endParaRPr lang="en-US" sz="3500" dirty="0"/>
          </a:p>
          <a:p>
            <a:pPr algn="just">
              <a:defRPr/>
            </a:pPr>
            <a:r>
              <a:rPr lang="en-US" sz="3500" dirty="0"/>
              <a:t>GMH is committed to preventing and treating mental, neurological, and substance use conditions (MNS) especially for vulnerable populations such as poverty, conflict, and trauma and in low- and middle-income countries.</a:t>
            </a:r>
          </a:p>
          <a:p>
            <a:pPr algn="just">
              <a:defRPr/>
            </a:pPr>
            <a:endParaRPr lang="en-US" sz="3500" dirty="0"/>
          </a:p>
          <a:p>
            <a:pPr algn="just">
              <a:defRPr/>
            </a:pPr>
            <a:r>
              <a:rPr lang="en-US" sz="3500" dirty="0"/>
              <a:t>GMH seeks to improve policies and programs, professional practices and research, advocacy and awareness,  and social and environmental factors that affect mental health and well-being.”</a:t>
            </a:r>
          </a:p>
          <a:p>
            <a:pPr marL="0" indent="0" algn="just">
              <a:buNone/>
              <a:defRPr/>
            </a:pPr>
            <a:endParaRPr lang="en-US" sz="3500" dirty="0"/>
          </a:p>
          <a:p>
            <a:pPr algn="just">
              <a:defRPr/>
            </a:pPr>
            <a:r>
              <a:rPr lang="en-US" sz="3500" dirty="0"/>
              <a:t>(</a:t>
            </a:r>
            <a:r>
              <a:rPr lang="en-US" sz="3500" dirty="0">
                <a:hlinkClick r:id="rId3"/>
              </a:rPr>
              <a:t>O’Donnell and Lewis O’Donnell, 2016</a:t>
            </a:r>
            <a:r>
              <a:rPr lang="en-US" sz="3500" dirty="0"/>
              <a:t> and </a:t>
            </a:r>
            <a:r>
              <a:rPr lang="en-US" sz="3500" dirty="0">
                <a:hlinkClick r:id="rId4"/>
              </a:rPr>
              <a:t>O’Donnell and Eaton, 2017)</a:t>
            </a:r>
            <a:r>
              <a:rPr lang="en-US" sz="3500" dirty="0"/>
              <a:t>.</a:t>
            </a:r>
            <a:endParaRPr lang="en-GB" sz="3500" dirty="0"/>
          </a:p>
          <a:p>
            <a:pPr algn="ctr" eaLnBrk="1" fontAlgn="auto" hangingPunct="1">
              <a:spcAft>
                <a:spcPts val="0"/>
              </a:spcAft>
              <a:buFont typeface="Arial" pitchFamily="34" charset="0"/>
              <a:buNone/>
              <a:defRPr/>
            </a:pPr>
            <a:endParaRPr lang="en-GB" dirty="0"/>
          </a:p>
        </p:txBody>
      </p:sp>
      <p:pic>
        <p:nvPicPr>
          <p:cNvPr id="24580" name="Picture 5" descr="crossing sectors crop.jpg"/>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Tree>
    <p:extLst>
      <p:ext uri="{BB962C8B-B14F-4D97-AF65-F5344CB8AC3E}">
        <p14:creationId xmlns:p14="http://schemas.microsoft.com/office/powerpoint/2010/main" val="26785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31D9-69A8-4338-AA81-66BE81CA3D2E}"/>
              </a:ext>
            </a:extLst>
          </p:cNvPr>
          <p:cNvSpPr>
            <a:spLocks noGrp="1"/>
          </p:cNvSpPr>
          <p:nvPr>
            <p:ph type="title"/>
          </p:nvPr>
        </p:nvSpPr>
        <p:spPr/>
        <p:txBody>
          <a:bodyPr>
            <a:normAutofit/>
          </a:bodyPr>
          <a:lstStyle/>
          <a:p>
            <a:r>
              <a:rPr lang="en-US" sz="2800" u="sng" dirty="0">
                <a:hlinkClick r:id="rId3"/>
              </a:rPr>
              <a:t>Message for World Mental Health Day-10 October 2018</a:t>
            </a:r>
            <a:br>
              <a:rPr lang="en-US" sz="2800" dirty="0"/>
            </a:br>
            <a:r>
              <a:rPr lang="en-US" sz="2800" dirty="0"/>
              <a:t>UN Secretary-General António Guterres</a:t>
            </a:r>
          </a:p>
        </p:txBody>
      </p:sp>
      <p:sp>
        <p:nvSpPr>
          <p:cNvPr id="3" name="Content Placeholder 2">
            <a:extLst>
              <a:ext uri="{FF2B5EF4-FFF2-40B4-BE49-F238E27FC236}">
                <a16:creationId xmlns:a16="http://schemas.microsoft.com/office/drawing/2014/main" id="{C94D5901-AE50-4A27-9B66-3C945480900E}"/>
              </a:ext>
            </a:extLst>
          </p:cNvPr>
          <p:cNvSpPr>
            <a:spLocks noGrp="1"/>
          </p:cNvSpPr>
          <p:nvPr>
            <p:ph idx="1"/>
          </p:nvPr>
        </p:nvSpPr>
        <p:spPr/>
        <p:txBody>
          <a:bodyPr>
            <a:normAutofit fontScale="85000" lnSpcReduction="20000"/>
          </a:bodyPr>
          <a:lstStyle/>
          <a:p>
            <a:pPr algn="just"/>
            <a:r>
              <a:rPr lang="en-US" i="1" dirty="0"/>
              <a:t>“Health encompasses both physical and mental well-being.  Yet, for </a:t>
            </a:r>
            <a:r>
              <a:rPr lang="en-US" i="1" dirty="0">
                <a:highlight>
                  <a:srgbClr val="FFFF00"/>
                </a:highlight>
              </a:rPr>
              <a:t>too long</a:t>
            </a:r>
            <a:r>
              <a:rPr lang="en-US" i="1" dirty="0"/>
              <a:t>, mental health has been mostly an afterthought, despite its </a:t>
            </a:r>
            <a:r>
              <a:rPr lang="en-US" i="1" dirty="0">
                <a:highlight>
                  <a:srgbClr val="FFFF00"/>
                </a:highlight>
              </a:rPr>
              <a:t>overwhelming</a:t>
            </a:r>
            <a:r>
              <a:rPr lang="en-US" i="1" dirty="0"/>
              <a:t> impacts on communities and young people, everywhere….Healthy societies require greater integration of mental health into broader health‑ and social‑care systems, under the umbrella of </a:t>
            </a:r>
            <a:r>
              <a:rPr lang="en-US" i="1" dirty="0">
                <a:highlight>
                  <a:srgbClr val="FFFF00"/>
                </a:highlight>
              </a:rPr>
              <a:t>universal health coverage</a:t>
            </a:r>
            <a:r>
              <a:rPr lang="en-US" i="1" dirty="0"/>
              <a:t>. The United Nations is committed to creating a world where, </a:t>
            </a:r>
            <a:r>
              <a:rPr lang="en-US" i="1" dirty="0">
                <a:highlight>
                  <a:srgbClr val="FFFF00"/>
                </a:highlight>
              </a:rPr>
              <a:t>by 2030</a:t>
            </a:r>
            <a:r>
              <a:rPr lang="en-US" i="1" dirty="0"/>
              <a:t>, everyone, everywhere has someone to turn to in support of their mental health, in a world free of stigma and discrimination. If we change our attitude to mental health—we </a:t>
            </a:r>
            <a:r>
              <a:rPr lang="en-US" i="1" dirty="0">
                <a:highlight>
                  <a:srgbClr val="FFFF00"/>
                </a:highlight>
              </a:rPr>
              <a:t>change the world</a:t>
            </a:r>
            <a:r>
              <a:rPr lang="en-US" i="1" dirty="0"/>
              <a:t>.  It is </a:t>
            </a:r>
            <a:r>
              <a:rPr lang="en-US" i="1" dirty="0">
                <a:highlight>
                  <a:srgbClr val="FFFF00"/>
                </a:highlight>
              </a:rPr>
              <a:t>time to act </a:t>
            </a:r>
            <a:r>
              <a:rPr lang="en-US" i="1" dirty="0"/>
              <a:t>on mental health.”</a:t>
            </a:r>
            <a:endParaRPr lang="en-US" dirty="0"/>
          </a:p>
          <a:p>
            <a:endParaRPr lang="en-US" dirty="0"/>
          </a:p>
        </p:txBody>
      </p:sp>
    </p:spTree>
    <p:extLst>
      <p:ext uri="{BB962C8B-B14F-4D97-AF65-F5344CB8AC3E}">
        <p14:creationId xmlns:p14="http://schemas.microsoft.com/office/powerpoint/2010/main" val="103584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1B1F-53C4-4818-AE9D-73F18CDF5289}"/>
              </a:ext>
            </a:extLst>
          </p:cNvPr>
          <p:cNvSpPr>
            <a:spLocks noGrp="1"/>
          </p:cNvSpPr>
          <p:nvPr>
            <p:ph type="title"/>
          </p:nvPr>
        </p:nvSpPr>
        <p:spPr>
          <a:xfrm>
            <a:off x="152400" y="76200"/>
            <a:ext cx="8915400" cy="1524000"/>
          </a:xfrm>
        </p:spPr>
        <p:txBody>
          <a:bodyPr>
            <a:normAutofit fontScale="90000"/>
          </a:bodyPr>
          <a:lstStyle/>
          <a:p>
            <a:br>
              <a:rPr lang="en-US" sz="2800" b="1" dirty="0">
                <a:solidFill>
                  <a:srgbClr val="0000FF"/>
                </a:solidFill>
              </a:rPr>
            </a:br>
            <a:r>
              <a:rPr lang="en-US" sz="3600" dirty="0">
                <a:solidFill>
                  <a:srgbClr val="0000FF"/>
                </a:solidFill>
                <a:hlinkClick r:id="rId3">
                  <a:extLst>
                    <a:ext uri="{A12FA001-AC4F-418D-AE19-62706E023703}">
                      <ahyp:hlinkClr xmlns:ahyp="http://schemas.microsoft.com/office/drawing/2018/hyperlinkcolor" val="tx"/>
                    </a:ext>
                  </a:extLst>
                </a:hlinkClick>
              </a:rPr>
              <a:t>Lancet Commission on GMH </a:t>
            </a:r>
            <a:br>
              <a:rPr lang="en-US" sz="3600" dirty="0">
                <a:solidFill>
                  <a:srgbClr val="0000FF"/>
                </a:solidFill>
                <a:hlinkClick r:id="rId3">
                  <a:extLst>
                    <a:ext uri="{A12FA001-AC4F-418D-AE19-62706E023703}">
                      <ahyp:hlinkClr xmlns:ahyp="http://schemas.microsoft.com/office/drawing/2018/hyperlinkcolor" val="tx"/>
                    </a:ext>
                  </a:extLst>
                </a:hlinkClick>
              </a:rPr>
            </a:br>
            <a:r>
              <a:rPr lang="en-US" sz="3600" dirty="0">
                <a:solidFill>
                  <a:srgbClr val="0000FF"/>
                </a:solidFill>
                <a:hlinkClick r:id="rId3">
                  <a:extLst>
                    <a:ext uri="{A12FA001-AC4F-418D-AE19-62706E023703}">
                      <ahyp:hlinkClr xmlns:ahyp="http://schemas.microsoft.com/office/drawing/2018/hyperlinkcolor" val="tx"/>
                    </a:ext>
                  </a:extLst>
                </a:hlinkClick>
              </a:rPr>
              <a:t>and Sustainable Development </a:t>
            </a:r>
            <a:br>
              <a:rPr lang="en-US" sz="3600" dirty="0">
                <a:solidFill>
                  <a:srgbClr val="0000FF"/>
                </a:solidFill>
              </a:rPr>
            </a:br>
            <a:r>
              <a:rPr lang="en-US" sz="3300" dirty="0">
                <a:solidFill>
                  <a:schemeClr val="tx1"/>
                </a:solidFill>
              </a:rPr>
              <a:t>(October 2018)</a:t>
            </a:r>
            <a:br>
              <a:rPr lang="en-US" sz="2800" b="1" dirty="0">
                <a:solidFill>
                  <a:schemeClr val="tx1"/>
                </a:solidFill>
              </a:rPr>
            </a:br>
            <a:endParaRPr lang="en-US" sz="2800" b="1" dirty="0">
              <a:solidFill>
                <a:schemeClr val="tx1"/>
              </a:solidFill>
            </a:endParaRPr>
          </a:p>
        </p:txBody>
      </p:sp>
      <p:sp>
        <p:nvSpPr>
          <p:cNvPr id="3" name="Content Placeholder 2">
            <a:extLst>
              <a:ext uri="{FF2B5EF4-FFF2-40B4-BE49-F238E27FC236}">
                <a16:creationId xmlns:a16="http://schemas.microsoft.com/office/drawing/2014/main" id="{72759BA8-F84D-4E0F-8A76-74B9525BE2D6}"/>
              </a:ext>
            </a:extLst>
          </p:cNvPr>
          <p:cNvSpPr>
            <a:spLocks noGrp="1"/>
          </p:cNvSpPr>
          <p:nvPr>
            <p:ph idx="1"/>
          </p:nvPr>
        </p:nvSpPr>
        <p:spPr>
          <a:xfrm>
            <a:off x="0" y="1600200"/>
            <a:ext cx="9144000" cy="5257800"/>
          </a:xfrm>
        </p:spPr>
        <p:txBody>
          <a:bodyPr>
            <a:normAutofit/>
          </a:bodyPr>
          <a:lstStyle/>
          <a:p>
            <a:pPr marL="0" indent="0" algn="ctr">
              <a:buNone/>
            </a:pPr>
            <a:r>
              <a:rPr lang="en-US" sz="2400" b="1" u="sng" dirty="0"/>
              <a:t>Summary of Key Recommendations </a:t>
            </a:r>
          </a:p>
          <a:p>
            <a:pPr marL="514350" indent="-514350">
              <a:buFont typeface="+mj-lt"/>
              <a:buAutoNum type="arabicPeriod"/>
            </a:pPr>
            <a:r>
              <a:rPr lang="en-US" sz="2400" dirty="0"/>
              <a:t>Address mental health across all the Sustainable Development Goals </a:t>
            </a:r>
          </a:p>
          <a:p>
            <a:pPr marL="514350" indent="-514350">
              <a:buFont typeface="+mj-lt"/>
              <a:buAutoNum type="arabicPeriod"/>
            </a:pPr>
            <a:r>
              <a:rPr lang="en-US" sz="2400" dirty="0"/>
              <a:t>Include mental health in the essential package of services for Universal Health Coverage </a:t>
            </a:r>
          </a:p>
          <a:p>
            <a:pPr marL="514350" indent="-514350">
              <a:buFont typeface="+mj-lt"/>
              <a:buAutoNum type="arabicPeriod"/>
            </a:pPr>
            <a:r>
              <a:rPr lang="en-US" sz="2400" dirty="0"/>
              <a:t>Take a public health approach to prevention and promotion </a:t>
            </a:r>
          </a:p>
          <a:p>
            <a:pPr marL="514350" indent="-514350">
              <a:buFont typeface="+mj-lt"/>
              <a:buAutoNum type="arabicPeriod"/>
            </a:pPr>
            <a:r>
              <a:rPr lang="en-US" sz="2400" dirty="0"/>
              <a:t>Ensure inclusion of people with mental health conditions </a:t>
            </a:r>
          </a:p>
          <a:p>
            <a:pPr marL="514350" indent="-514350">
              <a:buFont typeface="+mj-lt"/>
              <a:buAutoNum type="arabicPeriod"/>
            </a:pPr>
            <a:r>
              <a:rPr lang="en-US" sz="2400" dirty="0"/>
              <a:t>Increase investment in mental health </a:t>
            </a:r>
          </a:p>
          <a:p>
            <a:pPr marL="514350" indent="-514350">
              <a:buFont typeface="+mj-lt"/>
              <a:buAutoNum type="arabicPeriod"/>
            </a:pPr>
            <a:r>
              <a:rPr lang="en-US" sz="2400" dirty="0"/>
              <a:t>Harness learning from research to help drive change </a:t>
            </a:r>
          </a:p>
          <a:p>
            <a:pPr marL="514350" indent="-514350">
              <a:buFont typeface="+mj-lt"/>
              <a:buAutoNum type="arabicPeriod"/>
            </a:pPr>
            <a:r>
              <a:rPr lang="en-US" sz="2400" dirty="0"/>
              <a:t>Measure progress against existing commitments </a:t>
            </a:r>
          </a:p>
          <a:p>
            <a:pPr marL="0" indent="0" algn="ctr">
              <a:buNone/>
            </a:pPr>
            <a:endParaRPr lang="en-US" sz="2400" dirty="0"/>
          </a:p>
          <a:p>
            <a:pPr marL="0" indent="0" algn="ctr">
              <a:buNone/>
            </a:pPr>
            <a:r>
              <a:rPr lang="en-US" sz="2400" dirty="0"/>
              <a:t>Source: </a:t>
            </a:r>
            <a:r>
              <a:rPr lang="en-US" sz="2400" dirty="0">
                <a:solidFill>
                  <a:srgbClr val="0000FF"/>
                </a:solidFill>
                <a:hlinkClick r:id="rId4">
                  <a:extLst>
                    <a:ext uri="{A12FA001-AC4F-418D-AE19-62706E023703}">
                      <ahyp:hlinkClr xmlns:ahyp="http://schemas.microsoft.com/office/drawing/2018/hyperlinkcolor" val="tx"/>
                    </a:ext>
                  </a:extLst>
                </a:hlinkClick>
              </a:rPr>
              <a:t>MHIN </a:t>
            </a:r>
            <a:r>
              <a:rPr lang="en-US" sz="2400" i="1" dirty="0">
                <a:solidFill>
                  <a:srgbClr val="0000FF"/>
                </a:solidFill>
                <a:hlinkClick r:id="rId4">
                  <a:extLst>
                    <a:ext uri="{A12FA001-AC4F-418D-AE19-62706E023703}">
                      <ahyp:hlinkClr xmlns:ahyp="http://schemas.microsoft.com/office/drawing/2018/hyperlinkcolor" val="tx"/>
                    </a:ext>
                  </a:extLst>
                </a:hlinkClick>
              </a:rPr>
              <a:t>Policy Brief </a:t>
            </a:r>
            <a:r>
              <a:rPr lang="en-US" sz="2400" dirty="0">
                <a:solidFill>
                  <a:srgbClr val="0000FF"/>
                </a:solidFill>
                <a:hlinkClick r:id="rId4">
                  <a:extLst>
                    <a:ext uri="{A12FA001-AC4F-418D-AE19-62706E023703}">
                      <ahyp:hlinkClr xmlns:ahyp="http://schemas.microsoft.com/office/drawing/2018/hyperlinkcolor" val="tx"/>
                    </a:ext>
                  </a:extLst>
                </a:hlinkClick>
              </a:rPr>
              <a:t>October 2018</a:t>
            </a:r>
            <a:endParaRPr lang="en-US" sz="2400" dirty="0">
              <a:solidFill>
                <a:srgbClr val="0000FF"/>
              </a:solidFill>
            </a:endParaRPr>
          </a:p>
          <a:p>
            <a:endParaRPr lang="en-US" dirty="0"/>
          </a:p>
        </p:txBody>
      </p:sp>
      <p:pic>
        <p:nvPicPr>
          <p:cNvPr id="4" name="Picture 5" descr="crossing sectors crop.jpg">
            <a:extLst>
              <a:ext uri="{FF2B5EF4-FFF2-40B4-BE49-F238E27FC236}">
                <a16:creationId xmlns:a16="http://schemas.microsoft.com/office/drawing/2014/main" id="{C69C769C-0F8B-497E-9BD0-8276CF8C0826}"/>
              </a:ext>
            </a:extLst>
          </p:cNvPr>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Tree>
    <p:extLst>
      <p:ext uri="{BB962C8B-B14F-4D97-AF65-F5344CB8AC3E}">
        <p14:creationId xmlns:p14="http://schemas.microsoft.com/office/powerpoint/2010/main" val="39110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7066-5EEB-4BE1-A315-E38CCD676E54}"/>
              </a:ext>
            </a:extLst>
          </p:cNvPr>
          <p:cNvSpPr>
            <a:spLocks noGrp="1"/>
          </p:cNvSpPr>
          <p:nvPr>
            <p:ph type="title"/>
          </p:nvPr>
        </p:nvSpPr>
        <p:spPr>
          <a:xfrm>
            <a:off x="0" y="274638"/>
            <a:ext cx="9144000" cy="1143000"/>
          </a:xfrm>
        </p:spPr>
        <p:txBody>
          <a:bodyPr>
            <a:normAutofit/>
          </a:bodyPr>
          <a:lstStyle/>
          <a:p>
            <a:r>
              <a:rPr lang="en-US" sz="2800" b="0" i="0" u="none" strike="noStrike" dirty="0">
                <a:solidFill>
                  <a:srgbClr val="0000FF"/>
                </a:solidFill>
                <a:effectLst/>
                <a:latin typeface="arial" panose="020B0604020202020204" pitchFamily="34" charset="0"/>
                <a:hlinkClick r:id="rId3"/>
              </a:rPr>
              <a:t>COVID-19 and the Need for Action on Mental Health</a:t>
            </a:r>
            <a:r>
              <a:rPr lang="en-US" sz="2800" b="0" i="0" dirty="0">
                <a:solidFill>
                  <a:srgbClr val="2B1E1B"/>
                </a:solidFill>
                <a:effectLst/>
                <a:latin typeface="arial" panose="020B0604020202020204" pitchFamily="34" charset="0"/>
              </a:rPr>
              <a:t> </a:t>
            </a:r>
            <a:br>
              <a:rPr lang="en-US" sz="1600" b="0" i="0" dirty="0">
                <a:solidFill>
                  <a:srgbClr val="2B1E1B"/>
                </a:solidFill>
                <a:effectLst/>
                <a:latin typeface="arial" panose="020B0604020202020204" pitchFamily="34" charset="0"/>
              </a:rPr>
            </a:br>
            <a:r>
              <a:rPr lang="en-US" sz="2000" b="1" i="0" dirty="0">
                <a:solidFill>
                  <a:srgbClr val="2B1E1B"/>
                </a:solidFill>
                <a:effectLst/>
                <a:latin typeface="+mn-lt"/>
              </a:rPr>
              <a:t>UN Policy Brief, 13 May 2020. 17 pages including an Executive Summary</a:t>
            </a:r>
            <a:endParaRPr lang="en-US" sz="2000" b="1" dirty="0">
              <a:latin typeface="+mn-lt"/>
            </a:endParaRPr>
          </a:p>
        </p:txBody>
      </p:sp>
      <p:sp>
        <p:nvSpPr>
          <p:cNvPr id="3" name="Content Placeholder 2">
            <a:extLst>
              <a:ext uri="{FF2B5EF4-FFF2-40B4-BE49-F238E27FC236}">
                <a16:creationId xmlns:a16="http://schemas.microsoft.com/office/drawing/2014/main" id="{05482B14-E19F-4855-A20D-12D2F4DCFB3F}"/>
              </a:ext>
            </a:extLst>
          </p:cNvPr>
          <p:cNvSpPr>
            <a:spLocks noGrp="1"/>
          </p:cNvSpPr>
          <p:nvPr>
            <p:ph idx="1"/>
          </p:nvPr>
        </p:nvSpPr>
        <p:spPr>
          <a:xfrm>
            <a:off x="0" y="1600200"/>
            <a:ext cx="9067800" cy="4525963"/>
          </a:xfrm>
        </p:spPr>
        <p:txBody>
          <a:bodyPr>
            <a:normAutofit fontScale="77500" lnSpcReduction="20000"/>
          </a:bodyPr>
          <a:lstStyle/>
          <a:p>
            <a:pPr algn="just"/>
            <a:r>
              <a:rPr lang="en-US" b="0" dirty="0">
                <a:solidFill>
                  <a:srgbClr val="2B1E1B"/>
                </a:solidFill>
                <a:effectLst/>
                <a:latin typeface="arial" panose="020B0604020202020204" pitchFamily="34" charset="0"/>
              </a:rPr>
              <a:t>“Although the COVID-19 crisis is, in the first instance, a physical health crisis, it has the seeds of a major mental health crisis as well, if action is not taken. Good mental health is critical to the functioning of society at the best of times. It must be front and </a:t>
            </a:r>
            <a:r>
              <a:rPr lang="en-US" b="0" dirty="0" err="1">
                <a:solidFill>
                  <a:srgbClr val="2B1E1B"/>
                </a:solidFill>
                <a:effectLst/>
                <a:latin typeface="arial" panose="020B0604020202020204" pitchFamily="34" charset="0"/>
              </a:rPr>
              <a:t>centre</a:t>
            </a:r>
            <a:r>
              <a:rPr lang="en-US" b="0" dirty="0">
                <a:solidFill>
                  <a:srgbClr val="2B1E1B"/>
                </a:solidFill>
                <a:effectLst/>
                <a:latin typeface="arial" panose="020B0604020202020204" pitchFamily="34" charset="0"/>
              </a:rPr>
              <a:t> of every country’s response to and recovery from the COVID-19 pandemic. </a:t>
            </a:r>
            <a:r>
              <a:rPr lang="en-US" b="0" dirty="0">
                <a:solidFill>
                  <a:srgbClr val="2B1E1B"/>
                </a:solidFill>
                <a:effectLst/>
                <a:highlight>
                  <a:srgbClr val="FFFF00"/>
                </a:highlight>
                <a:latin typeface="arial" panose="020B0604020202020204" pitchFamily="34" charset="0"/>
              </a:rPr>
              <a:t>The mental health and wellbeing of whole societies have been severely impacted by this crisis and are a priority to be addressed urgently.” </a:t>
            </a:r>
            <a:r>
              <a:rPr lang="en-US" b="0" dirty="0">
                <a:solidFill>
                  <a:srgbClr val="2B1E1B"/>
                </a:solidFill>
                <a:effectLst/>
                <a:latin typeface="arial" panose="020B0604020202020204" pitchFamily="34" charset="0"/>
              </a:rPr>
              <a:t>(Antonio Guterres, opening paragraph in the Executive Summary). </a:t>
            </a:r>
          </a:p>
          <a:p>
            <a:endParaRPr lang="en-US" u="none" strike="noStrike" dirty="0">
              <a:solidFill>
                <a:srgbClr val="2B1E1B"/>
              </a:solidFill>
              <a:latin typeface="arial" panose="020B0604020202020204" pitchFamily="34" charset="0"/>
              <a:hlinkClick r:id="rId4"/>
            </a:endParaRPr>
          </a:p>
          <a:p>
            <a:r>
              <a:rPr lang="en-US" b="0" i="0" u="none" strike="noStrike" dirty="0">
                <a:solidFill>
                  <a:srgbClr val="0000FF"/>
                </a:solidFill>
                <a:effectLst/>
                <a:latin typeface="arial" panose="020B0604020202020204" pitchFamily="34" charset="0"/>
                <a:hlinkClick r:id="rId4"/>
              </a:rPr>
              <a:t>Video message/text by Antonio Guterres</a:t>
            </a:r>
            <a:r>
              <a:rPr lang="en-US" b="0" i="0" dirty="0">
                <a:solidFill>
                  <a:srgbClr val="0000FF"/>
                </a:solidFill>
                <a:effectLst/>
                <a:latin typeface="arial" panose="020B0604020202020204" pitchFamily="34" charset="0"/>
              </a:rPr>
              <a:t> on the launch of the </a:t>
            </a:r>
            <a:r>
              <a:rPr lang="en-US" b="0" i="0" u="none" strike="noStrike" dirty="0">
                <a:solidFill>
                  <a:srgbClr val="0000FF"/>
                </a:solidFill>
                <a:effectLst/>
                <a:latin typeface="arial" panose="020B0604020202020204" pitchFamily="34" charset="0"/>
                <a:hlinkClick r:id="rId3"/>
              </a:rPr>
              <a:t>UN Brief on COVID-19 and Mental Health</a:t>
            </a:r>
            <a:r>
              <a:rPr lang="en-US" b="0" i="0" dirty="0">
                <a:solidFill>
                  <a:srgbClr val="000000"/>
                </a:solidFill>
                <a:effectLst/>
                <a:latin typeface="arial" panose="020B0604020202020204" pitchFamily="34" charset="0"/>
              </a:rPr>
              <a:t>, 13 May 2020, (2 minutes 45 seconds). </a:t>
            </a:r>
            <a:endParaRPr lang="en-US" dirty="0"/>
          </a:p>
        </p:txBody>
      </p:sp>
    </p:spTree>
    <p:extLst>
      <p:ext uri="{BB962C8B-B14F-4D97-AF65-F5344CB8AC3E}">
        <p14:creationId xmlns:p14="http://schemas.microsoft.com/office/powerpoint/2010/main" val="95108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582A-C4C7-4C64-9229-573615FEE9FB}"/>
              </a:ext>
            </a:extLst>
          </p:cNvPr>
          <p:cNvSpPr>
            <a:spLocks noGrp="1"/>
          </p:cNvSpPr>
          <p:nvPr>
            <p:ph type="title"/>
          </p:nvPr>
        </p:nvSpPr>
        <p:spPr>
          <a:xfrm>
            <a:off x="0" y="0"/>
            <a:ext cx="9144000" cy="1447800"/>
          </a:xfrm>
        </p:spPr>
        <p:txBody>
          <a:bodyPr>
            <a:noAutofit/>
          </a:bodyPr>
          <a:lstStyle/>
          <a:p>
            <a:r>
              <a:rPr lang="en-US" sz="3200" dirty="0">
                <a:solidFill>
                  <a:srgbClr val="0000CC"/>
                </a:solidFill>
                <a:hlinkClick r:id="rId3"/>
              </a:rPr>
              <a:t>The Impact of COVID-19 </a:t>
            </a:r>
            <a:br>
              <a:rPr lang="en-US" sz="3200" dirty="0">
                <a:solidFill>
                  <a:srgbClr val="0000CC"/>
                </a:solidFill>
                <a:hlinkClick r:id="rId3"/>
              </a:rPr>
            </a:br>
            <a:r>
              <a:rPr lang="en-US" sz="3200" dirty="0">
                <a:solidFill>
                  <a:srgbClr val="0000CC"/>
                </a:solidFill>
                <a:hlinkClick r:id="rId3"/>
              </a:rPr>
              <a:t>on Mental, Neurological, Substance Use Conditions</a:t>
            </a:r>
            <a:br>
              <a:rPr lang="en-US" sz="3200" dirty="0"/>
            </a:br>
            <a:r>
              <a:rPr lang="en-US" sz="3200" dirty="0"/>
              <a:t>WHO Survey, 5 October 2020</a:t>
            </a:r>
          </a:p>
        </p:txBody>
      </p:sp>
      <p:pic>
        <p:nvPicPr>
          <p:cNvPr id="2050" name="Picture 2" descr="The impact of COVID-19 on mental, neurological and substance use services">
            <a:extLst>
              <a:ext uri="{FF2B5EF4-FFF2-40B4-BE49-F238E27FC236}">
                <a16:creationId xmlns:a16="http://schemas.microsoft.com/office/drawing/2014/main" id="{7DCCD80A-9249-4A87-B938-55D7CF8985F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3202269"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BBB0EB-59AC-4976-A794-FAEB55EA57A4}"/>
              </a:ext>
            </a:extLst>
          </p:cNvPr>
          <p:cNvSpPr txBox="1"/>
          <p:nvPr/>
        </p:nvSpPr>
        <p:spPr>
          <a:xfrm>
            <a:off x="4114800" y="1447800"/>
            <a:ext cx="4572000" cy="5632311"/>
          </a:xfrm>
          <a:prstGeom prst="rect">
            <a:avLst/>
          </a:prstGeom>
          <a:noFill/>
        </p:spPr>
        <p:txBody>
          <a:bodyPr wrap="square" rtlCol="0">
            <a:spAutoFit/>
          </a:bodyPr>
          <a:lstStyle/>
          <a:p>
            <a:pPr algn="l"/>
            <a:r>
              <a:rPr lang="en-US" b="0" i="0" dirty="0">
                <a:solidFill>
                  <a:srgbClr val="1A1A1A"/>
                </a:solidFill>
                <a:effectLst/>
                <a:latin typeface="Arial" panose="020B0604020202020204" pitchFamily="34" charset="0"/>
              </a:rPr>
              <a:t>--130 countries surveyed during the period June-August 2020.</a:t>
            </a:r>
            <a:br>
              <a:rPr lang="en-US" b="0" i="0" dirty="0">
                <a:solidFill>
                  <a:srgbClr val="1A1A1A"/>
                </a:solidFill>
                <a:effectLst/>
                <a:latin typeface="Arial" panose="020B0604020202020204" pitchFamily="34" charset="0"/>
              </a:rPr>
            </a:br>
            <a:br>
              <a:rPr lang="en-US" b="0" i="0" dirty="0">
                <a:solidFill>
                  <a:srgbClr val="1A1A1A"/>
                </a:solidFill>
                <a:effectLst/>
                <a:latin typeface="Arial" panose="020B0604020202020204" pitchFamily="34" charset="0"/>
              </a:rPr>
            </a:br>
            <a:r>
              <a:rPr lang="en-US" b="0" i="0" dirty="0">
                <a:solidFill>
                  <a:srgbClr val="1A1A1A"/>
                </a:solidFill>
                <a:effectLst/>
                <a:latin typeface="Arial" panose="020B0604020202020204" pitchFamily="34" charset="0"/>
              </a:rPr>
              <a:t>--It  provides information about the extent and types of disruption to MNS services due to COVID-19, and how countries are adapting to overcome these challenges.</a:t>
            </a:r>
            <a:r>
              <a:rPr lang="en-US" b="0" i="0" dirty="0">
                <a:solidFill>
                  <a:srgbClr val="3C4245"/>
                </a:solidFill>
                <a:effectLst/>
                <a:latin typeface="Arial" panose="020B0604020202020204" pitchFamily="34" charset="0"/>
              </a:rPr>
              <a:t> </a:t>
            </a:r>
            <a:br>
              <a:rPr lang="en-US" b="0" i="0" dirty="0">
                <a:solidFill>
                  <a:srgbClr val="3C4245"/>
                </a:solidFill>
                <a:effectLst/>
                <a:latin typeface="Arial" panose="020B0604020202020204" pitchFamily="34" charset="0"/>
              </a:rPr>
            </a:br>
            <a:br>
              <a:rPr lang="en-US" b="0" i="0" dirty="0">
                <a:solidFill>
                  <a:srgbClr val="3C4245"/>
                </a:solidFill>
                <a:effectLst/>
                <a:latin typeface="Arial" panose="020B0604020202020204" pitchFamily="34" charset="0"/>
              </a:rPr>
            </a:br>
            <a:r>
              <a:rPr lang="en-US" b="0" i="0" dirty="0">
                <a:solidFill>
                  <a:srgbClr val="3C4245"/>
                </a:solidFill>
                <a:effectLst/>
                <a:latin typeface="Arial" panose="020B0604020202020204" pitchFamily="34" charset="0"/>
              </a:rPr>
              <a:t>--Over 60% reported disruptions to mental health services for vulnerable people, including children and adolescents (72%), older adults (70%), and women requiring antenatal or postnatal services (61%).</a:t>
            </a:r>
          </a:p>
          <a:p>
            <a:pPr algn="l">
              <a:buFont typeface="Arial" panose="020B0604020202020204" pitchFamily="34" charset="0"/>
              <a:buChar char="•"/>
            </a:pPr>
            <a:r>
              <a:rPr lang="en-US" b="0" i="0" dirty="0">
                <a:solidFill>
                  <a:srgbClr val="3C4245"/>
                </a:solidFill>
                <a:effectLst/>
                <a:latin typeface="Arial" panose="020B0604020202020204" pitchFamily="34" charset="0"/>
              </a:rPr>
              <a:t>67% saw disruptions to counseling and psychotherapy; 65% to critical harm reduction services; </a:t>
            </a:r>
            <a:br>
              <a:rPr lang="en-US" b="0" i="0" dirty="0">
                <a:solidFill>
                  <a:srgbClr val="3C4245"/>
                </a:solidFill>
                <a:effectLst/>
                <a:latin typeface="Arial" panose="020B0604020202020204" pitchFamily="34" charset="0"/>
              </a:rPr>
            </a:br>
            <a:br>
              <a:rPr lang="en-US" b="0" i="0" dirty="0">
                <a:solidFill>
                  <a:srgbClr val="3C4245"/>
                </a:solidFill>
                <a:effectLst/>
                <a:latin typeface="Arial" panose="020B0604020202020204" pitchFamily="34" charset="0"/>
              </a:rPr>
            </a:br>
            <a:r>
              <a:rPr lang="en-US" b="0" i="0" dirty="0">
                <a:solidFill>
                  <a:srgbClr val="3C4245"/>
                </a:solidFill>
                <a:effectLst/>
                <a:latin typeface="Arial" panose="020B0604020202020204" pitchFamily="34" charset="0"/>
              </a:rPr>
              <a:t>---More than a third (35%) reported disruptions to emergency interventions…</a:t>
            </a:r>
            <a:br>
              <a:rPr lang="en-US" b="0" i="0" dirty="0">
                <a:solidFill>
                  <a:srgbClr val="3C4245"/>
                </a:solidFill>
                <a:effectLst/>
                <a:latin typeface="Arial" panose="020B0604020202020204" pitchFamily="34" charset="0"/>
              </a:rPr>
            </a:br>
            <a:endParaRPr lang="en-US" dirty="0"/>
          </a:p>
        </p:txBody>
      </p:sp>
    </p:spTree>
    <p:extLst>
      <p:ext uri="{BB962C8B-B14F-4D97-AF65-F5344CB8AC3E}">
        <p14:creationId xmlns:p14="http://schemas.microsoft.com/office/powerpoint/2010/main" val="405205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t>.</a:t>
            </a:r>
          </a:p>
        </p:txBody>
      </p:sp>
      <p:sp>
        <p:nvSpPr>
          <p:cNvPr id="3" name="Content Placeholder 2"/>
          <p:cNvSpPr>
            <a:spLocks noGrp="1"/>
          </p:cNvSpPr>
          <p:nvPr>
            <p:ph idx="1"/>
          </p:nvPr>
        </p:nvSpPr>
        <p:spPr>
          <a:xfrm>
            <a:off x="0" y="4724400"/>
            <a:ext cx="9144000" cy="2133600"/>
          </a:xfrm>
        </p:spPr>
        <p:txBody>
          <a:bodyPr rtlCol="0">
            <a:normAutofit fontScale="25000" lnSpcReduction="20000"/>
          </a:bodyPr>
          <a:lstStyle/>
          <a:p>
            <a:pPr algn="ctr" eaLnBrk="1" fontAlgn="auto" hangingPunct="1">
              <a:spcAft>
                <a:spcPts val="0"/>
              </a:spcAft>
              <a:buFont typeface="Arial" pitchFamily="34" charset="0"/>
              <a:buNone/>
              <a:defRPr/>
            </a:pPr>
            <a:endParaRPr lang="en-US" b="1" u="sng" dirty="0">
              <a:hlinkClick r:id="rId3"/>
            </a:endParaRPr>
          </a:p>
          <a:p>
            <a:pPr algn="ctr" eaLnBrk="1" fontAlgn="auto" hangingPunct="1">
              <a:spcAft>
                <a:spcPts val="0"/>
              </a:spcAft>
              <a:buFont typeface="Arial" pitchFamily="34" charset="0"/>
              <a:buNone/>
              <a:defRPr/>
            </a:pPr>
            <a:r>
              <a:rPr lang="en-US" sz="12800" b="1" dirty="0">
                <a:solidFill>
                  <a:srgbClr val="0000CC"/>
                </a:solidFill>
              </a:rPr>
              <a:t>Wellbeing for All</a:t>
            </a:r>
            <a:br>
              <a:rPr lang="en-US" sz="12800" b="1" dirty="0">
                <a:solidFill>
                  <a:srgbClr val="0000CC"/>
                </a:solidFill>
              </a:rPr>
            </a:br>
            <a:r>
              <a:rPr lang="en-US" sz="12800" b="1" dirty="0">
                <a:solidFill>
                  <a:srgbClr val="0000CC"/>
                </a:solidFill>
              </a:rPr>
              <a:t>GMH Developments and Directions</a:t>
            </a:r>
            <a:br>
              <a:rPr lang="en-US" sz="12800" b="1" dirty="0">
                <a:solidFill>
                  <a:srgbClr val="0000CC"/>
                </a:solidFill>
              </a:rPr>
            </a:br>
            <a:r>
              <a:rPr lang="en-US" sz="12800" b="1" dirty="0">
                <a:solidFill>
                  <a:srgbClr val="0000CC"/>
                </a:solidFill>
              </a:rPr>
              <a:t>(10 GMH Markers)</a:t>
            </a:r>
            <a:br>
              <a:rPr lang="en-US" sz="12800" b="1" i="1" dirty="0"/>
            </a:br>
            <a:br>
              <a:rPr lang="en-US" dirty="0"/>
            </a:br>
            <a:endParaRPr lang="en-US" sz="8000" b="1" dirty="0"/>
          </a:p>
          <a:p>
            <a:pPr algn="just" eaLnBrk="1" fontAlgn="auto" hangingPunct="1">
              <a:spcAft>
                <a:spcPts val="0"/>
              </a:spcAft>
              <a:buFont typeface="Arial" pitchFamily="34" charset="0"/>
              <a:buNone/>
              <a:defRPr/>
            </a:pPr>
            <a:endParaRPr lang="en-US" sz="3800" dirty="0"/>
          </a:p>
          <a:p>
            <a:pPr algn="just" eaLnBrk="1" fontAlgn="auto" hangingPunct="1">
              <a:spcAft>
                <a:spcPts val="0"/>
              </a:spcAft>
              <a:buFont typeface="Arial" pitchFamily="34" charset="0"/>
              <a:buNone/>
              <a:defRPr/>
            </a:pPr>
            <a:r>
              <a:rPr lang="en-US" sz="3800" dirty="0"/>
              <a:t>	</a:t>
            </a:r>
          </a:p>
        </p:txBody>
      </p:sp>
      <p:pic>
        <p:nvPicPr>
          <p:cNvPr id="5" name="Picture 4" descr="Related image"/>
          <p:cNvPicPr>
            <a:picLocks noChangeAspect="1" noChangeArrowheads="1"/>
          </p:cNvPicPr>
          <p:nvPr/>
        </p:nvPicPr>
        <p:blipFill>
          <a:blip r:embed="rId4" cstate="print"/>
          <a:srcRect/>
          <a:stretch>
            <a:fillRect/>
          </a:stretch>
        </p:blipFill>
        <p:spPr bwMode="auto">
          <a:xfrm>
            <a:off x="0" y="0"/>
            <a:ext cx="9144000" cy="4724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br>
              <a:rPr lang="en-US" dirty="0">
                <a:solidFill>
                  <a:srgbClr val="0000CC"/>
                </a:solidFill>
              </a:rPr>
            </a:br>
            <a:r>
              <a:rPr lang="en-US" b="1" dirty="0">
                <a:solidFill>
                  <a:srgbClr val="0000CC"/>
                </a:solidFill>
              </a:rPr>
              <a:t>GMH Marker 1</a:t>
            </a:r>
            <a:br>
              <a:rPr lang="en-US" dirty="0">
                <a:solidFill>
                  <a:srgbClr val="0000CC"/>
                </a:solidFill>
              </a:rPr>
            </a:br>
            <a:r>
              <a:rPr lang="en-US" sz="3600" b="1" dirty="0"/>
              <a:t>There is a mental health pandemic</a:t>
            </a:r>
            <a:br>
              <a:rPr lang="en-US" sz="3600" dirty="0"/>
            </a:br>
            <a:r>
              <a:rPr lang="en-US" sz="3100" i="1" dirty="0"/>
              <a:t>And it is increasingly being acknowledged</a:t>
            </a:r>
            <a:br>
              <a:rPr lang="en-US" i="1" dirty="0"/>
            </a:br>
            <a:endParaRPr lang="en-US" i="1" dirty="0">
              <a:solidFill>
                <a:srgbClr val="0000CC"/>
              </a:solidFill>
            </a:endParaRPr>
          </a:p>
        </p:txBody>
      </p:sp>
      <p:sp>
        <p:nvSpPr>
          <p:cNvPr id="3" name="Content Placeholder 2"/>
          <p:cNvSpPr>
            <a:spLocks noGrp="1"/>
          </p:cNvSpPr>
          <p:nvPr>
            <p:ph idx="1"/>
          </p:nvPr>
        </p:nvSpPr>
        <p:spPr>
          <a:xfrm>
            <a:off x="0" y="1524000"/>
            <a:ext cx="9144000" cy="5334000"/>
          </a:xfrm>
        </p:spPr>
        <p:txBody>
          <a:bodyPr>
            <a:normAutofit fontScale="55000" lnSpcReduction="20000"/>
          </a:bodyPr>
          <a:lstStyle/>
          <a:p>
            <a:endParaRPr lang="en-US" dirty="0"/>
          </a:p>
          <a:p>
            <a:endParaRPr lang="en-US" dirty="0"/>
          </a:p>
          <a:p>
            <a:endParaRPr lang="en-US" dirty="0"/>
          </a:p>
          <a:p>
            <a:pPr algn="ctr"/>
            <a:endParaRPr lang="en-US" dirty="0"/>
          </a:p>
          <a:p>
            <a:pPr algn="ctr"/>
            <a:endParaRPr lang="en-US" dirty="0"/>
          </a:p>
          <a:p>
            <a:endParaRPr lang="en-US" dirty="0"/>
          </a:p>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a:p>
            <a:r>
              <a:rPr lang="en-US" dirty="0"/>
              <a:t>There is a pandemic of mental ill health—estimates vary, but hundreds of millions--</a:t>
            </a:r>
            <a:r>
              <a:rPr lang="en-US" b="1" dirty="0"/>
              <a:t>people</a:t>
            </a:r>
          </a:p>
          <a:p>
            <a:r>
              <a:rPr lang="en-US" dirty="0"/>
              <a:t> 25% lifetime prevalence.  15-25% shorter life spans than general population</a:t>
            </a:r>
          </a:p>
          <a:p>
            <a:r>
              <a:rPr lang="en-US" dirty="0"/>
              <a:t> Depression and dementia are major/growing contributors to the global burden of disease.</a:t>
            </a:r>
          </a:p>
          <a:p>
            <a:r>
              <a:rPr lang="en-US" dirty="0"/>
              <a:t>Massive social and economic costs of not investing in prevention and care. </a:t>
            </a:r>
          </a:p>
          <a:p>
            <a:endParaRPr lang="en-US" dirty="0"/>
          </a:p>
        </p:txBody>
      </p:sp>
      <p:pic>
        <p:nvPicPr>
          <p:cNvPr id="5" name="Picture 5" descr="crossing sectors crop.jpg"/>
          <p:cNvPicPr>
            <a:picLocks noChangeAspect="1"/>
          </p:cNvPicPr>
          <p:nvPr/>
        </p:nvPicPr>
        <p:blipFill>
          <a:blip r:embed="rId3" cstate="print"/>
          <a:srcRect/>
          <a:stretch>
            <a:fillRect/>
          </a:stretch>
        </p:blipFill>
        <p:spPr bwMode="auto">
          <a:xfrm>
            <a:off x="7620000" y="0"/>
            <a:ext cx="1524000" cy="698500"/>
          </a:xfrm>
          <a:prstGeom prst="rect">
            <a:avLst/>
          </a:prstGeom>
          <a:noFill/>
          <a:ln w="9525">
            <a:noFill/>
            <a:miter lim="800000"/>
            <a:headEnd/>
            <a:tailEnd/>
          </a:ln>
        </p:spPr>
      </p:pic>
      <p:pic>
        <p:nvPicPr>
          <p:cNvPr id="6" name="Picture 5" descr="out of the shadows logo.jpg"/>
          <p:cNvPicPr>
            <a:picLocks noChangeAspect="1"/>
          </p:cNvPicPr>
          <p:nvPr/>
        </p:nvPicPr>
        <p:blipFill>
          <a:blip r:embed="rId4" cstate="print"/>
          <a:stretch>
            <a:fillRect/>
          </a:stretch>
        </p:blipFill>
        <p:spPr>
          <a:xfrm>
            <a:off x="0" y="1524000"/>
            <a:ext cx="9144000" cy="36351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64769"/>
            <a:ext cx="8610600" cy="1383030"/>
          </a:xfrm>
        </p:spPr>
        <p:txBody>
          <a:bodyPr>
            <a:normAutofit fontScale="90000"/>
          </a:bodyPr>
          <a:lstStyle/>
          <a:p>
            <a:br>
              <a:rPr lang="en-GB" b="1" dirty="0">
                <a:solidFill>
                  <a:srgbClr val="3366FF"/>
                </a:solidFill>
              </a:rPr>
            </a:br>
            <a:br>
              <a:rPr lang="en-GB" b="1" dirty="0">
                <a:solidFill>
                  <a:srgbClr val="3366FF"/>
                </a:solidFill>
              </a:rPr>
            </a:br>
            <a:br>
              <a:rPr lang="en-GB" b="1" dirty="0">
                <a:solidFill>
                  <a:srgbClr val="3366FF"/>
                </a:solidFill>
              </a:rPr>
            </a:br>
            <a:r>
              <a:rPr lang="en-GB" sz="3600" b="1" dirty="0">
                <a:solidFill>
                  <a:srgbClr val="0000CC"/>
                </a:solidFill>
              </a:rPr>
              <a:t>GMH Marker 2</a:t>
            </a:r>
            <a:br>
              <a:rPr lang="en-GB" sz="3600" b="1" dirty="0">
                <a:solidFill>
                  <a:srgbClr val="0000CC"/>
                </a:solidFill>
              </a:rPr>
            </a:br>
            <a:r>
              <a:rPr lang="en-GB" sz="3600" b="1" dirty="0"/>
              <a:t>There is a trauma—and violence--pandemic</a:t>
            </a:r>
            <a:br>
              <a:rPr lang="en-GB" b="1" dirty="0">
                <a:solidFill>
                  <a:srgbClr val="0000CC"/>
                </a:solidFill>
              </a:rPr>
            </a:br>
            <a:r>
              <a:rPr lang="en-GB" sz="3100" b="1" i="1" dirty="0">
                <a:solidFill>
                  <a:schemeClr val="tx1"/>
                </a:solidFill>
              </a:rPr>
              <a:t>“You can’t just Pontius Pilate 800,000 people.”</a:t>
            </a:r>
            <a:br>
              <a:rPr lang="en-GB" sz="3100" b="1" i="1" dirty="0">
                <a:solidFill>
                  <a:schemeClr val="tx1"/>
                </a:solidFill>
              </a:rPr>
            </a:br>
            <a:r>
              <a:rPr lang="en-GB" sz="3100" b="1" dirty="0">
                <a:solidFill>
                  <a:schemeClr val="tx1"/>
                </a:solidFill>
              </a:rPr>
              <a:t>Romeo </a:t>
            </a:r>
            <a:r>
              <a:rPr lang="en-GB" sz="3100" b="1" dirty="0" err="1">
                <a:solidFill>
                  <a:schemeClr val="tx1"/>
                </a:solidFill>
              </a:rPr>
              <a:t>Dallaire</a:t>
            </a:r>
            <a:br>
              <a:rPr lang="en-GB" b="1" dirty="0">
                <a:solidFill>
                  <a:schemeClr val="tx1"/>
                </a:solidFill>
              </a:rPr>
            </a:br>
            <a:br>
              <a:rPr lang="en-GB" b="1" dirty="0">
                <a:solidFill>
                  <a:schemeClr val="tx1"/>
                </a:solidFill>
              </a:rPr>
            </a:br>
            <a:endParaRPr lang="en-GB" b="1" dirty="0">
              <a:solidFill>
                <a:schemeClr val="tx1"/>
              </a:solidFill>
            </a:endParaRPr>
          </a:p>
        </p:txBody>
      </p:sp>
      <p:sp>
        <p:nvSpPr>
          <p:cNvPr id="3" name="Content Placeholder 2"/>
          <p:cNvSpPr>
            <a:spLocks noGrp="1"/>
          </p:cNvSpPr>
          <p:nvPr>
            <p:ph idx="1"/>
          </p:nvPr>
        </p:nvSpPr>
        <p:spPr>
          <a:xfrm>
            <a:off x="0" y="2209800"/>
            <a:ext cx="9144000" cy="5257800"/>
          </a:xfrm>
        </p:spPr>
        <p:txBody>
          <a:bodyPr>
            <a:normAutofit/>
          </a:bodyPr>
          <a:lstStyle/>
          <a:p>
            <a:pPr algn="ctr">
              <a:buNone/>
            </a:pPr>
            <a:br>
              <a:rPr lang="en-US" sz="2400" b="1" dirty="0"/>
            </a:br>
            <a:endParaRPr lang="en-US" sz="2400" b="1" dirty="0"/>
          </a:p>
          <a:p>
            <a:pPr algn="ctr">
              <a:buNone/>
            </a:pPr>
            <a:endParaRPr lang="en-US" sz="2000" b="1" dirty="0"/>
          </a:p>
          <a:p>
            <a:pPr algn="ctr">
              <a:buNone/>
            </a:pPr>
            <a:r>
              <a:rPr lang="en-US" sz="2000" b="1" dirty="0"/>
              <a:t>.</a:t>
            </a:r>
          </a:p>
          <a:p>
            <a:pPr algn="ctr">
              <a:buNone/>
            </a:pPr>
            <a:endParaRPr lang="en-GB" sz="2000" dirty="0"/>
          </a:p>
        </p:txBody>
      </p:sp>
      <p:pic>
        <p:nvPicPr>
          <p:cNvPr id="5" name="Picture 4">
            <a:extLst>
              <a:ext uri="{FF2B5EF4-FFF2-40B4-BE49-F238E27FC236}">
                <a16:creationId xmlns:a16="http://schemas.microsoft.com/office/drawing/2014/main" id="{5FBA65FA-E8C1-4620-858A-0564BD6FC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9" y="2209799"/>
            <a:ext cx="9092701" cy="4495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8EC6C52E-F88C-42FD-85CA-66C81EFCD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488668"/>
          </a:xfrm>
          <a:prstGeom prst="rect">
            <a:avLst/>
          </a:prstGeom>
        </p:spPr>
      </p:pic>
      <p:sp>
        <p:nvSpPr>
          <p:cNvPr id="4" name="TextBox 3">
            <a:extLst>
              <a:ext uri="{FF2B5EF4-FFF2-40B4-BE49-F238E27FC236}">
                <a16:creationId xmlns:a16="http://schemas.microsoft.com/office/drawing/2014/main" id="{62681CF9-5179-4674-B51E-2EDBB1DB0BAA}"/>
              </a:ext>
            </a:extLst>
          </p:cNvPr>
          <p:cNvSpPr txBox="1"/>
          <p:nvPr/>
        </p:nvSpPr>
        <p:spPr>
          <a:xfrm flipH="1">
            <a:off x="6705600" y="6488668"/>
            <a:ext cx="2362200" cy="369332"/>
          </a:xfrm>
          <a:prstGeom prst="rect">
            <a:avLst/>
          </a:prstGeom>
          <a:noFill/>
        </p:spPr>
        <p:txBody>
          <a:bodyPr wrap="square" rtlCol="0">
            <a:spAutoFit/>
          </a:bodyPr>
          <a:lstStyle/>
          <a:p>
            <a:r>
              <a:rPr lang="en-US" dirty="0"/>
              <a:t>Image courtesy </a:t>
            </a:r>
            <a:r>
              <a:rPr lang="en-US" dirty="0">
                <a:hlinkClick r:id="rId4"/>
              </a:rPr>
              <a:t>GIST-T</a:t>
            </a:r>
            <a:endParaRPr lang="en-US" dirty="0"/>
          </a:p>
        </p:txBody>
      </p:sp>
    </p:spTree>
    <p:extLst>
      <p:ext uri="{BB962C8B-B14F-4D97-AF65-F5344CB8AC3E}">
        <p14:creationId xmlns:p14="http://schemas.microsoft.com/office/powerpoint/2010/main" val="307895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FB24-B526-46B4-A3CD-3668F1BBCF67}"/>
              </a:ext>
            </a:extLst>
          </p:cNvPr>
          <p:cNvSpPr>
            <a:spLocks noGrp="1"/>
          </p:cNvSpPr>
          <p:nvPr>
            <p:ph type="title"/>
          </p:nvPr>
        </p:nvSpPr>
        <p:spPr>
          <a:xfrm>
            <a:off x="457200" y="202448"/>
            <a:ext cx="8229600" cy="1143000"/>
          </a:xfrm>
        </p:spPr>
        <p:txBody>
          <a:bodyPr>
            <a:normAutofit/>
          </a:bodyPr>
          <a:lstStyle/>
          <a:p>
            <a:r>
              <a:rPr lang="en-US" sz="3200" dirty="0">
                <a:solidFill>
                  <a:srgbClr val="0000FF"/>
                </a:solidFill>
              </a:rPr>
              <a:t>A global lens for trauma:</a:t>
            </a:r>
            <a:br>
              <a:rPr lang="en-US" sz="3200" dirty="0">
                <a:solidFill>
                  <a:srgbClr val="0000FF"/>
                </a:solidFill>
              </a:rPr>
            </a:br>
            <a:r>
              <a:rPr lang="en-US" sz="3200" dirty="0">
                <a:solidFill>
                  <a:srgbClr val="0000FF"/>
                </a:solidFill>
              </a:rPr>
              <a:t> Four </a:t>
            </a:r>
            <a:r>
              <a:rPr lang="en-US" sz="3200" i="1" dirty="0" err="1">
                <a:solidFill>
                  <a:srgbClr val="0000FF"/>
                </a:solidFill>
              </a:rPr>
              <a:t>Violences</a:t>
            </a:r>
            <a:r>
              <a:rPr lang="en-US" sz="3200" dirty="0">
                <a:solidFill>
                  <a:srgbClr val="0000FF"/>
                </a:solidFill>
              </a:rPr>
              <a:t> Quantified</a:t>
            </a:r>
          </a:p>
        </p:txBody>
      </p:sp>
      <p:sp>
        <p:nvSpPr>
          <p:cNvPr id="3" name="Content Placeholder 2">
            <a:extLst>
              <a:ext uri="{FF2B5EF4-FFF2-40B4-BE49-F238E27FC236}">
                <a16:creationId xmlns:a16="http://schemas.microsoft.com/office/drawing/2014/main" id="{645E12CD-3890-4D83-B1F4-B669FE0EA15B}"/>
              </a:ext>
            </a:extLst>
          </p:cNvPr>
          <p:cNvSpPr>
            <a:spLocks noGrp="1"/>
          </p:cNvSpPr>
          <p:nvPr>
            <p:ph idx="1"/>
          </p:nvPr>
        </p:nvSpPr>
        <p:spPr>
          <a:xfrm>
            <a:off x="304800" y="1447800"/>
            <a:ext cx="8610600" cy="5029200"/>
          </a:xfrm>
        </p:spPr>
        <p:txBody>
          <a:bodyPr>
            <a:normAutofit fontScale="47500" lnSpcReduction="20000"/>
          </a:bodyPr>
          <a:lstStyle/>
          <a:p>
            <a:pPr marL="514350" indent="-514350">
              <a:buFont typeface="+mj-lt"/>
              <a:buAutoNum type="arabicPeriod"/>
            </a:pPr>
            <a:r>
              <a:rPr lang="en-US" sz="5900" b="1" i="1" dirty="0"/>
              <a:t>Direct violence: </a:t>
            </a:r>
            <a:r>
              <a:rPr lang="en-US" sz="5900" dirty="0"/>
              <a:t> </a:t>
            </a:r>
          </a:p>
          <a:p>
            <a:pPr marL="914400" lvl="1" indent="-514350">
              <a:buFont typeface="Arial" panose="020B0604020202020204" pitchFamily="34" charset="0"/>
              <a:buChar char="•"/>
            </a:pPr>
            <a:r>
              <a:rPr lang="en-US" sz="5100" dirty="0"/>
              <a:t>1.5 billion people live in countries afflicted by political or criminal violence and war, 300 million people live amidst violent insecurity. </a:t>
            </a:r>
          </a:p>
          <a:p>
            <a:pPr marL="914400" lvl="1" indent="-514350">
              <a:buFont typeface="Arial" panose="020B0604020202020204" pitchFamily="34" charset="0"/>
              <a:buChar char="•"/>
            </a:pPr>
            <a:r>
              <a:rPr lang="en-US" sz="5100" dirty="0"/>
              <a:t>One-third of all women in the world experience sexual, physical or other abuse in their lifetime women are more than twice as likely as men to have PTSD.</a:t>
            </a:r>
          </a:p>
          <a:p>
            <a:pPr marL="914400" lvl="1" indent="-514350">
              <a:buFont typeface="Arial" panose="020B0604020202020204" pitchFamily="34" charset="0"/>
              <a:buChar char="•"/>
            </a:pPr>
            <a:r>
              <a:rPr lang="en-US" sz="5100" dirty="0"/>
              <a:t>“Silent emergencies” - stress at work, bullying, divorce, abandonment, neglect, emotional abuse, etc.</a:t>
            </a:r>
          </a:p>
          <a:p>
            <a:pPr marL="514350" indent="-514350">
              <a:buFont typeface="+mj-lt"/>
              <a:buAutoNum type="arabicPeriod"/>
            </a:pPr>
            <a:r>
              <a:rPr lang="en-US" sz="5900" b="1" i="1" dirty="0"/>
              <a:t>Natural violence: </a:t>
            </a:r>
          </a:p>
          <a:p>
            <a:pPr marL="914400" lvl="1" indent="-514350">
              <a:buFont typeface="Arial" panose="020B0604020202020204" pitchFamily="34" charset="0"/>
              <a:buChar char="•"/>
            </a:pPr>
            <a:r>
              <a:rPr lang="en-US" sz="5100" dirty="0"/>
              <a:t>268 million people are affected annually by natural disasters</a:t>
            </a:r>
          </a:p>
          <a:p>
            <a:pPr marL="914400" lvl="1" indent="-514350">
              <a:buFont typeface="Arial" panose="020B0604020202020204" pitchFamily="34" charset="0"/>
              <a:buChar char="•"/>
            </a:pPr>
            <a:r>
              <a:rPr lang="en-US" sz="5100" dirty="0"/>
              <a:t>Loss of a loved one </a:t>
            </a:r>
            <a:r>
              <a:rPr lang="mr-IN" sz="5100" dirty="0"/>
              <a:t>–</a:t>
            </a:r>
            <a:r>
              <a:rPr lang="en-US" sz="5100" dirty="0"/>
              <a:t> in 2012, 56 million people died</a:t>
            </a:r>
            <a:endParaRPr lang="en-US" sz="5100" b="1" i="1" dirty="0"/>
          </a:p>
          <a:p>
            <a:endParaRPr lang="en-US" dirty="0"/>
          </a:p>
        </p:txBody>
      </p:sp>
      <p:pic>
        <p:nvPicPr>
          <p:cNvPr id="13" name="Picture 12" descr="GIST-T -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943600"/>
            <a:ext cx="1352550" cy="754912"/>
          </a:xfrm>
          <a:prstGeom prst="rect">
            <a:avLst/>
          </a:prstGeom>
        </p:spPr>
      </p:pic>
    </p:spTree>
    <p:extLst>
      <p:ext uri="{BB962C8B-B14F-4D97-AF65-F5344CB8AC3E}">
        <p14:creationId xmlns:p14="http://schemas.microsoft.com/office/powerpoint/2010/main" val="30484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0328-F531-4D47-91B2-8E52A08455A2}"/>
              </a:ext>
            </a:extLst>
          </p:cNvPr>
          <p:cNvSpPr>
            <a:spLocks noGrp="1"/>
          </p:cNvSpPr>
          <p:nvPr>
            <p:ph type="title"/>
          </p:nvPr>
        </p:nvSpPr>
        <p:spPr>
          <a:xfrm>
            <a:off x="457200" y="76200"/>
            <a:ext cx="8229600" cy="1341438"/>
          </a:xfrm>
        </p:spPr>
        <p:txBody>
          <a:bodyPr/>
          <a:lstStyle/>
          <a:p>
            <a:r>
              <a:rPr lang="en-US" b="1" dirty="0">
                <a:solidFill>
                  <a:srgbClr val="0000FF"/>
                </a:solidFill>
              </a:rPr>
              <a:t>Purpose</a:t>
            </a:r>
          </a:p>
        </p:txBody>
      </p:sp>
      <p:sp>
        <p:nvSpPr>
          <p:cNvPr id="3" name="Content Placeholder 2">
            <a:extLst>
              <a:ext uri="{FF2B5EF4-FFF2-40B4-BE49-F238E27FC236}">
                <a16:creationId xmlns:a16="http://schemas.microsoft.com/office/drawing/2014/main" id="{F285645D-6615-4CD0-B4FB-FF8742AF8FC3}"/>
              </a:ext>
            </a:extLst>
          </p:cNvPr>
          <p:cNvSpPr>
            <a:spLocks noGrp="1"/>
          </p:cNvSpPr>
          <p:nvPr>
            <p:ph idx="1"/>
          </p:nvPr>
        </p:nvSpPr>
        <p:spPr>
          <a:xfrm>
            <a:off x="457200" y="1295400"/>
            <a:ext cx="8229600" cy="4830763"/>
          </a:xfrm>
        </p:spPr>
        <p:txBody>
          <a:bodyPr>
            <a:normAutofit fontScale="92500" lnSpcReduction="10000"/>
          </a:bodyPr>
          <a:lstStyle/>
          <a:p>
            <a:endParaRPr lang="en-US" dirty="0"/>
          </a:p>
          <a:p>
            <a:r>
              <a:rPr lang="en-US" dirty="0"/>
              <a:t>To </a:t>
            </a:r>
            <a:r>
              <a:rPr lang="en-US" b="1" dirty="0"/>
              <a:t>orient colleagues </a:t>
            </a:r>
            <a:r>
              <a:rPr lang="en-US" dirty="0"/>
              <a:t>in mental health and in different sectors to Global Mental Health (GMH).</a:t>
            </a:r>
          </a:p>
          <a:p>
            <a:pPr marL="0" indent="0">
              <a:buNone/>
            </a:pPr>
            <a:r>
              <a:rPr lang="en-US" dirty="0"/>
              <a:t> </a:t>
            </a:r>
          </a:p>
          <a:p>
            <a:r>
              <a:rPr lang="en-US" dirty="0"/>
              <a:t>To </a:t>
            </a:r>
            <a:r>
              <a:rPr lang="en-US" b="1" dirty="0"/>
              <a:t>review</a:t>
            </a:r>
            <a:r>
              <a:rPr lang="en-US" dirty="0"/>
              <a:t> </a:t>
            </a:r>
            <a:r>
              <a:rPr lang="en-US" b="1" dirty="0"/>
              <a:t>recent</a:t>
            </a:r>
            <a:r>
              <a:rPr lang="en-US" dirty="0"/>
              <a:t> developments and directions</a:t>
            </a:r>
          </a:p>
          <a:p>
            <a:pPr marL="0" indent="0">
              <a:buNone/>
            </a:pPr>
            <a:r>
              <a:rPr lang="en-US" dirty="0"/>
              <a:t>(GMH markers).</a:t>
            </a:r>
          </a:p>
          <a:p>
            <a:endParaRPr lang="en-US" dirty="0"/>
          </a:p>
          <a:p>
            <a:r>
              <a:rPr lang="en-US" dirty="0"/>
              <a:t>To </a:t>
            </a:r>
            <a:r>
              <a:rPr lang="en-US" b="1" dirty="0"/>
              <a:t>consider ways to connect and contribute </a:t>
            </a:r>
            <a:r>
              <a:rPr lang="en-US" dirty="0"/>
              <a:t>to GMH on behalf of wellbeing for all people, locally through globally.</a:t>
            </a:r>
          </a:p>
        </p:txBody>
      </p:sp>
    </p:spTree>
    <p:extLst>
      <p:ext uri="{BB962C8B-B14F-4D97-AF65-F5344CB8AC3E}">
        <p14:creationId xmlns:p14="http://schemas.microsoft.com/office/powerpoint/2010/main" val="4503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C735-DA30-4813-B200-30D6AA2F83D2}"/>
              </a:ext>
            </a:extLst>
          </p:cNvPr>
          <p:cNvSpPr>
            <a:spLocks noGrp="1"/>
          </p:cNvSpPr>
          <p:nvPr>
            <p:ph type="title"/>
          </p:nvPr>
        </p:nvSpPr>
        <p:spPr>
          <a:xfrm>
            <a:off x="457200" y="202449"/>
            <a:ext cx="8229600" cy="1143000"/>
          </a:xfrm>
        </p:spPr>
        <p:txBody>
          <a:bodyPr>
            <a:normAutofit/>
          </a:bodyPr>
          <a:lstStyle/>
          <a:p>
            <a:r>
              <a:rPr lang="en-US" sz="3200" dirty="0">
                <a:solidFill>
                  <a:srgbClr val="0000FF"/>
                </a:solidFill>
              </a:rPr>
              <a:t>A global lens for trauma:</a:t>
            </a:r>
            <a:br>
              <a:rPr lang="en-US" sz="3200" dirty="0">
                <a:solidFill>
                  <a:srgbClr val="0000FF"/>
                </a:solidFill>
              </a:rPr>
            </a:br>
            <a:r>
              <a:rPr lang="en-US" sz="3200" dirty="0">
                <a:solidFill>
                  <a:srgbClr val="0000FF"/>
                </a:solidFill>
              </a:rPr>
              <a:t>The Four </a:t>
            </a:r>
            <a:r>
              <a:rPr lang="en-US" sz="3200" i="1" dirty="0" err="1">
                <a:solidFill>
                  <a:srgbClr val="0000FF"/>
                </a:solidFill>
              </a:rPr>
              <a:t>Violences</a:t>
            </a:r>
            <a:r>
              <a:rPr lang="en-US" sz="3200" dirty="0">
                <a:solidFill>
                  <a:srgbClr val="0000FF"/>
                </a:solidFill>
              </a:rPr>
              <a:t> Quantified</a:t>
            </a:r>
          </a:p>
        </p:txBody>
      </p:sp>
      <p:sp>
        <p:nvSpPr>
          <p:cNvPr id="3" name="Content Placeholder 2">
            <a:extLst>
              <a:ext uri="{FF2B5EF4-FFF2-40B4-BE49-F238E27FC236}">
                <a16:creationId xmlns:a16="http://schemas.microsoft.com/office/drawing/2014/main" id="{13FB7C99-3CE3-48B8-AFD8-72B7F382A2E6}"/>
              </a:ext>
            </a:extLst>
          </p:cNvPr>
          <p:cNvSpPr>
            <a:spLocks noGrp="1"/>
          </p:cNvSpPr>
          <p:nvPr>
            <p:ph idx="1"/>
          </p:nvPr>
        </p:nvSpPr>
        <p:spPr>
          <a:xfrm>
            <a:off x="457200" y="1547898"/>
            <a:ext cx="8229599" cy="4624302"/>
          </a:xfrm>
        </p:spPr>
        <p:txBody>
          <a:bodyPr>
            <a:normAutofit/>
          </a:bodyPr>
          <a:lstStyle/>
          <a:p>
            <a:pPr marL="514350" indent="-514350">
              <a:buFont typeface="+mj-lt"/>
              <a:buAutoNum type="arabicPeriod" startAt="3"/>
            </a:pPr>
            <a:r>
              <a:rPr lang="en-US" sz="2800" b="1" i="1" dirty="0"/>
              <a:t>Structural violence: </a:t>
            </a:r>
          </a:p>
          <a:p>
            <a:pPr marL="914400" lvl="1" indent="-514350">
              <a:buFont typeface="Arial" panose="020B0604020202020204" pitchFamily="34" charset="0"/>
              <a:buChar char="•"/>
            </a:pPr>
            <a:r>
              <a:rPr lang="en-US" sz="2400" dirty="0"/>
              <a:t>1.22 billion people lived in extreme poverty in 2010 (WB) </a:t>
            </a:r>
          </a:p>
          <a:p>
            <a:pPr marL="914400" lvl="1" indent="-514350">
              <a:buFont typeface="Arial" panose="020B0604020202020204" pitchFamily="34" charset="0"/>
              <a:buChar char="•"/>
            </a:pPr>
            <a:r>
              <a:rPr lang="en-US" sz="2400" dirty="0"/>
              <a:t>&lt; US$1.50 a day; in all, 2.4 billion lived on &lt; US$2 a day that year </a:t>
            </a:r>
          </a:p>
          <a:p>
            <a:pPr marL="914400" lvl="1" indent="-514350">
              <a:buFont typeface="Arial" panose="020B0604020202020204" pitchFamily="34" charset="0"/>
              <a:buChar char="•"/>
            </a:pPr>
            <a:r>
              <a:rPr lang="en-US" sz="2400" dirty="0"/>
              <a:t>Hunger and malnutrition (925 million); 218 million are child laborers </a:t>
            </a:r>
          </a:p>
          <a:p>
            <a:pPr marL="514350" indent="-514350">
              <a:buFont typeface="+mj-lt"/>
              <a:buAutoNum type="arabicPeriod" startAt="3"/>
            </a:pPr>
            <a:r>
              <a:rPr lang="en-US" sz="2800" b="1" i="1" dirty="0"/>
              <a:t>Cultural violence: </a:t>
            </a:r>
          </a:p>
          <a:p>
            <a:pPr marL="914400" lvl="1" indent="-514350">
              <a:buFont typeface="Arial" panose="020B0604020202020204" pitchFamily="34" charset="0"/>
              <a:buChar char="•"/>
            </a:pPr>
            <a:r>
              <a:rPr lang="en-US" sz="2400" dirty="0"/>
              <a:t>Discrimination, oppression, apartheid, colonialism, exploitation and racism all exert a chronic stress that may lead to trauma. </a:t>
            </a:r>
          </a:p>
          <a:p>
            <a:pPr marL="514350" indent="-514350">
              <a:buFont typeface="+mj-lt"/>
              <a:buAutoNum type="arabicPeriod" startAt="3"/>
            </a:pPr>
            <a:endParaRPr lang="en-US" dirty="0"/>
          </a:p>
          <a:p>
            <a:endParaRPr lang="en-US" dirty="0"/>
          </a:p>
        </p:txBody>
      </p:sp>
      <p:pic>
        <p:nvPicPr>
          <p:cNvPr id="5" name="Picture 4" descr="GIST-T -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172200"/>
            <a:ext cx="1092200" cy="609600"/>
          </a:xfrm>
          <a:prstGeom prst="rect">
            <a:avLst/>
          </a:prstGeom>
        </p:spPr>
      </p:pic>
    </p:spTree>
    <p:extLst>
      <p:ext uri="{BB962C8B-B14F-4D97-AF65-F5344CB8AC3E}">
        <p14:creationId xmlns:p14="http://schemas.microsoft.com/office/powerpoint/2010/main" val="42855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normAutofit fontScale="90000"/>
          </a:bodyPr>
          <a:lstStyle/>
          <a:p>
            <a:br>
              <a:rPr lang="en-US" dirty="0">
                <a:solidFill>
                  <a:srgbClr val="0000CC"/>
                </a:solidFill>
              </a:rPr>
            </a:br>
            <a:r>
              <a:rPr lang="en-US" b="1" dirty="0">
                <a:solidFill>
                  <a:srgbClr val="0000CC"/>
                </a:solidFill>
              </a:rPr>
              <a:t>GMH Marker 3</a:t>
            </a:r>
            <a:br>
              <a:rPr lang="en-US" b="1" dirty="0">
                <a:solidFill>
                  <a:srgbClr val="0000CC"/>
                </a:solidFill>
              </a:rPr>
            </a:br>
            <a:r>
              <a:rPr lang="en-US" sz="4000" b="1" dirty="0"/>
              <a:t>Mental health affects us all</a:t>
            </a:r>
            <a:br>
              <a:rPr lang="en-US" sz="4000" dirty="0"/>
            </a:br>
            <a:r>
              <a:rPr lang="en-US" sz="3600" i="1" dirty="0"/>
              <a:t>Who is hurting—hiding--helping?</a:t>
            </a:r>
            <a:br>
              <a:rPr lang="en-US" sz="3600" i="1" dirty="0"/>
            </a:br>
            <a:r>
              <a:rPr lang="en-US" sz="2700" dirty="0"/>
              <a:t>We all very likely know someone with a mental health condition!</a:t>
            </a:r>
            <a:br>
              <a:rPr lang="en-US" sz="2700" dirty="0"/>
            </a:br>
            <a:br>
              <a:rPr lang="en-US" sz="2700" i="1" dirty="0"/>
            </a:br>
            <a:endParaRPr lang="en-US" sz="2700" i="1" dirty="0"/>
          </a:p>
        </p:txBody>
      </p:sp>
      <p:sp>
        <p:nvSpPr>
          <p:cNvPr id="3" name="Content Placeholder 2"/>
          <p:cNvSpPr>
            <a:spLocks noGrp="1"/>
          </p:cNvSpPr>
          <p:nvPr>
            <p:ph idx="1"/>
          </p:nvPr>
        </p:nvSpPr>
        <p:spPr>
          <a:xfrm>
            <a:off x="0" y="2286000"/>
            <a:ext cx="9144000" cy="4572000"/>
          </a:xfrm>
        </p:spPr>
        <p:txBody>
          <a:bodyPr>
            <a:normAutofit fontScale="92500" lnSpcReduction="20000"/>
          </a:bodyPr>
          <a:lstStyle/>
          <a:p>
            <a:pPr>
              <a:buNone/>
            </a:pPr>
            <a:endParaRPr lang="en-US" dirty="0">
              <a:hlinkClick r:id="rId3"/>
            </a:endParaRPr>
          </a:p>
          <a:p>
            <a:pPr algn="ctr">
              <a:buNone/>
            </a:pPr>
            <a:endParaRPr lang="en-US" dirty="0">
              <a:hlinkClick r:id="rId3"/>
            </a:endParaRPr>
          </a:p>
          <a:p>
            <a:pPr>
              <a:buNone/>
            </a:pPr>
            <a:endParaRPr lang="en-US" dirty="0">
              <a:hlinkClick r:id="rId3"/>
            </a:endParaRPr>
          </a:p>
          <a:p>
            <a:pPr>
              <a:buNone/>
            </a:pPr>
            <a:endParaRPr lang="en-US" dirty="0">
              <a:hlinkClick r:id="rId3"/>
            </a:endParaRPr>
          </a:p>
          <a:p>
            <a:pPr>
              <a:buNone/>
            </a:pPr>
            <a:endParaRPr lang="en-US" dirty="0">
              <a:hlinkClick r:id="rId3"/>
            </a:endParaRPr>
          </a:p>
          <a:p>
            <a:pPr algn="ctr">
              <a:buNone/>
            </a:pPr>
            <a:endParaRPr lang="en-US" dirty="0">
              <a:hlinkClick r:id="rId3"/>
            </a:endParaRPr>
          </a:p>
          <a:p>
            <a:pPr algn="ctr">
              <a:buNone/>
            </a:pPr>
            <a:r>
              <a:rPr lang="en-US" dirty="0"/>
              <a:t>Film trailer:</a:t>
            </a:r>
          </a:p>
          <a:p>
            <a:pPr algn="ctr">
              <a:buNone/>
            </a:pPr>
            <a:r>
              <a:rPr lang="en-US" dirty="0">
                <a:hlinkClick r:id="rId3"/>
              </a:rPr>
              <a:t>https://www.youtube.com/watch?v=Y8Tbiciyzq0</a:t>
            </a:r>
            <a:endParaRPr lang="en-US" dirty="0"/>
          </a:p>
          <a:p>
            <a:pPr algn="ctr">
              <a:buNone/>
            </a:pPr>
            <a:r>
              <a:rPr lang="en-US" dirty="0"/>
              <a:t>Film website:</a:t>
            </a:r>
          </a:p>
          <a:p>
            <a:pPr algn="ctr">
              <a:buNone/>
            </a:pPr>
            <a:r>
              <a:rPr lang="en-US" dirty="0">
                <a:hlinkClick r:id="rId4"/>
              </a:rPr>
              <a:t>http://hiddenpicturesthemovie.com/</a:t>
            </a:r>
            <a:endParaRPr lang="en-US" dirty="0"/>
          </a:p>
          <a:p>
            <a:pPr algn="ctr">
              <a:buNone/>
            </a:pPr>
            <a:endParaRPr lang="en-US" dirty="0"/>
          </a:p>
          <a:p>
            <a:endParaRPr lang="en-US" dirty="0"/>
          </a:p>
        </p:txBody>
      </p:sp>
      <p:pic>
        <p:nvPicPr>
          <p:cNvPr id="7" name="Picture 6" descr="hidden-pictures---film header.jpg"/>
          <p:cNvPicPr>
            <a:picLocks noChangeAspect="1"/>
          </p:cNvPicPr>
          <p:nvPr/>
        </p:nvPicPr>
        <p:blipFill>
          <a:blip r:embed="rId5" cstate="print"/>
          <a:stretch>
            <a:fillRect/>
          </a:stretch>
        </p:blipFill>
        <p:spPr>
          <a:xfrm>
            <a:off x="0" y="2133600"/>
            <a:ext cx="9144000" cy="2895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447800"/>
          </a:xfrm>
        </p:spPr>
        <p:txBody>
          <a:bodyPr>
            <a:normAutofit fontScale="90000"/>
          </a:bodyPr>
          <a:lstStyle/>
          <a:p>
            <a:br>
              <a:rPr lang="en-US" sz="3600" b="1" dirty="0">
                <a:solidFill>
                  <a:srgbClr val="0000CC"/>
                </a:solidFill>
              </a:rPr>
            </a:br>
            <a:r>
              <a:rPr lang="en-US" sz="3600" b="1" dirty="0">
                <a:solidFill>
                  <a:srgbClr val="0000CC"/>
                </a:solidFill>
              </a:rPr>
              <a:t>GMH Marker 4</a:t>
            </a:r>
            <a:br>
              <a:rPr lang="en-US" sz="3600" b="1" dirty="0">
                <a:solidFill>
                  <a:srgbClr val="0000CC"/>
                </a:solidFill>
              </a:rPr>
            </a:br>
            <a:r>
              <a:rPr lang="en-GB" sz="3100" b="1" i="1" dirty="0"/>
              <a:t>There is no health without mental health</a:t>
            </a:r>
            <a:br>
              <a:rPr lang="en-GB" sz="2800" b="1" i="1" dirty="0"/>
            </a:br>
            <a:r>
              <a:rPr lang="en-GB" sz="2800" b="1" i="1" u="sng" dirty="0">
                <a:hlinkClick r:id="rId3"/>
              </a:rPr>
              <a:t>WHO Mental Health Action Plan 2013-2020 </a:t>
            </a:r>
            <a:br>
              <a:rPr lang="en-GB" sz="3200" b="1" i="1" dirty="0">
                <a:solidFill>
                  <a:srgbClr val="0000FF"/>
                </a:solidFill>
              </a:rPr>
            </a:br>
            <a:endParaRPr lang="en-GB" sz="2800" b="1" dirty="0"/>
          </a:p>
        </p:txBody>
      </p:sp>
      <p:sp>
        <p:nvSpPr>
          <p:cNvPr id="28675" name="Content Placeholder 2"/>
          <p:cNvSpPr>
            <a:spLocks noGrp="1"/>
          </p:cNvSpPr>
          <p:nvPr>
            <p:ph idx="1"/>
          </p:nvPr>
        </p:nvSpPr>
        <p:spPr>
          <a:xfrm>
            <a:off x="0" y="1371600"/>
            <a:ext cx="9144000" cy="4060824"/>
          </a:xfrm>
        </p:spPr>
        <p:txBody>
          <a:bodyPr/>
          <a:lstStyle/>
          <a:p>
            <a:pPr eaLnBrk="1" hangingPunct="1">
              <a:buFont typeface="Arial" pitchFamily="34" charset="0"/>
              <a:buNone/>
            </a:pPr>
            <a:endParaRPr lang="en-GB" i="1" dirty="0">
              <a:solidFill>
                <a:srgbClr val="0000FF"/>
              </a:solidFill>
            </a:endParaRPr>
          </a:p>
          <a:p>
            <a:pPr algn="r" eaLnBrk="1" hangingPunct="1">
              <a:buFont typeface="Arial" pitchFamily="34" charset="0"/>
              <a:buNone/>
            </a:pPr>
            <a:endParaRPr lang="en-GB" sz="2000" i="1" dirty="0"/>
          </a:p>
        </p:txBody>
      </p:sp>
      <p:pic>
        <p:nvPicPr>
          <p:cNvPr id="28676" name="Picture 2" descr="http://www.who.int/entity/mental_health/publications/action_plan_publication.jpg"/>
          <p:cNvPicPr>
            <a:picLocks noChangeAspect="1" noChangeArrowheads="1"/>
          </p:cNvPicPr>
          <p:nvPr/>
        </p:nvPicPr>
        <p:blipFill>
          <a:blip r:embed="rId4" cstate="print"/>
          <a:srcRect/>
          <a:stretch>
            <a:fillRect/>
          </a:stretch>
        </p:blipFill>
        <p:spPr bwMode="auto">
          <a:xfrm>
            <a:off x="3276600" y="1428678"/>
            <a:ext cx="2209799" cy="3143321"/>
          </a:xfrm>
          <a:prstGeom prst="rect">
            <a:avLst/>
          </a:prstGeom>
          <a:noFill/>
          <a:ln w="9525">
            <a:noFill/>
            <a:miter lim="800000"/>
            <a:headEnd/>
            <a:tailEnd/>
          </a:ln>
        </p:spPr>
      </p:pic>
      <p:sp>
        <p:nvSpPr>
          <p:cNvPr id="28677" name="TextBox 4"/>
          <p:cNvSpPr txBox="1">
            <a:spLocks noChangeArrowheads="1"/>
          </p:cNvSpPr>
          <p:nvPr/>
        </p:nvSpPr>
        <p:spPr bwMode="auto">
          <a:xfrm>
            <a:off x="0" y="4648200"/>
            <a:ext cx="9144000" cy="2322513"/>
          </a:xfrm>
          <a:prstGeom prst="rect">
            <a:avLst/>
          </a:prstGeom>
          <a:noFill/>
          <a:ln w="9525">
            <a:noFill/>
            <a:miter lim="800000"/>
            <a:headEnd/>
            <a:tailEnd/>
          </a:ln>
        </p:spPr>
        <p:txBody>
          <a:bodyPr>
            <a:spAutoFit/>
          </a:bodyPr>
          <a:lstStyle/>
          <a:p>
            <a:pPr algn="just"/>
            <a:r>
              <a:rPr lang="en-US" sz="2000" b="1">
                <a:solidFill>
                  <a:srgbClr val="000000"/>
                </a:solidFill>
                <a:latin typeface="Calibri" pitchFamily="34" charset="0"/>
              </a:rPr>
              <a:t>Vision: </a:t>
            </a:r>
            <a:br>
              <a:rPr lang="en-US" sz="2000" b="1">
                <a:solidFill>
                  <a:srgbClr val="000000"/>
                </a:solidFill>
                <a:latin typeface="Calibri" pitchFamily="34" charset="0"/>
              </a:rPr>
            </a:br>
            <a:r>
              <a:rPr lang="en-US" sz="2000" b="1">
                <a:solidFill>
                  <a:srgbClr val="000000"/>
                </a:solidFill>
                <a:latin typeface="Calibri" pitchFamily="34" charset="0"/>
              </a:rPr>
              <a:t>“</a:t>
            </a:r>
            <a:r>
              <a:rPr lang="en-US" sz="2000">
                <a:solidFill>
                  <a:srgbClr val="000000"/>
                </a:solidFill>
                <a:latin typeface="Calibri" pitchFamily="34" charset="0"/>
              </a:rPr>
              <a:t>A world in which mental health is valued, promoted, and protected, mental disorders are prevented and persons affected by these disorders are able to exercise the full range of human rights and to access high-quality, culturally appropriate health and social care in a timely way to promote recovery, all in order to attain the highest possible level of health and participate fully in society and at work free from stigmatization and discrimination.”</a:t>
            </a:r>
          </a:p>
        </p:txBody>
      </p:sp>
      <p:pic>
        <p:nvPicPr>
          <p:cNvPr id="6" name="Picture 6" descr="crossing sectors crop.jpg">
            <a:extLst>
              <a:ext uri="{FF2B5EF4-FFF2-40B4-BE49-F238E27FC236}">
                <a16:creationId xmlns:a16="http://schemas.microsoft.com/office/drawing/2014/main" id="{35A5A45C-5D56-4113-997D-3B3C9C626ADD}"/>
              </a:ext>
            </a:extLst>
          </p:cNvPr>
          <p:cNvPicPr>
            <a:picLocks noChangeAspect="1"/>
          </p:cNvPicPr>
          <p:nvPr/>
        </p:nvPicPr>
        <p:blipFill>
          <a:blip r:embed="rId5" cstate="print"/>
          <a:srcRect/>
          <a:stretch>
            <a:fillRect/>
          </a:stretch>
        </p:blipFill>
        <p:spPr bwMode="auto">
          <a:xfrm>
            <a:off x="7696200" y="1"/>
            <a:ext cx="1447800" cy="663575"/>
          </a:xfrm>
          <a:prstGeom prst="rect">
            <a:avLst/>
          </a:prstGeom>
          <a:noFill/>
          <a:ln w="9525">
            <a:noFill/>
            <a:miter lim="800000"/>
            <a:headEnd/>
            <a:tailEnd/>
          </a:ln>
        </p:spPr>
      </p:pic>
    </p:spTree>
    <p:extLst>
      <p:ext uri="{BB962C8B-B14F-4D97-AF65-F5344CB8AC3E}">
        <p14:creationId xmlns:p14="http://schemas.microsoft.com/office/powerpoint/2010/main" val="78241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D0D2-C5FF-4592-BEC3-FE32E494F160}"/>
              </a:ext>
            </a:extLst>
          </p:cNvPr>
          <p:cNvSpPr>
            <a:spLocks noGrp="1"/>
          </p:cNvSpPr>
          <p:nvPr>
            <p:ph type="title"/>
          </p:nvPr>
        </p:nvSpPr>
        <p:spPr/>
        <p:txBody>
          <a:bodyPr>
            <a:normAutofit fontScale="90000"/>
          </a:bodyPr>
          <a:lstStyle/>
          <a:p>
            <a:r>
              <a:rPr lang="en-US" dirty="0">
                <a:solidFill>
                  <a:srgbClr val="0000CC"/>
                </a:solidFill>
              </a:rPr>
              <a:t>Four Objectives</a:t>
            </a:r>
            <a:br>
              <a:rPr lang="en-US" dirty="0"/>
            </a:br>
            <a:r>
              <a:rPr lang="en-US" dirty="0"/>
              <a:t>Mental Health Action Plan</a:t>
            </a:r>
          </a:p>
        </p:txBody>
      </p:sp>
      <p:sp>
        <p:nvSpPr>
          <p:cNvPr id="3" name="Content Placeholder 2">
            <a:extLst>
              <a:ext uri="{FF2B5EF4-FFF2-40B4-BE49-F238E27FC236}">
                <a16:creationId xmlns:a16="http://schemas.microsoft.com/office/drawing/2014/main" id="{FB891B23-A664-4A15-862B-37626F3159A0}"/>
              </a:ext>
            </a:extLst>
          </p:cNvPr>
          <p:cNvSpPr>
            <a:spLocks noGrp="1"/>
          </p:cNvSpPr>
          <p:nvPr>
            <p:ph idx="1"/>
          </p:nvPr>
        </p:nvSpPr>
        <p:spPr/>
        <p:txBody>
          <a:bodyPr>
            <a:normAutofit lnSpcReduction="10000"/>
          </a:bodyPr>
          <a:lstStyle/>
          <a:p>
            <a:pPr fontAlgn="base"/>
            <a:r>
              <a:rPr lang="en-US" dirty="0"/>
              <a:t>Strengthen effective leadership and governance for mental health. </a:t>
            </a:r>
          </a:p>
          <a:p>
            <a:pPr fontAlgn="base"/>
            <a:r>
              <a:rPr lang="en-US" dirty="0"/>
              <a:t>Provide comprehensive, integrated and responsive mental health and social care services in community-based settings. </a:t>
            </a:r>
          </a:p>
          <a:p>
            <a:pPr fontAlgn="base"/>
            <a:r>
              <a:rPr lang="en-US" dirty="0"/>
              <a:t>Implement strategies for promotion and prevention in mental health. </a:t>
            </a:r>
          </a:p>
          <a:p>
            <a:pPr fontAlgn="base"/>
            <a:r>
              <a:rPr lang="en-US" dirty="0"/>
              <a:t>Strengthen information systems, evidence and research for mental health.</a:t>
            </a:r>
          </a:p>
          <a:p>
            <a:endParaRPr lang="en-US" dirty="0"/>
          </a:p>
        </p:txBody>
      </p:sp>
      <p:pic>
        <p:nvPicPr>
          <p:cNvPr id="4" name="Picture 6" descr="crossing sectors crop.jpg">
            <a:extLst>
              <a:ext uri="{FF2B5EF4-FFF2-40B4-BE49-F238E27FC236}">
                <a16:creationId xmlns:a16="http://schemas.microsoft.com/office/drawing/2014/main" id="{D16E0527-FD8A-4DB2-A3DB-6D2B61301627}"/>
              </a:ext>
            </a:extLst>
          </p:cNvPr>
          <p:cNvPicPr>
            <a:picLocks noChangeAspect="1"/>
          </p:cNvPicPr>
          <p:nvPr/>
        </p:nvPicPr>
        <p:blipFill>
          <a:blip r:embed="rId3" cstate="print"/>
          <a:srcRect/>
          <a:stretch>
            <a:fillRect/>
          </a:stretch>
        </p:blipFill>
        <p:spPr bwMode="auto">
          <a:xfrm>
            <a:off x="7696200" y="1"/>
            <a:ext cx="1447800" cy="663575"/>
          </a:xfrm>
          <a:prstGeom prst="rect">
            <a:avLst/>
          </a:prstGeom>
          <a:noFill/>
          <a:ln w="9525">
            <a:noFill/>
            <a:miter lim="800000"/>
            <a:headEnd/>
            <a:tailEnd/>
          </a:ln>
        </p:spPr>
      </p:pic>
    </p:spTree>
    <p:extLst>
      <p:ext uri="{BB962C8B-B14F-4D97-AF65-F5344CB8AC3E}">
        <p14:creationId xmlns:p14="http://schemas.microsoft.com/office/powerpoint/2010/main" val="28896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07636E-08FB-490F-8CEB-14119975AFAA}"/>
              </a:ext>
            </a:extLst>
          </p:cNvPr>
          <p:cNvGraphicFramePr>
            <a:graphicFrameLocks noGrp="1"/>
          </p:cNvGraphicFramePr>
          <p:nvPr/>
        </p:nvGraphicFramePr>
        <p:xfrm>
          <a:off x="0" y="0"/>
          <a:ext cx="9183687" cy="6824663"/>
        </p:xfrm>
        <a:graphic>
          <a:graphicData uri="http://schemas.openxmlformats.org/drawingml/2006/table">
            <a:tbl>
              <a:tblPr bandRow="1">
                <a:tableStyleId>{5C22544A-7EE6-4342-B048-85BDC9FD1C3A}</a:tableStyleId>
              </a:tblPr>
              <a:tblGrid>
                <a:gridCol w="1827758">
                  <a:extLst>
                    <a:ext uri="{9D8B030D-6E8A-4147-A177-3AD203B41FA5}">
                      <a16:colId xmlns:a16="http://schemas.microsoft.com/office/drawing/2014/main" val="20000"/>
                    </a:ext>
                  </a:extLst>
                </a:gridCol>
                <a:gridCol w="785686">
                  <a:extLst>
                    <a:ext uri="{9D8B030D-6E8A-4147-A177-3AD203B41FA5}">
                      <a16:colId xmlns:a16="http://schemas.microsoft.com/office/drawing/2014/main" val="20001"/>
                    </a:ext>
                  </a:extLst>
                </a:gridCol>
                <a:gridCol w="522039">
                  <a:extLst>
                    <a:ext uri="{9D8B030D-6E8A-4147-A177-3AD203B41FA5}">
                      <a16:colId xmlns:a16="http://schemas.microsoft.com/office/drawing/2014/main" val="20002"/>
                    </a:ext>
                  </a:extLst>
                </a:gridCol>
                <a:gridCol w="1425375">
                  <a:extLst>
                    <a:ext uri="{9D8B030D-6E8A-4147-A177-3AD203B41FA5}">
                      <a16:colId xmlns:a16="http://schemas.microsoft.com/office/drawing/2014/main" val="20003"/>
                    </a:ext>
                  </a:extLst>
                </a:gridCol>
                <a:gridCol w="1235270">
                  <a:extLst>
                    <a:ext uri="{9D8B030D-6E8A-4147-A177-3AD203B41FA5}">
                      <a16:colId xmlns:a16="http://schemas.microsoft.com/office/drawing/2014/main" val="20004"/>
                    </a:ext>
                  </a:extLst>
                </a:gridCol>
                <a:gridCol w="1310341">
                  <a:extLst>
                    <a:ext uri="{9D8B030D-6E8A-4147-A177-3AD203B41FA5}">
                      <a16:colId xmlns:a16="http://schemas.microsoft.com/office/drawing/2014/main" val="20005"/>
                    </a:ext>
                  </a:extLst>
                </a:gridCol>
                <a:gridCol w="238396">
                  <a:extLst>
                    <a:ext uri="{9D8B030D-6E8A-4147-A177-3AD203B41FA5}">
                      <a16:colId xmlns:a16="http://schemas.microsoft.com/office/drawing/2014/main" val="20006"/>
                    </a:ext>
                  </a:extLst>
                </a:gridCol>
                <a:gridCol w="1838822">
                  <a:extLst>
                    <a:ext uri="{9D8B030D-6E8A-4147-A177-3AD203B41FA5}">
                      <a16:colId xmlns:a16="http://schemas.microsoft.com/office/drawing/2014/main" val="20007"/>
                    </a:ext>
                  </a:extLst>
                </a:gridCol>
              </a:tblGrid>
              <a:tr h="340272">
                <a:tc gridSpan="8">
                  <a:txBody>
                    <a:bodyPr/>
                    <a:lstStyle/>
                    <a:p>
                      <a:pPr algn="ctr"/>
                      <a:r>
                        <a:rPr lang="en-US" sz="1600" dirty="0">
                          <a:latin typeface="+mn-lt"/>
                        </a:rPr>
                        <a:t>Overview: Mental</a:t>
                      </a:r>
                      <a:r>
                        <a:rPr lang="en-US" sz="1600" baseline="0" dirty="0">
                          <a:latin typeface="+mn-lt"/>
                        </a:rPr>
                        <a:t> Health Action Plan 2013-2020</a:t>
                      </a:r>
                      <a:endParaRPr lang="en-US" sz="1600" dirty="0">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8417">
                <a:tc gridSpan="8">
                  <a:txBody>
                    <a:bodyPr/>
                    <a:lstStyle/>
                    <a:p>
                      <a:pPr marL="0" algn="ctr" defTabSz="914400" rtl="0" eaLnBrk="1" latinLnBrk="0" hangingPunct="1"/>
                      <a:r>
                        <a:rPr lang="en-US" sz="1800" kern="1200" dirty="0">
                          <a:solidFill>
                            <a:srgbClr val="0070C0"/>
                          </a:solidFill>
                          <a:latin typeface="+mn-lt"/>
                          <a:ea typeface="+mn-ea"/>
                          <a:cs typeface="+mn-cs"/>
                        </a:rPr>
                        <a:t>Vision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 world in which mental health is valued,</a:t>
                      </a:r>
                      <a:r>
                        <a:rPr lang="en-US" sz="1100" kern="1200" baseline="0" dirty="0">
                          <a:solidFill>
                            <a:schemeClr val="dk1"/>
                          </a:solidFill>
                          <a:effectLst/>
                          <a:latin typeface="+mn-lt"/>
                          <a:ea typeface="+mn-ea"/>
                          <a:cs typeface="+mn-cs"/>
                        </a:rPr>
                        <a:t> </a:t>
                      </a:r>
                      <a:r>
                        <a:rPr lang="en-US" sz="1100" kern="1200" dirty="0">
                          <a:solidFill>
                            <a:schemeClr val="dk1"/>
                          </a:solidFill>
                          <a:effectLst/>
                          <a:latin typeface="+mn-lt"/>
                          <a:ea typeface="+mn-ea"/>
                          <a:cs typeface="+mn-cs"/>
                        </a:rPr>
                        <a:t>promoted, and protected, mental disorders are prevented and persons affected by these disorders are able to exercise the full range of human rights and to access high-quality,</a:t>
                      </a:r>
                      <a:r>
                        <a:rPr lang="en-US" sz="1100" kern="1200" baseline="0" dirty="0">
                          <a:solidFill>
                            <a:schemeClr val="dk1"/>
                          </a:solidFill>
                          <a:effectLst/>
                          <a:latin typeface="+mn-lt"/>
                          <a:ea typeface="+mn-ea"/>
                          <a:cs typeface="+mn-cs"/>
                        </a:rPr>
                        <a:t> culturally appropriate health and social care in a timely way to promote recovery, all in order </a:t>
                      </a:r>
                      <a:r>
                        <a:rPr lang="en-US" sz="1100" strike="noStrike" kern="1200" baseline="0" dirty="0">
                          <a:solidFill>
                            <a:schemeClr val="dk1"/>
                          </a:solidFill>
                          <a:effectLst/>
                          <a:latin typeface="+mn-lt"/>
                          <a:ea typeface="+mn-ea"/>
                          <a:cs typeface="+mn-cs"/>
                        </a:rPr>
                        <a:t>to</a:t>
                      </a:r>
                      <a:r>
                        <a:rPr lang="en-US" sz="1100" kern="1200" dirty="0">
                          <a:solidFill>
                            <a:schemeClr val="dk1"/>
                          </a:solidFill>
                          <a:effectLst/>
                          <a:latin typeface="+mn-lt"/>
                          <a:ea typeface="+mn-ea"/>
                          <a:cs typeface="+mn-cs"/>
                        </a:rPr>
                        <a:t> attain the highest possible level of health and participate fully in society and at work free from stigmatization and discrimination.</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147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mn-lt"/>
                        </a:rPr>
                        <a:t>Cross-cutting Principles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70C0"/>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007679">
                <a:tc>
                  <a:txBody>
                    <a:bodyPr/>
                    <a:lstStyle/>
                    <a:p>
                      <a:pPr algn="ctr"/>
                      <a:r>
                        <a:rPr lang="en-US" sz="1300" kern="1200" dirty="0">
                          <a:solidFill>
                            <a:schemeClr val="dk1"/>
                          </a:solidFill>
                          <a:latin typeface="+mn-lt"/>
                          <a:ea typeface="+mn-ea"/>
                          <a:cs typeface="+mn-cs"/>
                        </a:rPr>
                        <a:t>Universal</a:t>
                      </a:r>
                      <a:r>
                        <a:rPr lang="en-US" sz="1300" kern="1200" baseline="0" dirty="0">
                          <a:solidFill>
                            <a:schemeClr val="dk1"/>
                          </a:solidFill>
                          <a:latin typeface="+mn-lt"/>
                          <a:ea typeface="+mn-ea"/>
                          <a:cs typeface="+mn-cs"/>
                        </a:rPr>
                        <a:t> health coverage</a:t>
                      </a:r>
                      <a:endParaRPr lang="en-US" sz="1300" kern="1200" dirty="0">
                        <a:solidFill>
                          <a:schemeClr val="dk1"/>
                        </a:solidFill>
                        <a:latin typeface="+mn-lt"/>
                        <a:ea typeface="+mn-ea"/>
                        <a:cs typeface="+mn-cs"/>
                      </a:endParaRPr>
                    </a:p>
                    <a:p>
                      <a:pPr marL="0" indent="0" algn="ctr">
                        <a:tabLst/>
                      </a:pPr>
                      <a:endParaRPr lang="en-US" sz="800" kern="1200" dirty="0">
                        <a:solidFill>
                          <a:schemeClr val="dk1"/>
                        </a:solidFill>
                        <a:effectLst/>
                        <a:latin typeface="+mn-lt"/>
                        <a:ea typeface="SimSun"/>
                        <a:cs typeface="+mn-cs"/>
                      </a:endParaRPr>
                    </a:p>
                    <a:p>
                      <a:pPr marL="0" indent="0" algn="ctr">
                        <a:tabLst/>
                      </a:pPr>
                      <a:r>
                        <a:rPr lang="en-US" sz="800" kern="1200" dirty="0">
                          <a:solidFill>
                            <a:schemeClr val="dk1"/>
                          </a:solidFill>
                          <a:effectLst/>
                          <a:latin typeface="+mn-lt"/>
                          <a:ea typeface="SimSun"/>
                          <a:cs typeface="+mn-cs"/>
                        </a:rPr>
                        <a:t>Regardless of age, sex, socioeconomic status, race, ethnicity or sexual orientation, and following the principle of equity, persons with mental disorders should be able to access, without the risk of impoverishing themselves, essential health and social services that enable them to achieve recovery and the highest attainable standard of health. </a:t>
                      </a:r>
                      <a:endParaRPr lang="en-US" sz="700" kern="1200" dirty="0">
                        <a:solidFill>
                          <a:schemeClr val="tx1"/>
                        </a:solidFill>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300" kern="1200" dirty="0">
                          <a:solidFill>
                            <a:schemeClr val="dk1"/>
                          </a:solidFill>
                          <a:latin typeface="+mn-lt"/>
                          <a:ea typeface="+mn-ea"/>
                          <a:cs typeface="+mn-cs"/>
                        </a:rPr>
                        <a:t>Human </a:t>
                      </a:r>
                    </a:p>
                    <a:p>
                      <a:pPr algn="ctr"/>
                      <a:r>
                        <a:rPr lang="en-US" sz="1300" kern="1200" dirty="0">
                          <a:solidFill>
                            <a:schemeClr val="dk1"/>
                          </a:solidFill>
                          <a:latin typeface="+mn-lt"/>
                          <a:ea typeface="+mn-ea"/>
                          <a:cs typeface="+mn-cs"/>
                        </a:rPr>
                        <a:t>rights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u="none"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kern="1200" dirty="0">
                          <a:solidFill>
                            <a:schemeClr val="dk1"/>
                          </a:solidFill>
                          <a:effectLst/>
                          <a:latin typeface="+mn-lt"/>
                          <a:ea typeface="+mn-ea"/>
                          <a:cs typeface="+mn-cs"/>
                        </a:rPr>
                        <a:t>Mental health strategies, actions</a:t>
                      </a:r>
                      <a:r>
                        <a:rPr lang="en-US" sz="800" kern="1200" dirty="0">
                          <a:solidFill>
                            <a:schemeClr val="dk1"/>
                          </a:solidFill>
                          <a:effectLst/>
                          <a:latin typeface="+mn-lt"/>
                          <a:ea typeface="+mn-ea"/>
                          <a:cs typeface="+mn-cs"/>
                        </a:rPr>
                        <a:t> and interventions for treatment, prevention and</a:t>
                      </a:r>
                      <a:r>
                        <a:rPr lang="en-US" sz="800" kern="1200" baseline="0" dirty="0">
                          <a:solidFill>
                            <a:schemeClr val="dk1"/>
                          </a:solidFill>
                          <a:effectLst/>
                          <a:latin typeface="+mn-lt"/>
                          <a:ea typeface="+mn-ea"/>
                          <a:cs typeface="+mn-cs"/>
                        </a:rPr>
                        <a:t> promotion </a:t>
                      </a:r>
                      <a:r>
                        <a:rPr lang="en-US" sz="800" kern="1200" dirty="0">
                          <a:solidFill>
                            <a:schemeClr val="dk1"/>
                          </a:solidFill>
                          <a:effectLst/>
                          <a:latin typeface="+mn-lt"/>
                          <a:ea typeface="+mn-ea"/>
                          <a:cs typeface="+mn-cs"/>
                        </a:rPr>
                        <a:t>must be compliant with the C</a:t>
                      </a:r>
                      <a:r>
                        <a:rPr lang="en-US" sz="800" kern="1200" baseline="0" dirty="0">
                          <a:solidFill>
                            <a:schemeClr val="dk1"/>
                          </a:solidFill>
                          <a:effectLst/>
                          <a:latin typeface="+mn-lt"/>
                          <a:ea typeface="+mn-ea"/>
                          <a:cs typeface="+mn-cs"/>
                        </a:rPr>
                        <a:t>onvention on the Rights of Persons with Disabilities and other international and regional human rights instruments.</a:t>
                      </a:r>
                      <a:endParaRPr lang="en-US" sz="800" kern="1200" dirty="0">
                        <a:solidFill>
                          <a:schemeClr val="dk1"/>
                        </a:solidFill>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a:r>
                        <a:rPr lang="en-US" sz="1300" kern="1200" dirty="0">
                          <a:solidFill>
                            <a:schemeClr val="dk1"/>
                          </a:solidFill>
                          <a:latin typeface="+mn-lt"/>
                          <a:ea typeface="+mn-ea"/>
                          <a:cs typeface="+mn-cs"/>
                        </a:rPr>
                        <a:t>Evidence-based practice</a:t>
                      </a:r>
                    </a:p>
                    <a:p>
                      <a:pPr algn="ctr"/>
                      <a:endParaRPr lang="en-US" sz="800" u="none" kern="1200" dirty="0">
                        <a:solidFill>
                          <a:schemeClr val="dk1"/>
                        </a:solidFill>
                        <a:effectLst/>
                        <a:latin typeface="+mn-lt"/>
                        <a:ea typeface="+mn-ea"/>
                        <a:cs typeface="+mn-cs"/>
                      </a:endParaRPr>
                    </a:p>
                    <a:p>
                      <a:pPr algn="ctr"/>
                      <a:r>
                        <a:rPr lang="en-US" sz="800" u="none" kern="1200" dirty="0">
                          <a:solidFill>
                            <a:schemeClr val="dk1"/>
                          </a:solidFill>
                          <a:effectLst/>
                          <a:latin typeface="+mn-lt"/>
                          <a:ea typeface="+mn-ea"/>
                          <a:cs typeface="+mn-cs"/>
                        </a:rPr>
                        <a:t>Mental health s</a:t>
                      </a:r>
                      <a:r>
                        <a:rPr lang="en-US" sz="800" kern="1200" dirty="0">
                          <a:solidFill>
                            <a:schemeClr val="dk1"/>
                          </a:solidFill>
                          <a:effectLst/>
                          <a:latin typeface="+mn-lt"/>
                          <a:ea typeface="+mn-ea"/>
                          <a:cs typeface="+mn-cs"/>
                        </a:rPr>
                        <a:t>trategies and interventions for treatment, prevention and promotion need to be based on scientific evidence and/or best practice, taking cultural</a:t>
                      </a:r>
                      <a:r>
                        <a:rPr lang="en-US" sz="800" kern="1200" baseline="0" dirty="0">
                          <a:solidFill>
                            <a:schemeClr val="dk1"/>
                          </a:solidFill>
                          <a:effectLst/>
                          <a:latin typeface="+mn-lt"/>
                          <a:ea typeface="+mn-ea"/>
                          <a:cs typeface="+mn-cs"/>
                        </a:rPr>
                        <a:t> considerations into account</a:t>
                      </a:r>
                      <a:r>
                        <a:rPr lang="en-US" sz="800" kern="1200" dirty="0">
                          <a:solidFill>
                            <a:schemeClr val="dk1"/>
                          </a:solidFill>
                          <a:effectLst/>
                          <a:latin typeface="+mn-lt"/>
                          <a:ea typeface="+mn-ea"/>
                          <a:cs typeface="+mn-cs"/>
                        </a:rPr>
                        <a:t>.</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n-lt"/>
                        </a:rPr>
                        <a:t>Life course approach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rPr>
                        <a:t>Policies, plans, and services for mental health need to take account of health and social  needs at all stages of the life course, including infancy, childhood, adolescence, adulthood and older</a:t>
                      </a:r>
                      <a:r>
                        <a:rPr lang="en-US" sz="800" baseline="0" dirty="0">
                          <a:solidFill>
                            <a:schemeClr val="tx1"/>
                          </a:solidFill>
                          <a:latin typeface="+mn-lt"/>
                        </a:rPr>
                        <a:t> age.</a:t>
                      </a:r>
                      <a:endParaRPr lang="en-US" sz="800" dirty="0">
                        <a:solidFill>
                          <a:schemeClr val="tx1"/>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latin typeface="+mn-lt"/>
                          <a:ea typeface="+mn-ea"/>
                          <a:cs typeface="+mn-cs"/>
                        </a:rPr>
                        <a:t>Multisectoral</a:t>
                      </a:r>
                      <a:r>
                        <a:rPr lang="en-US" sz="1300" kern="1200" baseline="0" dirty="0">
                          <a:solidFill>
                            <a:schemeClr val="dk1"/>
                          </a:solidFill>
                          <a:latin typeface="+mn-lt"/>
                          <a:ea typeface="+mn-ea"/>
                          <a:cs typeface="+mn-cs"/>
                        </a:rPr>
                        <a:t> a</a:t>
                      </a:r>
                      <a:r>
                        <a:rPr lang="en-US" sz="1300" kern="1200" dirty="0">
                          <a:solidFill>
                            <a:schemeClr val="dk1"/>
                          </a:solidFill>
                          <a:latin typeface="+mn-lt"/>
                          <a:ea typeface="+mn-ea"/>
                          <a:cs typeface="+mn-cs"/>
                        </a:rPr>
                        <a:t>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effectLst/>
                          <a:latin typeface="+mn-lt"/>
                          <a:ea typeface="+mn-ea"/>
                          <a:cs typeface="+mn-cs"/>
                        </a:rPr>
                        <a:t>A comprehensive and coordinated response for mental health requires</a:t>
                      </a:r>
                      <a:r>
                        <a:rPr lang="en-US" sz="800" kern="1200" baseline="0" dirty="0">
                          <a:solidFill>
                            <a:schemeClr val="dk1"/>
                          </a:solidFill>
                          <a:effectLst/>
                          <a:latin typeface="+mn-lt"/>
                          <a:ea typeface="+mn-ea"/>
                          <a:cs typeface="+mn-cs"/>
                        </a:rPr>
                        <a:t> partnership with multiple public sectors</a:t>
                      </a:r>
                      <a:r>
                        <a:rPr lang="en-US" sz="800" kern="1200" dirty="0">
                          <a:solidFill>
                            <a:schemeClr val="dk1"/>
                          </a:solidFill>
                          <a:effectLst/>
                          <a:latin typeface="+mn-lt"/>
                          <a:ea typeface="+mn-ea"/>
                          <a:cs typeface="+mn-cs"/>
                        </a:rPr>
                        <a:t> such as health, education, employment, judicial</a:t>
                      </a:r>
                      <a:r>
                        <a:rPr lang="en-US" sz="800" kern="1200" baseline="0" dirty="0">
                          <a:solidFill>
                            <a:schemeClr val="dk1"/>
                          </a:solidFill>
                          <a:effectLst/>
                          <a:latin typeface="+mn-lt"/>
                          <a:ea typeface="+mn-ea"/>
                          <a:cs typeface="+mn-cs"/>
                        </a:rPr>
                        <a:t>, housing, </a:t>
                      </a:r>
                      <a:r>
                        <a:rPr lang="en-US" sz="800" kern="1200" dirty="0">
                          <a:solidFill>
                            <a:schemeClr val="dk1"/>
                          </a:solidFill>
                          <a:effectLst/>
                          <a:latin typeface="+mn-lt"/>
                          <a:ea typeface="+mn-ea"/>
                          <a:cs typeface="+mn-cs"/>
                        </a:rPr>
                        <a:t>social and other relevant sectors as well as the private sector, as appropriate to the country situation.</a:t>
                      </a:r>
                      <a:endParaRPr lang="en-US" sz="800" dirty="0">
                        <a:solidFill>
                          <a:srgbClr val="0070C0"/>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Empowerment of persons with mental disorders and psychosocial disabilities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n-lt"/>
                          <a:ea typeface="+mn-ea"/>
                          <a:cs typeface="+mn-cs"/>
                        </a:rPr>
                        <a:t>Persons with mental disorders and psychosocial disabilities should be empowered and involved in mental health advocacy, policy, planning, legislation, service provision, monitoring, research and evaluation. </a:t>
                      </a:r>
                      <a:endParaRPr lang="en-US" sz="800" dirty="0">
                        <a:solidFill>
                          <a:srgbClr val="0070C0"/>
                        </a:solidFill>
                        <a:latin typeface="+mn-lt"/>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712540">
                <a:tc gridSpan="8">
                  <a:txBody>
                    <a:bodyPr/>
                    <a:lstStyle/>
                    <a:p>
                      <a:pPr marL="0" algn="ctr" defTabSz="914400" rtl="0" eaLnBrk="1" latinLnBrk="0" hangingPunct="1"/>
                      <a:r>
                        <a:rPr lang="en-US" sz="1800" kern="1200" dirty="0">
                          <a:solidFill>
                            <a:srgbClr val="0070C0"/>
                          </a:solidFill>
                          <a:latin typeface="+mn-lt"/>
                          <a:ea typeface="+mn-ea"/>
                          <a:cs typeface="+mn-cs"/>
                        </a:rPr>
                        <a:t>Goal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To promote mental well-being, prevent mental disorders, provide care, enhance recovery, promote human rights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and reduce the mortality, morbidity and disability for persons with mental disorders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147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70C0"/>
                          </a:solidFill>
                          <a:latin typeface="+mn-lt"/>
                          <a:ea typeface="+mn-ea"/>
                          <a:cs typeface="+mn-cs"/>
                        </a:rPr>
                        <a:t>Objectives and Targets</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072803">
                <a:tc gridSpan="2">
                  <a:txBody>
                    <a:bodyPr/>
                    <a:lstStyle/>
                    <a:p>
                      <a:pPr marL="0" indent="0" algn="l">
                        <a:buFont typeface="+mj-lt"/>
                        <a:buNone/>
                      </a:pPr>
                      <a:r>
                        <a:rPr lang="en-US" sz="1000" b="1" i="1" dirty="0">
                          <a:effectLst/>
                          <a:latin typeface="+mn-lt"/>
                          <a:ea typeface="SimSun"/>
                          <a:cs typeface="Times New Roman"/>
                        </a:rPr>
                        <a:t>1. To strengthen effective leadership and governance for mental health</a:t>
                      </a:r>
                    </a:p>
                    <a:p>
                      <a:pPr marL="0" indent="0" algn="l">
                        <a:buFont typeface="+mj-lt"/>
                        <a:buNone/>
                      </a:pPr>
                      <a:endParaRPr lang="en-US" sz="1000" dirty="0">
                        <a:effectLst/>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1.1</a:t>
                      </a:r>
                      <a:r>
                        <a:rPr lang="en-US" sz="1000" i="1" dirty="0">
                          <a:solidFill>
                            <a:srgbClr val="FF0000"/>
                          </a:solidFill>
                          <a:effectLst/>
                          <a:latin typeface="+mn-lt"/>
                          <a:ea typeface="SimSun"/>
                          <a:cs typeface="Times New Roman"/>
                        </a:rPr>
                        <a:t>:</a:t>
                      </a:r>
                      <a:r>
                        <a:rPr lang="en-US" sz="1000" i="1" baseline="0" dirty="0">
                          <a:solidFill>
                            <a:srgbClr val="FF0000"/>
                          </a:solidFill>
                          <a:effectLst/>
                          <a:latin typeface="+mn-lt"/>
                          <a:ea typeface="SimSun"/>
                          <a:cs typeface="Times New Roman"/>
                        </a:rPr>
                        <a:t> </a:t>
                      </a:r>
                      <a:r>
                        <a:rPr lang="en-US" sz="1000" i="1" dirty="0">
                          <a:solidFill>
                            <a:srgbClr val="FF0000"/>
                          </a:solidFill>
                          <a:effectLst/>
                          <a:latin typeface="+mn-lt"/>
                          <a:ea typeface="SimSun"/>
                          <a:cs typeface="Times New Roman"/>
                        </a:rPr>
                        <a:t>80% of countries will have developed or updated their policy/plan</a:t>
                      </a:r>
                      <a:r>
                        <a:rPr lang="en-US" sz="1000" i="1" baseline="0" dirty="0">
                          <a:solidFill>
                            <a:srgbClr val="FF0000"/>
                          </a:solidFill>
                          <a:effectLst/>
                          <a:latin typeface="+mn-lt"/>
                          <a:ea typeface="SimSun"/>
                          <a:cs typeface="Times New Roman"/>
                        </a:rPr>
                        <a:t> for mental health in line with international and regional human rights instruments (by the year 2020)</a:t>
                      </a:r>
                      <a:r>
                        <a:rPr lang="en-US" sz="1000" i="1" dirty="0">
                          <a:solidFill>
                            <a:srgbClr val="FF0000"/>
                          </a:solidFill>
                          <a:effectLst/>
                          <a:latin typeface="+mn-lt"/>
                          <a:ea typeface="SimSun"/>
                          <a:cs typeface="Times New Roman"/>
                        </a:rPr>
                        <a:t>.</a:t>
                      </a:r>
                      <a:r>
                        <a:rPr lang="en-US" sz="1000" dirty="0">
                          <a:solidFill>
                            <a:srgbClr val="FF0000"/>
                          </a:solidFill>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00" b="0" i="1" u="none" strike="noStrike" kern="1200" cap="none" spc="0" normalizeH="0" baseline="0" noProof="0" dirty="0">
                        <a:ln>
                          <a:noFill/>
                        </a:ln>
                        <a:solidFill>
                          <a:prstClr val="black"/>
                        </a:solidFill>
                        <a:effectLst/>
                        <a:uLnTx/>
                        <a:uFillTx/>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1.2</a:t>
                      </a:r>
                      <a:r>
                        <a:rPr lang="en-US" sz="1000" i="1" dirty="0">
                          <a:solidFill>
                            <a:srgbClr val="FF0000"/>
                          </a:solidFill>
                          <a:effectLst/>
                          <a:latin typeface="+mn-lt"/>
                          <a:ea typeface="SimSun"/>
                          <a:cs typeface="Times New Roman"/>
                        </a:rPr>
                        <a:t>:</a:t>
                      </a:r>
                      <a:r>
                        <a:rPr lang="en-US" sz="1000" i="1" baseline="0" dirty="0">
                          <a:solidFill>
                            <a:srgbClr val="FF0000"/>
                          </a:solidFill>
                          <a:effectLst/>
                          <a:latin typeface="+mn-lt"/>
                          <a:ea typeface="SimSun"/>
                          <a:cs typeface="Times New Roman"/>
                        </a:rPr>
                        <a:t> 5</a:t>
                      </a:r>
                      <a:r>
                        <a:rPr lang="en-US" sz="1000" i="1" dirty="0">
                          <a:solidFill>
                            <a:srgbClr val="FF0000"/>
                          </a:solidFill>
                          <a:effectLst/>
                          <a:latin typeface="+mn-lt"/>
                          <a:ea typeface="SimSun"/>
                          <a:cs typeface="Times New Roman"/>
                        </a:rPr>
                        <a:t>0% of countries will have developed or updated their law </a:t>
                      </a:r>
                      <a:r>
                        <a:rPr lang="en-US" sz="1000" i="1" baseline="0" dirty="0">
                          <a:solidFill>
                            <a:srgbClr val="FF0000"/>
                          </a:solidFill>
                          <a:effectLst/>
                          <a:latin typeface="+mn-lt"/>
                          <a:ea typeface="SimSun"/>
                          <a:cs typeface="Times New Roman"/>
                        </a:rPr>
                        <a:t>for mental health in line with international and regional human rights instruments (by the year 2020)</a:t>
                      </a:r>
                      <a:r>
                        <a:rPr lang="en-US" sz="1000" i="1" dirty="0">
                          <a:solidFill>
                            <a:srgbClr val="FF0000"/>
                          </a:solidFill>
                          <a:effectLst/>
                          <a:latin typeface="+mn-lt"/>
                          <a:ea typeface="SimSun"/>
                          <a:cs typeface="Times New Roman"/>
                        </a:rPr>
                        <a:t>.</a:t>
                      </a:r>
                      <a:r>
                        <a:rPr lang="en-US" sz="1000" dirty="0">
                          <a:solidFill>
                            <a:srgbClr val="FF0000"/>
                          </a:solidFill>
                          <a:effectLst/>
                          <a:latin typeface="+mn-lt"/>
                          <a:ea typeface="SimSun"/>
                          <a:cs typeface="Times New Roman"/>
                        </a:rPr>
                        <a:t> </a:t>
                      </a: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indent="0" algn="l">
                        <a:buFont typeface="+mj-lt"/>
                        <a:buNone/>
                      </a:pPr>
                      <a:r>
                        <a:rPr lang="en-US" sz="1000" b="1" i="1" dirty="0">
                          <a:effectLst/>
                          <a:latin typeface="+mn-lt"/>
                          <a:ea typeface="SimSun"/>
                          <a:cs typeface="Times New Roman"/>
                        </a:rPr>
                        <a:t>2. To provide comprehensive, integrated and responsive mental health and social care services in community-based</a:t>
                      </a:r>
                      <a:r>
                        <a:rPr lang="en-US" sz="1000" b="1" i="1" baseline="0" dirty="0">
                          <a:effectLst/>
                          <a:latin typeface="+mn-lt"/>
                          <a:ea typeface="SimSun"/>
                          <a:cs typeface="Times New Roman"/>
                        </a:rPr>
                        <a:t> </a:t>
                      </a:r>
                      <a:r>
                        <a:rPr lang="en-US" sz="1000" b="1" i="1" dirty="0">
                          <a:effectLst/>
                          <a:latin typeface="+mn-lt"/>
                          <a:ea typeface="SimSun"/>
                          <a:cs typeface="Times New Roman"/>
                        </a:rPr>
                        <a:t>settings</a:t>
                      </a:r>
                    </a:p>
                    <a:p>
                      <a:pPr marL="0" indent="0" algn="l">
                        <a:buFont typeface="+mj-lt"/>
                        <a:buNone/>
                      </a:pPr>
                      <a:endParaRPr lang="en-US" sz="1000" i="1" dirty="0">
                        <a:effectLst/>
                        <a:latin typeface="+mn-lt"/>
                        <a:ea typeface="SimSun"/>
                        <a:cs typeface="Times New Roman"/>
                      </a:endParaRPr>
                    </a:p>
                    <a:p>
                      <a:pPr marL="0" indent="0" algn="l">
                        <a:buFont typeface="+mj-lt"/>
                        <a:buNone/>
                      </a:pPr>
                      <a:r>
                        <a:rPr lang="en-US" sz="1000" i="1" u="sng" dirty="0">
                          <a:solidFill>
                            <a:srgbClr val="FF0000"/>
                          </a:solidFill>
                          <a:effectLst/>
                          <a:latin typeface="+mn-lt"/>
                          <a:ea typeface="SimSun"/>
                          <a:cs typeface="Times New Roman"/>
                        </a:rPr>
                        <a:t>Global target 2</a:t>
                      </a:r>
                      <a:r>
                        <a:rPr lang="en-US" sz="1000" i="1" dirty="0">
                          <a:solidFill>
                            <a:srgbClr val="FF0000"/>
                          </a:solidFill>
                          <a:effectLst/>
                          <a:latin typeface="+mn-lt"/>
                          <a:ea typeface="SimSun"/>
                          <a:cs typeface="Times New Roman"/>
                        </a:rPr>
                        <a:t>: Service</a:t>
                      </a:r>
                      <a:r>
                        <a:rPr lang="en-US" sz="1000" i="1" baseline="0" dirty="0">
                          <a:solidFill>
                            <a:srgbClr val="FF0000"/>
                          </a:solidFill>
                          <a:effectLst/>
                          <a:latin typeface="+mn-lt"/>
                          <a:ea typeface="SimSun"/>
                          <a:cs typeface="Times New Roman"/>
                        </a:rPr>
                        <a:t> coverage for severe mental disorders will have increased by 20%</a:t>
                      </a:r>
                      <a:r>
                        <a:rPr lang="en-US" sz="1000" i="1" dirty="0">
                          <a:solidFill>
                            <a:srgbClr val="FF0000"/>
                          </a:solidFill>
                          <a:effectLst/>
                          <a:latin typeface="+mn-lt"/>
                          <a:ea typeface="SimSun"/>
                          <a:cs typeface="Times New Roman"/>
                        </a:rPr>
                        <a:t> (by the year 2020).</a:t>
                      </a:r>
                      <a:endParaRPr lang="en-US" sz="1000" i="1" kern="1200" dirty="0">
                        <a:solidFill>
                          <a:srgbClr val="FF0000"/>
                        </a:solidFill>
                        <a:effectLst/>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indent="0" algn="l">
                        <a:buFont typeface="+mj-lt"/>
                        <a:buNone/>
                      </a:pPr>
                      <a:endParaRPr lang="en-US" sz="1100" i="1" kern="1200" dirty="0">
                        <a:solidFill>
                          <a:srgbClr val="FF0000"/>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lvl="0" indent="0" rtl="0">
                        <a:lnSpc>
                          <a:spcPct val="105000"/>
                        </a:lnSpc>
                        <a:spcAft>
                          <a:spcPts val="1000"/>
                        </a:spcAft>
                        <a:buFont typeface="+mj-lt"/>
                        <a:buNone/>
                      </a:pPr>
                      <a:r>
                        <a:rPr lang="en-US" sz="1000" b="1" i="1" dirty="0">
                          <a:effectLst/>
                          <a:latin typeface="+mn-lt"/>
                          <a:ea typeface="SimSun"/>
                          <a:cs typeface="Times New Roman"/>
                        </a:rPr>
                        <a:t>3.</a:t>
                      </a:r>
                      <a:r>
                        <a:rPr lang="en-US" sz="1000" b="1" i="1" dirty="0">
                          <a:solidFill>
                            <a:schemeClr val="tx1"/>
                          </a:solidFill>
                          <a:effectLst/>
                          <a:latin typeface="+mn-lt"/>
                          <a:ea typeface="SimSun"/>
                          <a:cs typeface="Times New Roman"/>
                        </a:rPr>
                        <a:t> To implement</a:t>
                      </a:r>
                      <a:r>
                        <a:rPr lang="en-US" sz="1000" b="1" i="1" baseline="0" dirty="0">
                          <a:solidFill>
                            <a:schemeClr val="tx1"/>
                          </a:solidFill>
                          <a:effectLst/>
                          <a:latin typeface="+mn-lt"/>
                          <a:ea typeface="SimSun"/>
                          <a:cs typeface="Times New Roman"/>
                        </a:rPr>
                        <a:t> strategies for </a:t>
                      </a:r>
                      <a:r>
                        <a:rPr lang="en-US" sz="1000" b="1" i="1" dirty="0">
                          <a:effectLst/>
                          <a:latin typeface="+mn-lt"/>
                          <a:ea typeface="SimSun"/>
                          <a:cs typeface="Times New Roman"/>
                        </a:rPr>
                        <a:t>promotion and prevention in mental health</a:t>
                      </a:r>
                    </a:p>
                    <a:p>
                      <a:pPr marL="0" lvl="0" indent="0" rtl="0">
                        <a:lnSpc>
                          <a:spcPct val="105000"/>
                        </a:lnSpc>
                        <a:spcAft>
                          <a:spcPts val="1000"/>
                        </a:spcAft>
                        <a:buFont typeface="+mj-lt"/>
                        <a:buNone/>
                      </a:pPr>
                      <a:r>
                        <a:rPr lang="en-US" sz="1000" i="1" u="sng" dirty="0">
                          <a:solidFill>
                            <a:srgbClr val="FF0000"/>
                          </a:solidFill>
                          <a:effectLst/>
                          <a:latin typeface="+mn-lt"/>
                          <a:ea typeface="SimSun"/>
                          <a:cs typeface="Times New Roman"/>
                        </a:rPr>
                        <a:t>Global target 3.1</a:t>
                      </a:r>
                      <a:r>
                        <a:rPr lang="en-US" sz="1000" i="1" dirty="0">
                          <a:solidFill>
                            <a:srgbClr val="FF0000"/>
                          </a:solidFill>
                          <a:effectLst/>
                          <a:latin typeface="+mn-lt"/>
                          <a:ea typeface="SimSun"/>
                          <a:cs typeface="Times New Roman"/>
                        </a:rPr>
                        <a:t>: 80% of countries will have at least two functioning national, multisectoral</a:t>
                      </a:r>
                      <a:r>
                        <a:rPr lang="en-US" sz="1000" i="1" baseline="0" dirty="0">
                          <a:solidFill>
                            <a:srgbClr val="FF0000"/>
                          </a:solidFill>
                          <a:effectLst/>
                          <a:latin typeface="+mn-lt"/>
                          <a:ea typeface="SimSun"/>
                          <a:cs typeface="Times New Roman"/>
                        </a:rPr>
                        <a:t> </a:t>
                      </a:r>
                      <a:r>
                        <a:rPr lang="en-US" sz="1000" i="1" dirty="0">
                          <a:solidFill>
                            <a:srgbClr val="FF0000"/>
                          </a:solidFill>
                          <a:effectLst/>
                          <a:latin typeface="+mn-lt"/>
                          <a:ea typeface="SimSun"/>
                          <a:cs typeface="Times New Roman"/>
                        </a:rPr>
                        <a:t>mental health promotion and prevention </a:t>
                      </a:r>
                      <a:r>
                        <a:rPr lang="en-US" sz="1000" i="1" dirty="0" err="1">
                          <a:solidFill>
                            <a:srgbClr val="FF0000"/>
                          </a:solidFill>
                          <a:effectLst/>
                          <a:latin typeface="+mn-lt"/>
                          <a:ea typeface="SimSun"/>
                          <a:cs typeface="Times New Roman"/>
                        </a:rPr>
                        <a:t>programmes</a:t>
                      </a:r>
                      <a:r>
                        <a:rPr lang="en-US" sz="1000" i="1" dirty="0">
                          <a:solidFill>
                            <a:srgbClr val="FF0000"/>
                          </a:solidFill>
                          <a:effectLst/>
                          <a:latin typeface="+mn-lt"/>
                          <a:ea typeface="SimSun"/>
                          <a:cs typeface="Times New Roman"/>
                        </a:rPr>
                        <a:t> (by the year 2020</a:t>
                      </a:r>
                      <a:r>
                        <a:rPr lang="en-US" sz="1000" i="1" baseline="0" dirty="0">
                          <a:solidFill>
                            <a:srgbClr val="FF0000"/>
                          </a:solidFill>
                          <a:effectLst/>
                          <a:latin typeface="+mn-lt"/>
                          <a:ea typeface="SimSun"/>
                          <a:cs typeface="Times New Roman"/>
                        </a:rPr>
                        <a:t>)</a:t>
                      </a:r>
                      <a:r>
                        <a:rPr lang="en-US" sz="1000" i="1" dirty="0">
                          <a:solidFill>
                            <a:srgbClr val="FF0000"/>
                          </a:solidFill>
                          <a:effectLst/>
                          <a:latin typeface="+mn-lt"/>
                          <a:ea typeface="SimSun"/>
                          <a:cs typeface="Times New Roman"/>
                        </a:rPr>
                        <a:t>. </a:t>
                      </a:r>
                    </a:p>
                    <a:p>
                      <a:pPr marL="0" lvl="0" indent="0" rtl="0">
                        <a:lnSpc>
                          <a:spcPct val="105000"/>
                        </a:lnSpc>
                        <a:spcAft>
                          <a:spcPts val="1000"/>
                        </a:spcAft>
                        <a:buFont typeface="+mj-lt"/>
                        <a:buNone/>
                      </a:pPr>
                      <a:r>
                        <a:rPr lang="en-US" sz="1000" i="1" u="sng" dirty="0">
                          <a:solidFill>
                            <a:srgbClr val="FF0000"/>
                          </a:solidFill>
                          <a:effectLst/>
                          <a:latin typeface="+mn-lt"/>
                          <a:ea typeface="SimSun"/>
                          <a:cs typeface="Times New Roman"/>
                        </a:rPr>
                        <a:t>Global target 3.2</a:t>
                      </a:r>
                      <a:r>
                        <a:rPr lang="en-US" sz="1000" i="1" dirty="0">
                          <a:solidFill>
                            <a:srgbClr val="FF0000"/>
                          </a:solidFill>
                          <a:effectLst/>
                          <a:latin typeface="+mn-lt"/>
                          <a:ea typeface="SimSun"/>
                          <a:cs typeface="Times New Roman"/>
                        </a:rPr>
                        <a:t>: The</a:t>
                      </a:r>
                      <a:r>
                        <a:rPr lang="en-US" sz="1000" i="1" baseline="0" dirty="0">
                          <a:solidFill>
                            <a:srgbClr val="FF0000"/>
                          </a:solidFill>
                          <a:effectLst/>
                          <a:latin typeface="+mn-lt"/>
                          <a:ea typeface="SimSun"/>
                          <a:cs typeface="Times New Roman"/>
                        </a:rPr>
                        <a:t> r</a:t>
                      </a:r>
                      <a:r>
                        <a:rPr lang="en-US" sz="1000" i="1" dirty="0">
                          <a:solidFill>
                            <a:srgbClr val="FF0000"/>
                          </a:solidFill>
                          <a:effectLst/>
                          <a:latin typeface="+mn-lt"/>
                          <a:ea typeface="SimSun"/>
                          <a:cs typeface="Times New Roman"/>
                        </a:rPr>
                        <a:t>ate of suicide in</a:t>
                      </a:r>
                      <a:r>
                        <a:rPr lang="en-US" sz="1000" i="1" baseline="0" dirty="0">
                          <a:solidFill>
                            <a:srgbClr val="FF0000"/>
                          </a:solidFill>
                          <a:effectLst/>
                          <a:latin typeface="+mn-lt"/>
                          <a:ea typeface="SimSun"/>
                          <a:cs typeface="Times New Roman"/>
                        </a:rPr>
                        <a:t> countries will be reduced by 10% (by the year 2020).</a:t>
                      </a:r>
                      <a:endParaRPr lang="en-US" sz="1000" i="1" dirty="0">
                        <a:solidFill>
                          <a:srgbClr val="FF0000"/>
                        </a:solidFill>
                        <a:effectLst/>
                        <a:latin typeface="+mn-lt"/>
                        <a:ea typeface="SimSun"/>
                        <a:cs typeface="Times New Roman"/>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1" dirty="0">
                          <a:effectLst/>
                          <a:latin typeface="+mn-lt"/>
                          <a:ea typeface="SimSun"/>
                          <a:cs typeface="Times New Roman"/>
                        </a:rPr>
                        <a:t>4. To strengthen information systems, evidence and research for mental health</a:t>
                      </a:r>
                      <a:r>
                        <a:rPr lang="en-US" sz="1000" dirty="0">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i="1" dirty="0">
                        <a:solidFill>
                          <a:srgbClr val="FF0000"/>
                        </a:solidFill>
                        <a:effectLst/>
                        <a:latin typeface="+mn-lt"/>
                        <a:ea typeface="SimSun"/>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i="1" u="sng" dirty="0">
                          <a:solidFill>
                            <a:srgbClr val="FF0000"/>
                          </a:solidFill>
                          <a:effectLst/>
                          <a:latin typeface="+mn-lt"/>
                          <a:ea typeface="SimSun"/>
                          <a:cs typeface="Times New Roman"/>
                        </a:rPr>
                        <a:t>Global target 4</a:t>
                      </a:r>
                      <a:r>
                        <a:rPr lang="en-US" sz="1000" i="1" dirty="0">
                          <a:solidFill>
                            <a:srgbClr val="FF0000"/>
                          </a:solidFill>
                          <a:effectLst/>
                          <a:latin typeface="+mn-lt"/>
                          <a:ea typeface="SimSun"/>
                          <a:cs typeface="Times New Roman"/>
                        </a:rPr>
                        <a:t>: 80% of countries will be routinely collecting and reporting at least a core set of </a:t>
                      </a:r>
                      <a:r>
                        <a:rPr lang="en-US" sz="1000" i="1" baseline="0" dirty="0">
                          <a:solidFill>
                            <a:srgbClr val="FF0000"/>
                          </a:solidFill>
                          <a:effectLst/>
                          <a:latin typeface="+mn-lt"/>
                          <a:ea typeface="SimSun"/>
                          <a:cs typeface="Times New Roman"/>
                        </a:rPr>
                        <a:t>m</a:t>
                      </a:r>
                      <a:r>
                        <a:rPr lang="en-US" sz="1000" i="1" dirty="0">
                          <a:solidFill>
                            <a:srgbClr val="FF0000"/>
                          </a:solidFill>
                          <a:effectLst/>
                          <a:latin typeface="+mn-lt"/>
                          <a:ea typeface="SimSun"/>
                          <a:cs typeface="Times New Roman"/>
                        </a:rPr>
                        <a:t>ental health indicators</a:t>
                      </a:r>
                      <a:r>
                        <a:rPr lang="en-US" sz="1000" i="1" baseline="0" dirty="0">
                          <a:solidFill>
                            <a:srgbClr val="FF0000"/>
                          </a:solidFill>
                          <a:effectLst/>
                          <a:latin typeface="+mn-lt"/>
                          <a:ea typeface="SimSun"/>
                          <a:cs typeface="Times New Roman"/>
                        </a:rPr>
                        <a:t> every two years through their national health and social information systems</a:t>
                      </a:r>
                      <a:r>
                        <a:rPr lang="en-US" sz="1000" i="1" dirty="0">
                          <a:solidFill>
                            <a:srgbClr val="FF0000"/>
                          </a:solidFill>
                          <a:effectLst/>
                          <a:latin typeface="+mn-lt"/>
                          <a:ea typeface="SimSun"/>
                          <a:cs typeface="Times New Roman"/>
                        </a:rPr>
                        <a:t> (by the year 2020).</a:t>
                      </a:r>
                      <a:endParaRPr lang="en-US" sz="1000" kern="1200" dirty="0">
                        <a:solidFill>
                          <a:schemeClr val="dk1"/>
                        </a:solidFill>
                        <a:effectLst/>
                        <a:latin typeface="+mn-lt"/>
                        <a:ea typeface="+mn-ea"/>
                        <a:cs typeface="+mn-cs"/>
                      </a:endParaRPr>
                    </a:p>
                  </a:txBody>
                  <a:tcPr marL="91434" marR="9143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solidFill>
                          <a:schemeClr val="dk1"/>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676400"/>
          </a:xfrm>
        </p:spPr>
        <p:txBody>
          <a:bodyPr/>
          <a:lstStyle/>
          <a:p>
            <a:pPr eaLnBrk="1" hangingPunct="1"/>
            <a:r>
              <a:rPr lang="en-US" sz="2800" b="1" dirty="0"/>
              <a:t>Two MH Resources—WHO</a:t>
            </a:r>
            <a:br>
              <a:rPr lang="en-US" sz="2800" dirty="0"/>
            </a:br>
            <a:r>
              <a:rPr lang="en-US" sz="2800" i="1" dirty="0">
                <a:hlinkClick r:id="rId3"/>
              </a:rPr>
              <a:t>Psychological First Aid </a:t>
            </a:r>
            <a:r>
              <a:rPr lang="en-US" sz="2800" dirty="0"/>
              <a:t>(2011)</a:t>
            </a:r>
            <a:br>
              <a:rPr lang="en-US" sz="2800" dirty="0"/>
            </a:br>
            <a:r>
              <a:rPr lang="en-US" sz="2800" i="1" dirty="0" err="1">
                <a:hlinkClick r:id="rId4"/>
              </a:rPr>
              <a:t>mhGAP</a:t>
            </a:r>
            <a:r>
              <a:rPr lang="en-US" sz="2800" i="1" dirty="0">
                <a:hlinkClick r:id="rId4"/>
              </a:rPr>
              <a:t> Humanitarian Intervention Guide </a:t>
            </a:r>
            <a:r>
              <a:rPr lang="en-US" sz="2800" dirty="0"/>
              <a:t>(2015)</a:t>
            </a:r>
          </a:p>
        </p:txBody>
      </p:sp>
      <p:pic>
        <p:nvPicPr>
          <p:cNvPr id="30723" name="Picture 2"/>
          <p:cNvPicPr>
            <a:picLocks noGrp="1" noChangeAspect="1" noChangeArrowheads="1"/>
          </p:cNvPicPr>
          <p:nvPr>
            <p:ph idx="1"/>
          </p:nvPr>
        </p:nvPicPr>
        <p:blipFill>
          <a:blip r:embed="rId5" cstate="print"/>
          <a:srcRect/>
          <a:stretch>
            <a:fillRect/>
          </a:stretch>
        </p:blipFill>
        <p:spPr>
          <a:xfrm>
            <a:off x="457200" y="1646238"/>
            <a:ext cx="3863975" cy="5211762"/>
          </a:xfrm>
        </p:spPr>
      </p:pic>
      <p:pic>
        <p:nvPicPr>
          <p:cNvPr id="30724" name="Picture 4" descr="Image result for mhgap humanitarian intervention guide: clinical management of mental, neurological, and substance use conditions in humanitarian emergencies"/>
          <p:cNvPicPr>
            <a:picLocks noChangeAspect="1" noChangeArrowheads="1"/>
          </p:cNvPicPr>
          <p:nvPr/>
        </p:nvPicPr>
        <p:blipFill>
          <a:blip r:embed="rId6" cstate="print"/>
          <a:srcRect/>
          <a:stretch>
            <a:fillRect/>
          </a:stretch>
        </p:blipFill>
        <p:spPr bwMode="auto">
          <a:xfrm>
            <a:off x="4953000" y="1600200"/>
            <a:ext cx="3716338" cy="5257800"/>
          </a:xfrm>
          <a:prstGeom prst="rect">
            <a:avLst/>
          </a:prstGeom>
          <a:noFill/>
          <a:ln w="9525">
            <a:noFill/>
            <a:miter lim="800000"/>
            <a:headEnd/>
            <a:tailEnd/>
          </a:ln>
        </p:spPr>
      </p:pic>
    </p:spTree>
    <p:extLst>
      <p:ext uri="{BB962C8B-B14F-4D97-AF65-F5344CB8AC3E}">
        <p14:creationId xmlns:p14="http://schemas.microsoft.com/office/powerpoint/2010/main" val="4083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r>
              <a:rPr lang="en-US" b="1" dirty="0">
                <a:solidFill>
                  <a:srgbClr val="0000CC"/>
                </a:solidFill>
              </a:rPr>
              <a:t>GMH Marker 5</a:t>
            </a:r>
            <a:br>
              <a:rPr lang="en-US" b="1" dirty="0">
                <a:solidFill>
                  <a:srgbClr val="0000CC"/>
                </a:solidFill>
              </a:rPr>
            </a:br>
            <a:r>
              <a:rPr lang="en-US" sz="3100" i="1" dirty="0"/>
              <a:t>There is no sustainable development without mental health</a:t>
            </a:r>
            <a:br>
              <a:rPr lang="en-US" sz="3100" i="1" dirty="0"/>
            </a:br>
            <a:r>
              <a:rPr lang="en-US" sz="2200" i="1" dirty="0">
                <a:hlinkClick r:id="rId3"/>
              </a:rPr>
              <a:t>Transforming Our World: The 2030 Agenda for Sustainable Development</a:t>
            </a:r>
            <a:r>
              <a:rPr lang="en-US" sz="2200" dirty="0"/>
              <a:t> (Sept. 2015)</a:t>
            </a:r>
            <a:endParaRPr lang="en-US" sz="2200" i="1" dirty="0"/>
          </a:p>
        </p:txBody>
      </p:sp>
      <p:sp>
        <p:nvSpPr>
          <p:cNvPr id="3" name="Content Placeholder 2"/>
          <p:cNvSpPr>
            <a:spLocks noGrp="1"/>
          </p:cNvSpPr>
          <p:nvPr>
            <p:ph idx="1"/>
          </p:nvPr>
        </p:nvSpPr>
        <p:spPr>
          <a:xfrm>
            <a:off x="0" y="1447799"/>
            <a:ext cx="8915400" cy="5410200"/>
          </a:xfrm>
        </p:spPr>
        <p:txBody>
          <a:bodyPr/>
          <a:lstStyle/>
          <a:p>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Content Placeholder 3" descr="SDGs.jpg"/>
          <p:cNvPicPr>
            <a:picLocks noChangeAspect="1"/>
          </p:cNvPicPr>
          <p:nvPr/>
        </p:nvPicPr>
        <p:blipFill>
          <a:blip r:embed="rId4" cstate="print"/>
          <a:srcRect/>
          <a:stretch>
            <a:fillRect/>
          </a:stretch>
        </p:blipFill>
        <p:spPr bwMode="auto">
          <a:xfrm>
            <a:off x="0" y="1524000"/>
            <a:ext cx="9144000" cy="3352800"/>
          </a:xfrm>
          <a:prstGeom prst="rect">
            <a:avLst/>
          </a:prstGeom>
          <a:noFill/>
          <a:ln w="9525">
            <a:noFill/>
            <a:miter lim="800000"/>
            <a:headEnd/>
            <a:tailEnd/>
          </a:ln>
        </p:spPr>
      </p:pic>
      <p:sp>
        <p:nvSpPr>
          <p:cNvPr id="6" name="Rectangle 5"/>
          <p:cNvSpPr/>
          <p:nvPr/>
        </p:nvSpPr>
        <p:spPr>
          <a:xfrm>
            <a:off x="0" y="4953000"/>
            <a:ext cx="9144000" cy="1754326"/>
          </a:xfrm>
          <a:prstGeom prst="rect">
            <a:avLst/>
          </a:prstGeom>
        </p:spPr>
        <p:txBody>
          <a:bodyPr wrap="square">
            <a:spAutoFit/>
          </a:bodyPr>
          <a:lstStyle/>
          <a:p>
            <a:pPr algn="just">
              <a:defRPr/>
            </a:pPr>
            <a:r>
              <a:rPr lang="en-GB" dirty="0"/>
              <a:t>"Today we are also taking a decision of great historic significance. We resolve to build a better future for all people, including the millions who have been denied the chance to lead decent, dignified and rewarding lives and to achieve their full human potential. We can be the first generation to succeed in ending poverty; just as we may be the last to have a chance of saving the planet…” (paragraph 50)</a:t>
            </a:r>
          </a:p>
          <a:p>
            <a:pPr algn="ctr">
              <a:defRPr/>
            </a:pPr>
            <a:r>
              <a:rPr lang="en-GB" b="1" dirty="0">
                <a:highlight>
                  <a:srgbClr val="FFFF00"/>
                </a:highlight>
              </a:rPr>
              <a:t>The five overlapping themes in the SDGs: People-Peace-Prosperity-Planet-Partnership</a:t>
            </a:r>
            <a:endParaRPr lang="en-US" dirty="0">
              <a:highlight>
                <a:srgbClr val="FFFF0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BA64E-0E03-4055-811F-F2D069D86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8658"/>
            <a:ext cx="9065356" cy="6926658"/>
          </a:xfrm>
          <a:prstGeom prst="rect">
            <a:avLst/>
          </a:prstGeom>
        </p:spPr>
      </p:pic>
    </p:spTree>
    <p:extLst>
      <p:ext uri="{BB962C8B-B14F-4D97-AF65-F5344CB8AC3E}">
        <p14:creationId xmlns:p14="http://schemas.microsoft.com/office/powerpoint/2010/main" val="52566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838200"/>
          </a:xfrm>
        </p:spPr>
        <p:txBody>
          <a:bodyPr/>
          <a:lstStyle/>
          <a:p>
            <a:pPr eaLnBrk="1" hangingPunct="1"/>
            <a:r>
              <a:rPr lang="en-US" sz="3200" b="1" dirty="0">
                <a:solidFill>
                  <a:srgbClr val="0000CC"/>
                </a:solidFill>
              </a:rPr>
              <a:t>SDGs—and SDG 3</a:t>
            </a:r>
          </a:p>
        </p:txBody>
      </p:sp>
      <p:sp>
        <p:nvSpPr>
          <p:cNvPr id="3" name="Content Placeholder 2"/>
          <p:cNvSpPr>
            <a:spLocks noGrp="1"/>
          </p:cNvSpPr>
          <p:nvPr>
            <p:ph idx="1"/>
          </p:nvPr>
        </p:nvSpPr>
        <p:spPr>
          <a:xfrm>
            <a:off x="0" y="685800"/>
            <a:ext cx="9144000" cy="6172200"/>
          </a:xfrm>
        </p:spPr>
        <p:txBody>
          <a:bodyPr rtlCol="0">
            <a:noAutofit/>
          </a:bodyPr>
          <a:lstStyle/>
          <a:p>
            <a:pPr eaLnBrk="1" fontAlgn="auto" hangingPunct="1">
              <a:spcAft>
                <a:spcPts val="0"/>
              </a:spcAft>
              <a:defRPr/>
            </a:pPr>
            <a:r>
              <a:rPr lang="en-US" sz="1400" b="1" dirty="0"/>
              <a:t>Goal 1  </a:t>
            </a:r>
            <a:r>
              <a:rPr lang="en-US" sz="1400" dirty="0"/>
              <a:t>End poverty in all its forms everywhere</a:t>
            </a:r>
          </a:p>
          <a:p>
            <a:pPr eaLnBrk="1" fontAlgn="auto" hangingPunct="1">
              <a:spcAft>
                <a:spcPts val="0"/>
              </a:spcAft>
              <a:defRPr/>
            </a:pPr>
            <a:r>
              <a:rPr lang="en-US" sz="1400" b="1" dirty="0"/>
              <a:t>Goal 2</a:t>
            </a:r>
            <a:r>
              <a:rPr lang="en-US" sz="1400" dirty="0"/>
              <a:t>  End hunger, achieve food security and improved nutrition and promote sustainable agriculture</a:t>
            </a:r>
            <a:endParaRPr lang="en-US" sz="1400" b="1" dirty="0">
              <a:solidFill>
                <a:srgbClr val="0000FF"/>
              </a:solidFill>
            </a:endParaRPr>
          </a:p>
          <a:p>
            <a:pPr eaLnBrk="1" fontAlgn="auto" hangingPunct="1">
              <a:spcAft>
                <a:spcPts val="0"/>
              </a:spcAft>
              <a:defRPr/>
            </a:pPr>
            <a:r>
              <a:rPr lang="en-US" sz="2000" b="1" dirty="0">
                <a:solidFill>
                  <a:srgbClr val="0000FF"/>
                </a:solidFill>
              </a:rPr>
              <a:t>Goal 3  Ensure healthy lives and promote well-being for all at all ages.</a:t>
            </a:r>
          </a:p>
          <a:p>
            <a:pPr marL="0" indent="0" eaLnBrk="1" fontAlgn="auto" hangingPunct="1">
              <a:spcAft>
                <a:spcPts val="0"/>
              </a:spcAft>
              <a:buNone/>
              <a:defRPr/>
            </a:pPr>
            <a:r>
              <a:rPr lang="en-US" sz="1900" b="1" dirty="0">
                <a:solidFill>
                  <a:srgbClr val="0000FF"/>
                </a:solidFill>
              </a:rPr>
              <a:t>Goal 3.4 By 2030, reduce by one third premature mortality from non-communicable diseases through prevention and treatment and promote mental health and well-being</a:t>
            </a:r>
          </a:p>
          <a:p>
            <a:pPr eaLnBrk="1" fontAlgn="auto" hangingPunct="1">
              <a:spcAft>
                <a:spcPts val="0"/>
              </a:spcAft>
              <a:defRPr/>
            </a:pPr>
            <a:r>
              <a:rPr lang="en-US" sz="1400" b="1" dirty="0"/>
              <a:t>Goal 4</a:t>
            </a:r>
            <a:r>
              <a:rPr lang="en-US" sz="1400" dirty="0"/>
              <a:t>  Ensure inclusive and equitable quality education and promote lifelong learning opportunities for all</a:t>
            </a:r>
          </a:p>
          <a:p>
            <a:pPr eaLnBrk="1" fontAlgn="auto" hangingPunct="1">
              <a:spcAft>
                <a:spcPts val="0"/>
              </a:spcAft>
              <a:defRPr/>
            </a:pPr>
            <a:r>
              <a:rPr lang="en-US" sz="1400" b="1" dirty="0"/>
              <a:t>Goal 5</a:t>
            </a:r>
            <a:r>
              <a:rPr lang="en-US" sz="1400" dirty="0"/>
              <a:t>  Achieve gender equality and empower all women and girls</a:t>
            </a:r>
          </a:p>
          <a:p>
            <a:pPr eaLnBrk="1" fontAlgn="auto" hangingPunct="1">
              <a:spcAft>
                <a:spcPts val="0"/>
              </a:spcAft>
              <a:defRPr/>
            </a:pPr>
            <a:r>
              <a:rPr lang="en-US" sz="1400" b="1" dirty="0"/>
              <a:t>Goal 6</a:t>
            </a:r>
            <a:r>
              <a:rPr lang="en-US" sz="1400" dirty="0"/>
              <a:t>  Ensure availability and sustainable management of water and sanitation for all</a:t>
            </a:r>
          </a:p>
          <a:p>
            <a:pPr eaLnBrk="1" fontAlgn="auto" hangingPunct="1">
              <a:spcAft>
                <a:spcPts val="0"/>
              </a:spcAft>
              <a:defRPr/>
            </a:pPr>
            <a:r>
              <a:rPr lang="en-US" sz="1400" b="1" dirty="0"/>
              <a:t>Goal 7</a:t>
            </a:r>
            <a:r>
              <a:rPr lang="en-US" sz="1400" dirty="0"/>
              <a:t>  Ensure access to affordable, reliable, sustainable and modern energy for all</a:t>
            </a:r>
          </a:p>
          <a:p>
            <a:pPr eaLnBrk="1" fontAlgn="auto" hangingPunct="1">
              <a:spcAft>
                <a:spcPts val="0"/>
              </a:spcAft>
              <a:defRPr/>
            </a:pPr>
            <a:r>
              <a:rPr lang="en-US" sz="1400" b="1" dirty="0"/>
              <a:t>Goal 8</a:t>
            </a:r>
            <a:r>
              <a:rPr lang="en-US" sz="1400" dirty="0"/>
              <a:t>  Promote sustained, inclusive and sustainable economic growth, full and productive employment and decent work for all</a:t>
            </a:r>
          </a:p>
          <a:p>
            <a:pPr eaLnBrk="1" fontAlgn="auto" hangingPunct="1">
              <a:spcAft>
                <a:spcPts val="0"/>
              </a:spcAft>
              <a:defRPr/>
            </a:pPr>
            <a:r>
              <a:rPr lang="en-US" sz="1400" b="1" dirty="0"/>
              <a:t>Goal 9</a:t>
            </a:r>
            <a:r>
              <a:rPr lang="en-US" sz="1400" dirty="0"/>
              <a:t>  Build resilient infrastructure, promote inclusive and sustainable industrialization and foster innovation</a:t>
            </a:r>
          </a:p>
          <a:p>
            <a:pPr eaLnBrk="1" fontAlgn="auto" hangingPunct="1">
              <a:spcAft>
                <a:spcPts val="0"/>
              </a:spcAft>
              <a:defRPr/>
            </a:pPr>
            <a:r>
              <a:rPr lang="en-US" sz="1400" b="1" dirty="0"/>
              <a:t>Goal 10</a:t>
            </a:r>
            <a:r>
              <a:rPr lang="en-US" sz="1400" dirty="0"/>
              <a:t>  Reduce inequality within and among countries</a:t>
            </a:r>
          </a:p>
          <a:p>
            <a:pPr eaLnBrk="1" fontAlgn="auto" hangingPunct="1">
              <a:spcAft>
                <a:spcPts val="0"/>
              </a:spcAft>
              <a:defRPr/>
            </a:pPr>
            <a:r>
              <a:rPr lang="en-US" sz="1400" b="1" dirty="0"/>
              <a:t>Goal 11</a:t>
            </a:r>
            <a:r>
              <a:rPr lang="en-US" sz="1400" dirty="0"/>
              <a:t>  Make cities and human settlements inclusive, safe, resilient and sustainable</a:t>
            </a:r>
          </a:p>
          <a:p>
            <a:pPr eaLnBrk="1" fontAlgn="auto" hangingPunct="1">
              <a:spcAft>
                <a:spcPts val="0"/>
              </a:spcAft>
              <a:defRPr/>
            </a:pPr>
            <a:r>
              <a:rPr lang="en-US" sz="1400" b="1" dirty="0"/>
              <a:t>Goal 12</a:t>
            </a:r>
            <a:r>
              <a:rPr lang="en-US" sz="1400" dirty="0"/>
              <a:t>  Ensure sustainable consumption and production patterns</a:t>
            </a:r>
          </a:p>
          <a:p>
            <a:pPr eaLnBrk="1" fontAlgn="auto" hangingPunct="1">
              <a:spcAft>
                <a:spcPts val="0"/>
              </a:spcAft>
              <a:defRPr/>
            </a:pPr>
            <a:r>
              <a:rPr lang="en-US" sz="1400" b="1" dirty="0"/>
              <a:t>Goal 13</a:t>
            </a:r>
            <a:r>
              <a:rPr lang="en-US" sz="1400" dirty="0"/>
              <a:t>  Take urgent action to combat climate change and its impacts</a:t>
            </a:r>
          </a:p>
          <a:p>
            <a:pPr eaLnBrk="1" fontAlgn="auto" hangingPunct="1">
              <a:spcAft>
                <a:spcPts val="0"/>
              </a:spcAft>
              <a:defRPr/>
            </a:pPr>
            <a:r>
              <a:rPr lang="en-US" sz="1400" b="1" dirty="0"/>
              <a:t>Goal 14</a:t>
            </a:r>
            <a:r>
              <a:rPr lang="en-US" sz="1400" dirty="0"/>
              <a:t>  Conserve and sustainably use the oceans, seas and marine resources for sustainable development</a:t>
            </a:r>
          </a:p>
          <a:p>
            <a:pPr eaLnBrk="1" fontAlgn="auto" hangingPunct="1">
              <a:spcAft>
                <a:spcPts val="0"/>
              </a:spcAft>
              <a:defRPr/>
            </a:pPr>
            <a:r>
              <a:rPr lang="en-US" sz="1400" b="1" dirty="0"/>
              <a:t>Goal 15</a:t>
            </a:r>
            <a:r>
              <a:rPr lang="en-US" sz="1400" dirty="0"/>
              <a:t>  Protect, restore and promote sustainable use of terrestrial ecosystems, sustainably manage forests, combat desertification, and halt and reverse land degradation and halt biodiversity loss</a:t>
            </a:r>
          </a:p>
          <a:p>
            <a:pPr eaLnBrk="1" fontAlgn="auto" hangingPunct="1">
              <a:spcAft>
                <a:spcPts val="0"/>
              </a:spcAft>
              <a:defRPr/>
            </a:pPr>
            <a:r>
              <a:rPr lang="en-US" sz="1400" b="1" dirty="0"/>
              <a:t>Goal 16  Promote peaceful and inclusive societies for sustainable development, provide access to justice for all and build effective, accountable and inclusive institutions at all levels</a:t>
            </a:r>
          </a:p>
          <a:p>
            <a:pPr eaLnBrk="1" fontAlgn="auto" hangingPunct="1">
              <a:spcAft>
                <a:spcPts val="0"/>
              </a:spcAft>
              <a:defRPr/>
            </a:pPr>
            <a:r>
              <a:rPr lang="en-US" sz="1400" b="1" dirty="0"/>
              <a:t>Goal 17  </a:t>
            </a:r>
            <a:r>
              <a:rPr lang="en-US" sz="1400" dirty="0"/>
              <a:t>Strengthen the means of implementation and revitalize the global partnership for sustainable development</a:t>
            </a:r>
          </a:p>
          <a:p>
            <a:pPr eaLnBrk="1" fontAlgn="auto" hangingPunct="1">
              <a:spcAft>
                <a:spcPts val="0"/>
              </a:spcAft>
              <a:defRPr/>
            </a:pPr>
            <a:endParaRPr lang="en-US" sz="1400" dirty="0"/>
          </a:p>
        </p:txBody>
      </p:sp>
      <p:pic>
        <p:nvPicPr>
          <p:cNvPr id="5" name="Picture 6" descr="crossing sectors crop.jpg">
            <a:extLst>
              <a:ext uri="{FF2B5EF4-FFF2-40B4-BE49-F238E27FC236}">
                <a16:creationId xmlns:a16="http://schemas.microsoft.com/office/drawing/2014/main" id="{6C8E2C7A-8ABD-4FF1-A691-DF12F26A954F}"/>
              </a:ext>
            </a:extLst>
          </p:cNvPr>
          <p:cNvPicPr>
            <a:picLocks noChangeAspect="1"/>
          </p:cNvPicPr>
          <p:nvPr/>
        </p:nvPicPr>
        <p:blipFill>
          <a:blip r:embed="rId3" cstate="print"/>
          <a:srcRect/>
          <a:stretch>
            <a:fillRect/>
          </a:stretch>
        </p:blipFill>
        <p:spPr bwMode="auto">
          <a:xfrm>
            <a:off x="7696200" y="68262"/>
            <a:ext cx="1447800" cy="6635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62"/>
            <a:ext cx="9144000" cy="1836738"/>
          </a:xfrm>
        </p:spPr>
        <p:txBody>
          <a:bodyPr>
            <a:normAutofit fontScale="90000"/>
          </a:bodyPr>
          <a:lstStyle/>
          <a:p>
            <a:br>
              <a:rPr lang="en-US" b="1" dirty="0">
                <a:solidFill>
                  <a:srgbClr val="0000CC"/>
                </a:solidFill>
              </a:rPr>
            </a:br>
            <a:r>
              <a:rPr lang="en-US" b="1" dirty="0">
                <a:solidFill>
                  <a:srgbClr val="0000CC"/>
                </a:solidFill>
              </a:rPr>
              <a:t>GMH Marker 6</a:t>
            </a:r>
            <a:br>
              <a:rPr lang="en-US" b="1" dirty="0">
                <a:solidFill>
                  <a:srgbClr val="0000CC"/>
                </a:solidFill>
              </a:rPr>
            </a:br>
            <a:r>
              <a:rPr lang="en-US" i="1" dirty="0"/>
              <a:t>“Nothing about us without us”</a:t>
            </a:r>
            <a:br>
              <a:rPr lang="en-US" b="1" dirty="0">
                <a:solidFill>
                  <a:srgbClr val="0000CC"/>
                </a:solidFill>
              </a:rPr>
            </a:br>
            <a:r>
              <a:rPr lang="en-US" dirty="0">
                <a:solidFill>
                  <a:srgbClr val="0000CC"/>
                </a:solidFill>
              </a:rPr>
              <a:t>Empowerment and Human Rights</a:t>
            </a:r>
            <a:br>
              <a:rPr lang="en-US" dirty="0">
                <a:solidFill>
                  <a:srgbClr val="0000CC"/>
                </a:solidFill>
              </a:rPr>
            </a:br>
            <a:endParaRPr lang="en-US" sz="3600" i="1" dirty="0"/>
          </a:p>
        </p:txBody>
      </p:sp>
      <p:sp>
        <p:nvSpPr>
          <p:cNvPr id="3" name="Content Placeholder 2"/>
          <p:cNvSpPr>
            <a:spLocks noGrp="1"/>
          </p:cNvSpPr>
          <p:nvPr>
            <p:ph idx="1"/>
          </p:nvPr>
        </p:nvSpPr>
        <p:spPr>
          <a:xfrm>
            <a:off x="0" y="2133600"/>
            <a:ext cx="9144000" cy="4656138"/>
          </a:xfrm>
        </p:spPr>
        <p:txBody>
          <a:bodyPr>
            <a:normAutofit/>
          </a:bodyPr>
          <a:lstStyle/>
          <a:p>
            <a:pPr marL="0" indent="0" algn="just">
              <a:buNone/>
            </a:pPr>
            <a:r>
              <a:rPr lang="en-US" b="1" dirty="0"/>
              <a:t>“Listen to and engage people with lived experience</a:t>
            </a:r>
            <a:r>
              <a:rPr lang="en-US" dirty="0"/>
              <a:t>. </a:t>
            </a:r>
          </a:p>
          <a:p>
            <a:pPr marL="0" indent="0" algn="just">
              <a:buNone/>
            </a:pPr>
            <a:r>
              <a:rPr lang="en-US" dirty="0"/>
              <a:t>Facilitate meaningful participation at all stages of development and implementation of services. Strengthen the advocacy voice of people affected to hold governments accountable.”</a:t>
            </a:r>
          </a:p>
          <a:p>
            <a:pPr marL="0" indent="0" algn="just">
              <a:buNone/>
            </a:pPr>
            <a:r>
              <a:rPr lang="en-US" dirty="0"/>
              <a:t> </a:t>
            </a:r>
            <a:br>
              <a:rPr lang="en-US" dirty="0"/>
            </a:br>
            <a:r>
              <a:rPr lang="en-US" dirty="0"/>
              <a:t>--One of the seven key recommendations,</a:t>
            </a:r>
            <a:br>
              <a:rPr lang="en-US" dirty="0"/>
            </a:br>
            <a:r>
              <a:rPr lang="en-US" dirty="0"/>
              <a:t>Lancet Commission on GMH and SD, October 2018</a:t>
            </a:r>
            <a:endParaRPr lang="en-US" dirty="0">
              <a:solidFill>
                <a:srgbClr val="FF0000"/>
              </a:solidFill>
            </a:endParaRPr>
          </a:p>
          <a:p>
            <a:endParaRPr lang="en-US" dirty="0"/>
          </a:p>
        </p:txBody>
      </p:sp>
      <p:pic>
        <p:nvPicPr>
          <p:cNvPr id="6" name="Picture 6" descr="crossing sectors crop.jpg"/>
          <p:cNvPicPr>
            <a:picLocks noChangeAspect="1"/>
          </p:cNvPicPr>
          <p:nvPr/>
        </p:nvPicPr>
        <p:blipFill>
          <a:blip r:embed="rId3" cstate="print"/>
          <a:srcRect/>
          <a:stretch>
            <a:fillRect/>
          </a:stretch>
        </p:blipFill>
        <p:spPr bwMode="auto">
          <a:xfrm>
            <a:off x="7696200" y="68262"/>
            <a:ext cx="1447800" cy="663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46C7-84D6-4092-84E3-15D632ED3ED6}"/>
              </a:ext>
            </a:extLst>
          </p:cNvPr>
          <p:cNvSpPr>
            <a:spLocks noGrp="1"/>
          </p:cNvSpPr>
          <p:nvPr>
            <p:ph type="title"/>
          </p:nvPr>
        </p:nvSpPr>
        <p:spPr/>
        <p:txBody>
          <a:bodyPr>
            <a:normAutofit fontScale="90000"/>
          </a:bodyPr>
          <a:lstStyle/>
          <a:p>
            <a:r>
              <a:rPr lang="en-US" b="1" dirty="0"/>
              <a:t>GMH Overview</a:t>
            </a:r>
            <a:br>
              <a:rPr lang="en-US" dirty="0"/>
            </a:br>
            <a:r>
              <a:rPr lang="en-US" dirty="0"/>
              <a:t>Three Resources</a:t>
            </a:r>
          </a:p>
        </p:txBody>
      </p:sp>
      <p:sp>
        <p:nvSpPr>
          <p:cNvPr id="3" name="Content Placeholder 2">
            <a:extLst>
              <a:ext uri="{FF2B5EF4-FFF2-40B4-BE49-F238E27FC236}">
                <a16:creationId xmlns:a16="http://schemas.microsoft.com/office/drawing/2014/main" id="{6830827C-C468-49E9-8415-4FF7C7292425}"/>
              </a:ext>
            </a:extLst>
          </p:cNvPr>
          <p:cNvSpPr>
            <a:spLocks noGrp="1"/>
          </p:cNvSpPr>
          <p:nvPr>
            <p:ph idx="1"/>
          </p:nvPr>
        </p:nvSpPr>
        <p:spPr>
          <a:xfrm>
            <a:off x="76200" y="1600200"/>
            <a:ext cx="9067800" cy="5257800"/>
          </a:xfrm>
        </p:spPr>
        <p:txBody>
          <a:bodyPr>
            <a:normAutofit fontScale="92500" lnSpcReduction="20000"/>
          </a:bodyPr>
          <a:lstStyle/>
          <a:p>
            <a:r>
              <a:rPr lang="en-US" dirty="0">
                <a:hlinkClick r:id="rId3"/>
              </a:rPr>
              <a:t>Global Mental Health: Collaborating Across Sectors for Sustainable Development and Wellbeing</a:t>
            </a:r>
            <a:r>
              <a:rPr lang="en-US" dirty="0"/>
              <a:t> (June 2017) </a:t>
            </a:r>
            <a:r>
              <a:rPr lang="en-US" i="1" dirty="0"/>
              <a:t>Medicus Mundi Switzerland,</a:t>
            </a:r>
            <a:r>
              <a:rPr lang="en-US" dirty="0"/>
              <a:t> </a:t>
            </a:r>
            <a:r>
              <a:rPr lang="en-US" i="1" dirty="0"/>
              <a:t>Bulletin</a:t>
            </a:r>
            <a:r>
              <a:rPr lang="en-US" dirty="0"/>
              <a:t> </a:t>
            </a:r>
          </a:p>
          <a:p>
            <a:pPr marL="0" indent="0">
              <a:buNone/>
            </a:pPr>
            <a:endParaRPr lang="en-US" dirty="0"/>
          </a:p>
          <a:p>
            <a:r>
              <a:rPr lang="en-US" dirty="0">
                <a:hlinkClick r:id="rId4"/>
              </a:rPr>
              <a:t>Global Mental Health: What’s Up? Recent Developments and Directions</a:t>
            </a:r>
            <a:r>
              <a:rPr lang="en-US" dirty="0"/>
              <a:t> (June 2019) </a:t>
            </a:r>
            <a:br>
              <a:rPr lang="en-US" i="1" dirty="0"/>
            </a:br>
            <a:r>
              <a:rPr lang="en-US" i="1" dirty="0"/>
              <a:t>Global Insights</a:t>
            </a:r>
            <a:r>
              <a:rPr lang="en-US" dirty="0"/>
              <a:t>, Office of International Affairs, APA</a:t>
            </a:r>
            <a:br>
              <a:rPr lang="en-US" dirty="0"/>
            </a:br>
            <a:r>
              <a:rPr lang="en-US" dirty="0"/>
              <a:t> </a:t>
            </a:r>
            <a:r>
              <a:rPr lang="en-US" dirty="0">
                <a:hlinkClick r:id="rId5"/>
              </a:rPr>
              <a:t>(Full version here)</a:t>
            </a:r>
            <a:br>
              <a:rPr lang="en-US" dirty="0"/>
            </a:br>
            <a:endParaRPr lang="en-US" dirty="0"/>
          </a:p>
          <a:p>
            <a:r>
              <a:rPr lang="en-US" u="sng" dirty="0">
                <a:hlinkClick r:id="rId6"/>
              </a:rPr>
              <a:t>Mental Health for Sustainable Development: A Topic Guide for Development Professionals</a:t>
            </a:r>
            <a:r>
              <a:rPr lang="en-US" u="sng" dirty="0"/>
              <a:t>.</a:t>
            </a:r>
            <a:r>
              <a:rPr lang="en-US" dirty="0"/>
              <a:t> (January 2020) </a:t>
            </a:r>
            <a:r>
              <a:rPr lang="en-US" i="1" dirty="0"/>
              <a:t>K4D Emerging Issues Report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4800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br>
              <a:rPr lang="en-US" i="1" dirty="0"/>
            </a:br>
            <a:r>
              <a:rPr lang="en-US" sz="3600" i="1" dirty="0">
                <a:solidFill>
                  <a:srgbClr val="0000CC"/>
                </a:solidFill>
              </a:rPr>
              <a:t>Cape Town Declaration </a:t>
            </a:r>
            <a:r>
              <a:rPr lang="en-US" sz="3600" dirty="0">
                <a:solidFill>
                  <a:srgbClr val="0000CC"/>
                </a:solidFill>
              </a:rPr>
              <a:t>(2011)</a:t>
            </a:r>
            <a:br>
              <a:rPr lang="en-US" sz="3600" dirty="0">
                <a:solidFill>
                  <a:srgbClr val="0000CC"/>
                </a:solidFill>
              </a:rPr>
            </a:br>
            <a:r>
              <a:rPr lang="en-US" sz="3100" dirty="0"/>
              <a:t>Pan African Network of People with Psychosocial Disabilities</a:t>
            </a:r>
          </a:p>
        </p:txBody>
      </p:sp>
      <p:sp>
        <p:nvSpPr>
          <p:cNvPr id="3" name="Content Placeholder 2"/>
          <p:cNvSpPr>
            <a:spLocks noGrp="1"/>
          </p:cNvSpPr>
          <p:nvPr>
            <p:ph idx="1"/>
          </p:nvPr>
        </p:nvSpPr>
        <p:spPr>
          <a:xfrm>
            <a:off x="0" y="1600200"/>
            <a:ext cx="9144000" cy="5189538"/>
          </a:xfrm>
        </p:spPr>
        <p:txBody>
          <a:bodyPr>
            <a:normAutofit fontScale="62500" lnSpcReduction="20000"/>
          </a:bodyPr>
          <a:lstStyle/>
          <a:p>
            <a:endParaRPr lang="en-US" dirty="0"/>
          </a:p>
          <a:p>
            <a:pPr algn="just"/>
            <a:r>
              <a:rPr lang="en-US" dirty="0"/>
              <a:t>“We </a:t>
            </a:r>
            <a:r>
              <a:rPr lang="en-US" dirty="0" err="1"/>
              <a:t>recognise</a:t>
            </a:r>
            <a:r>
              <a:rPr lang="en-US" dirty="0"/>
              <a:t> that people with psychosocial disabilities have been viewed in bad ways, with derogatory words being used to describe us such as mentally disturbed, having unsound minds, idiots, lunatics, imbeciles and many other hurtful labels We are people first! </a:t>
            </a:r>
          </a:p>
          <a:p>
            <a:pPr algn="just"/>
            <a:endParaRPr lang="en-US" dirty="0"/>
          </a:p>
          <a:p>
            <a:pPr algn="just"/>
            <a:r>
              <a:rPr lang="en-US" dirty="0"/>
              <a:t>We have potentials, abilities, talents and each of us can make a great contribution to the world. We in the past, presently and in the future, have, do and will continue to make great contributions if barriers are removed…. </a:t>
            </a:r>
          </a:p>
          <a:p>
            <a:pPr algn="just"/>
            <a:endParaRPr lang="en-US" dirty="0"/>
          </a:p>
          <a:p>
            <a:pPr algn="just"/>
            <a:r>
              <a:rPr lang="en-US" dirty="0"/>
              <a:t>For as long as others decide for us, we do not have rights. No one can speak for us. We want to speak for ourselves. </a:t>
            </a:r>
          </a:p>
          <a:p>
            <a:pPr algn="just"/>
            <a:endParaRPr lang="en-US" dirty="0"/>
          </a:p>
          <a:p>
            <a:pPr algn="just"/>
            <a:r>
              <a:rPr lang="en-US" dirty="0"/>
              <a:t>We want to be embraced with respect and love…. </a:t>
            </a:r>
          </a:p>
          <a:p>
            <a:pPr algn="just"/>
            <a:endParaRPr lang="en-US" dirty="0"/>
          </a:p>
          <a:p>
            <a:pPr algn="just"/>
            <a:r>
              <a:rPr lang="en-US" dirty="0"/>
              <a:t>We wish for a better world in which all people are treated equally, a world where human rights belong to everyone. We invite you to walk beside us. We know where we want to go”. </a:t>
            </a:r>
          </a:p>
        </p:txBody>
      </p:sp>
      <p:pic>
        <p:nvPicPr>
          <p:cNvPr id="4" name="Picture 6" descr="crossing sectors crop.jpg">
            <a:extLst>
              <a:ext uri="{FF2B5EF4-FFF2-40B4-BE49-F238E27FC236}">
                <a16:creationId xmlns:a16="http://schemas.microsoft.com/office/drawing/2014/main" id="{DAE1B65F-8C01-4332-8FA4-7618D093F8C3}"/>
              </a:ext>
            </a:extLst>
          </p:cNvPr>
          <p:cNvPicPr>
            <a:picLocks noChangeAspect="1"/>
          </p:cNvPicPr>
          <p:nvPr/>
        </p:nvPicPr>
        <p:blipFill>
          <a:blip r:embed="rId3" cstate="print"/>
          <a:srcRect/>
          <a:stretch>
            <a:fillRect/>
          </a:stretch>
        </p:blipFill>
        <p:spPr bwMode="auto">
          <a:xfrm>
            <a:off x="7696200" y="68262"/>
            <a:ext cx="1447800" cy="6635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BBFF-6DF0-4C6F-AE51-A4C15ED0CC64}"/>
              </a:ext>
            </a:extLst>
          </p:cNvPr>
          <p:cNvSpPr>
            <a:spLocks noGrp="1"/>
          </p:cNvSpPr>
          <p:nvPr>
            <p:ph type="title"/>
          </p:nvPr>
        </p:nvSpPr>
        <p:spPr/>
        <p:txBody>
          <a:bodyPr>
            <a:normAutofit fontScale="90000"/>
          </a:bodyPr>
          <a:lstStyle/>
          <a:p>
            <a:r>
              <a:rPr lang="en-US" i="1" dirty="0" err="1">
                <a:hlinkClick r:id="rId3"/>
              </a:rPr>
              <a:t>QualityRights</a:t>
            </a:r>
            <a:r>
              <a:rPr lang="en-US" i="1" dirty="0">
                <a:hlinkClick r:id="rId3"/>
              </a:rPr>
              <a:t> Initiative</a:t>
            </a:r>
            <a:br>
              <a:rPr lang="en-US" dirty="0"/>
            </a:br>
            <a:r>
              <a:rPr lang="en-US" sz="4000" dirty="0"/>
              <a:t>World Health Organization</a:t>
            </a:r>
          </a:p>
        </p:txBody>
      </p:sp>
      <p:sp>
        <p:nvSpPr>
          <p:cNvPr id="7" name="Content Placeholder 6">
            <a:extLst>
              <a:ext uri="{FF2B5EF4-FFF2-40B4-BE49-F238E27FC236}">
                <a16:creationId xmlns:a16="http://schemas.microsoft.com/office/drawing/2014/main" id="{5143CBD4-FFB3-4711-B2A7-AB0928EDB8E3}"/>
              </a:ext>
            </a:extLst>
          </p:cNvPr>
          <p:cNvSpPr>
            <a:spLocks noGrp="1"/>
          </p:cNvSpPr>
          <p:nvPr>
            <p:ph idx="1"/>
          </p:nvPr>
        </p:nvSpPr>
        <p:spPr>
          <a:xfrm>
            <a:off x="0" y="1600200"/>
            <a:ext cx="9067800" cy="5257800"/>
          </a:xfrm>
        </p:spPr>
        <p:txBody>
          <a:bodyPr>
            <a:normAutofit fontScale="92500" lnSpcReduction="20000"/>
          </a:bodyPr>
          <a:lstStyle/>
          <a:p>
            <a:pPr algn="l" fontAlgn="base">
              <a:buFont typeface="Arial" panose="020B0604020202020204" pitchFamily="34" charset="0"/>
              <a:buChar char="•"/>
            </a:pPr>
            <a:r>
              <a:rPr lang="en-US" b="0" i="0" dirty="0">
                <a:solidFill>
                  <a:srgbClr val="333333"/>
                </a:solidFill>
                <a:effectLst/>
                <a:latin typeface="inherit"/>
              </a:rPr>
              <a:t>Improve quality of care and human rights in inpatient and outpatient mental health services.</a:t>
            </a:r>
          </a:p>
          <a:p>
            <a:pPr algn="l" fontAlgn="base">
              <a:buFont typeface="Arial" panose="020B0604020202020204" pitchFamily="34" charset="0"/>
              <a:buChar char="•"/>
            </a:pPr>
            <a:r>
              <a:rPr lang="en-US" b="0" i="0" dirty="0">
                <a:solidFill>
                  <a:srgbClr val="333333"/>
                </a:solidFill>
                <a:effectLst/>
                <a:latin typeface="inherit"/>
              </a:rPr>
              <a:t>Create community based and recovery-oriented services that respect and promote human rights.</a:t>
            </a:r>
          </a:p>
          <a:p>
            <a:pPr algn="l" fontAlgn="base">
              <a:buFont typeface="Arial" panose="020B0604020202020204" pitchFamily="34" charset="0"/>
              <a:buChar char="•"/>
            </a:pPr>
            <a:r>
              <a:rPr lang="en-US" b="0" i="0" dirty="0">
                <a:solidFill>
                  <a:srgbClr val="333333"/>
                </a:solidFill>
                <a:effectLst/>
                <a:latin typeface="inherit"/>
              </a:rPr>
              <a:t>Promote human rights, recovery, and independent living in the community.</a:t>
            </a:r>
          </a:p>
          <a:p>
            <a:pPr algn="l" fontAlgn="base">
              <a:buFont typeface="Arial" panose="020B0604020202020204" pitchFamily="34" charset="0"/>
              <a:buChar char="•"/>
            </a:pPr>
            <a:r>
              <a:rPr lang="en-US" b="0" i="0" dirty="0">
                <a:solidFill>
                  <a:srgbClr val="333333"/>
                </a:solidFill>
                <a:effectLst/>
                <a:latin typeface="inherit"/>
              </a:rPr>
              <a:t>Develop a movement of people with mental disabilities to provide mutual support, conduct advocacy and influence policy-making processes.</a:t>
            </a:r>
          </a:p>
          <a:p>
            <a:pPr algn="l" fontAlgn="base"/>
            <a:r>
              <a:rPr lang="en-US" b="0" i="0" dirty="0">
                <a:solidFill>
                  <a:srgbClr val="333333"/>
                </a:solidFill>
                <a:effectLst/>
                <a:latin typeface="inherit"/>
              </a:rPr>
              <a:t>Reform national policies and legislation.</a:t>
            </a:r>
            <a:br>
              <a:rPr lang="en-US" b="0" i="0" dirty="0">
                <a:solidFill>
                  <a:srgbClr val="333333"/>
                </a:solidFill>
                <a:effectLst/>
                <a:latin typeface="inherit"/>
              </a:rPr>
            </a:br>
            <a:br>
              <a:rPr lang="en-US" b="0" i="0" dirty="0">
                <a:solidFill>
                  <a:srgbClr val="333333"/>
                </a:solidFill>
                <a:effectLst/>
                <a:latin typeface="inherit"/>
              </a:rPr>
            </a:br>
            <a:r>
              <a:rPr lang="en-US" b="0" i="0" dirty="0">
                <a:solidFill>
                  <a:srgbClr val="333333"/>
                </a:solidFill>
                <a:effectLst/>
                <a:latin typeface="inherit"/>
              </a:rPr>
              <a:t>See </a:t>
            </a:r>
            <a:r>
              <a:rPr lang="en-US" b="0" i="0" dirty="0" err="1">
                <a:solidFill>
                  <a:srgbClr val="333333"/>
                </a:solidFill>
                <a:effectLst/>
                <a:latin typeface="inherit"/>
              </a:rPr>
              <a:t>infromain</a:t>
            </a:r>
            <a:r>
              <a:rPr lang="en-US" b="0" i="0" dirty="0">
                <a:solidFill>
                  <a:srgbClr val="333333"/>
                </a:solidFill>
                <a:effectLst/>
                <a:latin typeface="inherit"/>
              </a:rPr>
              <a:t> on training and tools </a:t>
            </a:r>
            <a:r>
              <a:rPr lang="en-US" b="0" i="0" dirty="0">
                <a:solidFill>
                  <a:srgbClr val="333333"/>
                </a:solidFill>
                <a:effectLst/>
                <a:latin typeface="inherit"/>
                <a:hlinkClick r:id="rId4"/>
              </a:rPr>
              <a:t>HERE</a:t>
            </a:r>
            <a:endParaRPr lang="en-US" b="0" i="0" dirty="0">
              <a:solidFill>
                <a:srgbClr val="333333"/>
              </a:solidFill>
              <a:effectLst/>
              <a:latin typeface="inherit"/>
            </a:endParaRPr>
          </a:p>
          <a:p>
            <a:endParaRPr lang="en-US" dirty="0"/>
          </a:p>
        </p:txBody>
      </p:sp>
    </p:spTree>
    <p:extLst>
      <p:ext uri="{BB962C8B-B14F-4D97-AF65-F5344CB8AC3E}">
        <p14:creationId xmlns:p14="http://schemas.microsoft.com/office/powerpoint/2010/main" val="42171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2450"/>
          </a:xfrm>
        </p:spPr>
        <p:txBody>
          <a:bodyPr>
            <a:normAutofit fontScale="90000"/>
          </a:bodyPr>
          <a:lstStyle/>
          <a:p>
            <a:br>
              <a:rPr lang="en-US" dirty="0">
                <a:solidFill>
                  <a:srgbClr val="0000CC"/>
                </a:solidFill>
              </a:rPr>
            </a:br>
            <a:r>
              <a:rPr lang="en-US" b="1" dirty="0">
                <a:solidFill>
                  <a:srgbClr val="0000CC"/>
                </a:solidFill>
              </a:rPr>
              <a:t>GMH Marker 7</a:t>
            </a:r>
            <a:br>
              <a:rPr lang="en-US" b="1" dirty="0">
                <a:solidFill>
                  <a:srgbClr val="0000CC"/>
                </a:solidFill>
              </a:rPr>
            </a:br>
            <a:r>
              <a:rPr lang="en-US" dirty="0">
                <a:solidFill>
                  <a:srgbClr val="0000CC"/>
                </a:solidFill>
              </a:rPr>
              <a:t>Do task shifting and task sharing</a:t>
            </a:r>
            <a:br>
              <a:rPr lang="en-US" dirty="0">
                <a:solidFill>
                  <a:srgbClr val="0000CC"/>
                </a:solidFill>
              </a:rPr>
            </a:br>
            <a:r>
              <a:rPr lang="en-US" sz="3100" dirty="0"/>
              <a:t>(and stop protecting your professional turf)</a:t>
            </a:r>
            <a:br>
              <a:rPr lang="en-US" sz="3100" dirty="0"/>
            </a:br>
            <a:endParaRPr lang="en-US" sz="3100" dirty="0"/>
          </a:p>
        </p:txBody>
      </p:sp>
      <p:sp>
        <p:nvSpPr>
          <p:cNvPr id="3" name="Content Placeholder 2"/>
          <p:cNvSpPr>
            <a:spLocks noGrp="1"/>
          </p:cNvSpPr>
          <p:nvPr>
            <p:ph idx="1"/>
          </p:nvPr>
        </p:nvSpPr>
        <p:spPr>
          <a:xfrm>
            <a:off x="457200" y="1905000"/>
            <a:ext cx="8229600" cy="4221163"/>
          </a:xfrm>
        </p:spPr>
        <p:txBody>
          <a:bodyPr>
            <a:normAutofit/>
          </a:bodyPr>
          <a:lstStyle/>
          <a:p>
            <a:pPr>
              <a:buNone/>
            </a:pPr>
            <a:r>
              <a:rPr lang="en-GB" dirty="0">
                <a:solidFill>
                  <a:srgbClr val="0000FF"/>
                </a:solidFill>
              </a:rPr>
              <a:t>	</a:t>
            </a:r>
            <a:endParaRPr lang="en-US" dirty="0"/>
          </a:p>
        </p:txBody>
      </p:sp>
      <p:pic>
        <p:nvPicPr>
          <p:cNvPr id="4" name="Picture 6" descr="crossing sectors crop.jpg"/>
          <p:cNvPicPr>
            <a:picLocks noChangeAspect="1"/>
          </p:cNvPicPr>
          <p:nvPr/>
        </p:nvPicPr>
        <p:blipFill>
          <a:blip r:embed="rId3" cstate="print"/>
          <a:srcRect/>
          <a:stretch>
            <a:fillRect/>
          </a:stretch>
        </p:blipFill>
        <p:spPr bwMode="auto">
          <a:xfrm>
            <a:off x="7696200" y="1"/>
            <a:ext cx="1447800" cy="663575"/>
          </a:xfrm>
          <a:prstGeom prst="rect">
            <a:avLst/>
          </a:prstGeom>
          <a:noFill/>
          <a:ln w="9525">
            <a:noFill/>
            <a:miter lim="800000"/>
            <a:headEnd/>
            <a:tailEnd/>
          </a:ln>
        </p:spPr>
      </p:pic>
      <p:sp>
        <p:nvSpPr>
          <p:cNvPr id="5" name="Rectangle 4">
            <a:extLst>
              <a:ext uri="{FF2B5EF4-FFF2-40B4-BE49-F238E27FC236}">
                <a16:creationId xmlns:a16="http://schemas.microsoft.com/office/drawing/2014/main" id="{E372BDB9-F8E9-4E5D-9AFF-5BEFCDB45225}"/>
              </a:ext>
            </a:extLst>
          </p:cNvPr>
          <p:cNvSpPr/>
          <p:nvPr/>
        </p:nvSpPr>
        <p:spPr>
          <a:xfrm>
            <a:off x="0" y="1982450"/>
            <a:ext cx="9144000" cy="5878532"/>
          </a:xfrm>
          <a:prstGeom prst="rect">
            <a:avLst/>
          </a:prstGeom>
        </p:spPr>
        <p:txBody>
          <a:bodyPr wrap="square">
            <a:spAutoFit/>
          </a:bodyPr>
          <a:lstStyle/>
          <a:p>
            <a:pPr algn="ctr">
              <a:buNone/>
            </a:pPr>
            <a:endParaRPr lang="en-GB" dirty="0">
              <a:solidFill>
                <a:srgbClr val="0000FF"/>
              </a:solidFill>
            </a:endParaRPr>
          </a:p>
          <a:p>
            <a:pPr algn="ctr">
              <a:buNone/>
            </a:pPr>
            <a:r>
              <a:rPr lang="en-GB" sz="3200" dirty="0">
                <a:solidFill>
                  <a:srgbClr val="0000FF"/>
                </a:solidFill>
              </a:rPr>
              <a:t>SUNDAR (beautiful)</a:t>
            </a:r>
            <a:br>
              <a:rPr lang="en-GB" sz="3200" dirty="0">
                <a:solidFill>
                  <a:srgbClr val="0000FF"/>
                </a:solidFill>
              </a:rPr>
            </a:br>
            <a:r>
              <a:rPr lang="en-GB" sz="3200" dirty="0"/>
              <a:t>Vikram Patel</a:t>
            </a:r>
            <a:endParaRPr lang="en-GB" sz="3200" b="1" dirty="0">
              <a:solidFill>
                <a:srgbClr val="0000FF"/>
              </a:solidFill>
            </a:endParaRPr>
          </a:p>
          <a:p>
            <a:pPr algn="ctr"/>
            <a:endParaRPr lang="en-GB" sz="2800" b="1" dirty="0">
              <a:solidFill>
                <a:srgbClr val="0000FF"/>
              </a:solidFill>
            </a:endParaRPr>
          </a:p>
          <a:p>
            <a:pPr algn="ctr"/>
            <a:r>
              <a:rPr lang="en-GB" sz="2800" b="1" dirty="0">
                <a:solidFill>
                  <a:srgbClr val="0000FF"/>
                </a:solidFill>
              </a:rPr>
              <a:t>S</a:t>
            </a:r>
            <a:r>
              <a:rPr lang="en-GB" sz="2800" dirty="0"/>
              <a:t>implify message</a:t>
            </a:r>
          </a:p>
          <a:p>
            <a:pPr algn="ctr"/>
            <a:r>
              <a:rPr lang="en-GB" sz="2800" b="1" dirty="0" err="1">
                <a:solidFill>
                  <a:srgbClr val="0000FF"/>
                </a:solidFill>
              </a:rPr>
              <a:t>UN</a:t>
            </a:r>
            <a:r>
              <a:rPr lang="en-GB" sz="2800" dirty="0" err="1"/>
              <a:t>pack</a:t>
            </a:r>
            <a:r>
              <a:rPr lang="en-GB" sz="2800" dirty="0"/>
              <a:t> treatments (core components)</a:t>
            </a:r>
          </a:p>
          <a:p>
            <a:pPr algn="ctr"/>
            <a:r>
              <a:rPr lang="en-GB" sz="2800" b="1" dirty="0">
                <a:solidFill>
                  <a:srgbClr val="0000FF"/>
                </a:solidFill>
              </a:rPr>
              <a:t>D</a:t>
            </a:r>
            <a:r>
              <a:rPr lang="en-GB" sz="2800" dirty="0"/>
              <a:t>eliver where people are</a:t>
            </a:r>
          </a:p>
          <a:p>
            <a:pPr algn="ctr"/>
            <a:r>
              <a:rPr lang="en-GB" sz="2800" b="1" dirty="0">
                <a:solidFill>
                  <a:srgbClr val="0000FF"/>
                </a:solidFill>
              </a:rPr>
              <a:t>A</a:t>
            </a:r>
            <a:r>
              <a:rPr lang="en-GB" sz="2800" dirty="0"/>
              <a:t>ffordable and available human resources</a:t>
            </a:r>
          </a:p>
          <a:p>
            <a:pPr algn="ctr"/>
            <a:r>
              <a:rPr lang="en-GB" sz="2800" b="1" dirty="0">
                <a:solidFill>
                  <a:srgbClr val="0000FF"/>
                </a:solidFill>
              </a:rPr>
              <a:t>R</a:t>
            </a:r>
            <a:r>
              <a:rPr lang="en-GB" sz="2800" dirty="0"/>
              <a:t>eallocation of specialists</a:t>
            </a:r>
          </a:p>
          <a:p>
            <a:r>
              <a:rPr lang="en-GB" dirty="0"/>
              <a:t>See: </a:t>
            </a:r>
            <a:br>
              <a:rPr lang="en-GB" dirty="0"/>
            </a:br>
            <a:r>
              <a:rPr lang="en-GB" dirty="0"/>
              <a:t>-- </a:t>
            </a:r>
            <a:r>
              <a:rPr lang="en-GB" dirty="0">
                <a:hlinkClick r:id="rId4"/>
              </a:rPr>
              <a:t>Mental Health for All and Involving All</a:t>
            </a:r>
            <a:r>
              <a:rPr lang="en-GB" dirty="0"/>
              <a:t>, </a:t>
            </a:r>
            <a:r>
              <a:rPr lang="en-GB" dirty="0" err="1"/>
              <a:t>TedTalk</a:t>
            </a:r>
            <a:r>
              <a:rPr lang="en-GB" dirty="0"/>
              <a:t> (September 2012) Vikram Patel </a:t>
            </a:r>
            <a:br>
              <a:rPr lang="en-GB" dirty="0"/>
            </a:br>
            <a:br>
              <a:rPr lang="en-GB" dirty="0">
                <a:solidFill>
                  <a:srgbClr val="00B050"/>
                </a:solidFill>
              </a:rPr>
            </a:br>
            <a:endParaRPr lang="en-GB" dirty="0">
              <a:solidFill>
                <a:srgbClr val="00B050"/>
              </a:solidFill>
            </a:endParaRPr>
          </a:p>
          <a:p>
            <a:endParaRPr lang="en-GB" b="1" dirty="0">
              <a:solidFill>
                <a:srgbClr val="00B050"/>
              </a:solidFill>
            </a:endParaRPr>
          </a:p>
          <a:p>
            <a:endParaRPr lang="en-GB" b="1" dirty="0">
              <a:solidFill>
                <a:srgbClr val="00B050"/>
              </a:solidFill>
            </a:endParaRPr>
          </a:p>
          <a:p>
            <a:endParaRPr lang="en-GB" b="1" dirty="0">
              <a:solidFill>
                <a:srgbClr val="00B05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6F50-2C0A-4CC2-BE92-01615F8D1BC2}"/>
              </a:ext>
            </a:extLst>
          </p:cNvPr>
          <p:cNvSpPr>
            <a:spLocks noGrp="1"/>
          </p:cNvSpPr>
          <p:nvPr>
            <p:ph type="title"/>
          </p:nvPr>
        </p:nvSpPr>
        <p:spPr>
          <a:xfrm>
            <a:off x="393192" y="4767072"/>
            <a:ext cx="4945641" cy="1625210"/>
          </a:xfrm>
        </p:spPr>
        <p:txBody>
          <a:bodyPr>
            <a:normAutofit/>
          </a:bodyPr>
          <a:lstStyle/>
          <a:p>
            <a:r>
              <a:rPr lang="en-US" dirty="0">
                <a:solidFill>
                  <a:schemeClr val="tx1"/>
                </a:solidFill>
              </a:rPr>
              <a:t>The Friendship Bench</a:t>
            </a:r>
          </a:p>
        </p:txBody>
      </p:sp>
      <p:sp>
        <p:nvSpPr>
          <p:cNvPr id="3" name="Content Placeholder 2">
            <a:extLst>
              <a:ext uri="{FF2B5EF4-FFF2-40B4-BE49-F238E27FC236}">
                <a16:creationId xmlns:a16="http://schemas.microsoft.com/office/drawing/2014/main" id="{8E4ADB22-9CA7-4E60-A13C-F06E4DF4159C}"/>
              </a:ext>
            </a:extLst>
          </p:cNvPr>
          <p:cNvSpPr>
            <a:spLocks noGrp="1"/>
          </p:cNvSpPr>
          <p:nvPr>
            <p:ph idx="1"/>
          </p:nvPr>
        </p:nvSpPr>
        <p:spPr>
          <a:xfrm>
            <a:off x="5650990" y="321733"/>
            <a:ext cx="3247349" cy="6070549"/>
          </a:xfrm>
          <a:solidFill>
            <a:schemeClr val="accent2">
              <a:lumMod val="60000"/>
              <a:lumOff val="40000"/>
            </a:schemeClr>
          </a:solidFill>
        </p:spPr>
        <p:txBody>
          <a:bodyPr anchor="ctr">
            <a:normAutofit fontScale="62500" lnSpcReduction="20000"/>
          </a:bodyPr>
          <a:lstStyle/>
          <a:p>
            <a:pPr>
              <a:lnSpc>
                <a:spcPct val="90000"/>
              </a:lnSpc>
            </a:pPr>
            <a:endParaRPr lang="en-US" sz="1100" dirty="0">
              <a:solidFill>
                <a:srgbClr val="FFFFFF"/>
              </a:solidFill>
            </a:endParaRPr>
          </a:p>
          <a:p>
            <a:pPr>
              <a:lnSpc>
                <a:spcPct val="90000"/>
              </a:lnSpc>
            </a:pPr>
            <a:r>
              <a:rPr lang="en-US" b="1" dirty="0">
                <a:solidFill>
                  <a:schemeClr val="tx1"/>
                </a:solidFill>
              </a:rPr>
              <a:t>“</a:t>
            </a:r>
            <a:r>
              <a:rPr lang="en-US" dirty="0">
                <a:solidFill>
                  <a:schemeClr val="tx1"/>
                </a:solidFill>
              </a:rPr>
              <a:t>The Friendship Bench project is an evidence-based intervention developed in Zimbabwe to bridge the mental health treatment gap. Their mission is to enhance mental well-being and improve quality of life through the use of problem solving therapy delivered by trained lay health workers. The Friendship Bench focuses on people who are suffering from common mental disorders, such as anxiety and depression. Produced by: Nicky Wimble, United For Global Mental Health</a:t>
            </a:r>
            <a:r>
              <a:rPr lang="en-US" b="1" dirty="0">
                <a:solidFill>
                  <a:schemeClr val="tx1"/>
                </a:solidFill>
              </a:rPr>
              <a:t>”</a:t>
            </a:r>
          </a:p>
          <a:p>
            <a:pPr>
              <a:lnSpc>
                <a:spcPct val="90000"/>
              </a:lnSpc>
            </a:pPr>
            <a:r>
              <a:rPr lang="en-US" dirty="0">
                <a:solidFill>
                  <a:schemeClr val="tx1"/>
                </a:solidFill>
              </a:rPr>
              <a:t>Video: </a:t>
            </a:r>
            <a:r>
              <a:rPr lang="en-US" dirty="0">
                <a:solidFill>
                  <a:schemeClr val="tx1"/>
                </a:solidFill>
                <a:hlinkClick r:id="rId3">
                  <a:extLst>
                    <a:ext uri="{A12FA001-AC4F-418D-AE19-62706E023703}">
                      <ahyp:hlinkClr xmlns:ahyp="http://schemas.microsoft.com/office/drawing/2018/hyperlinkcolor" val="tx"/>
                    </a:ext>
                  </a:extLst>
                </a:hlinkClick>
              </a:rPr>
              <a:t>https://www.youtube.com/watch?v=Th77mCuL5GY</a:t>
            </a:r>
            <a:endParaRPr lang="en-US" dirty="0">
              <a:solidFill>
                <a:schemeClr val="tx1"/>
              </a:solidFill>
            </a:endParaRPr>
          </a:p>
        </p:txBody>
      </p:sp>
      <p:pic>
        <p:nvPicPr>
          <p:cNvPr id="8" name="Picture 7" descr="A group of people sitting on a bench&#10;&#10;Description automatically generated">
            <a:extLst>
              <a:ext uri="{FF2B5EF4-FFF2-40B4-BE49-F238E27FC236}">
                <a16:creationId xmlns:a16="http://schemas.microsoft.com/office/drawing/2014/main" id="{AC29A9E9-E85E-4A23-A875-EE5019918103}"/>
              </a:ext>
            </a:extLst>
          </p:cNvPr>
          <p:cNvPicPr>
            <a:picLocks noChangeAspect="1"/>
          </p:cNvPicPr>
          <p:nvPr/>
        </p:nvPicPr>
        <p:blipFill rotWithShape="1">
          <a:blip r:embed="rId4">
            <a:extLst>
              <a:ext uri="{28A0092B-C50C-407E-A947-70E740481C1C}">
                <a14:useLocalDpi xmlns:a14="http://schemas.microsoft.com/office/drawing/2010/main" val="0"/>
              </a:ext>
            </a:extLst>
          </a:blip>
          <a:srcRect l="27503"/>
          <a:stretch/>
        </p:blipFill>
        <p:spPr>
          <a:xfrm>
            <a:off x="245660" y="321733"/>
            <a:ext cx="5293729" cy="4107392"/>
          </a:xfrm>
          <a:prstGeom prst="rect">
            <a:avLst/>
          </a:prstGeom>
        </p:spPr>
      </p:pic>
    </p:spTree>
    <p:extLst>
      <p:ext uri="{BB962C8B-B14F-4D97-AF65-F5344CB8AC3E}">
        <p14:creationId xmlns:p14="http://schemas.microsoft.com/office/powerpoint/2010/main" val="294711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2819400"/>
          </a:xfrm>
        </p:spPr>
        <p:txBody>
          <a:bodyPr>
            <a:normAutofit fontScale="90000"/>
          </a:bodyPr>
          <a:lstStyle/>
          <a:p>
            <a:br>
              <a:rPr lang="en-US" dirty="0">
                <a:solidFill>
                  <a:srgbClr val="0000CC"/>
                </a:solidFill>
              </a:rPr>
            </a:br>
            <a:br>
              <a:rPr lang="en-US" dirty="0">
                <a:solidFill>
                  <a:srgbClr val="0000CC"/>
                </a:solidFill>
              </a:rPr>
            </a:br>
            <a:r>
              <a:rPr lang="en-US" b="1" dirty="0">
                <a:solidFill>
                  <a:srgbClr val="0000CC"/>
                </a:solidFill>
              </a:rPr>
              <a:t>GMH Marker 8</a:t>
            </a:r>
            <a:br>
              <a:rPr lang="en-US" b="1" dirty="0">
                <a:solidFill>
                  <a:srgbClr val="0000CC"/>
                </a:solidFill>
              </a:rPr>
            </a:br>
            <a:r>
              <a:rPr lang="en-US" dirty="0">
                <a:solidFill>
                  <a:srgbClr val="0000CC"/>
                </a:solidFill>
              </a:rPr>
              <a:t>Scale up GMH</a:t>
            </a:r>
            <a:br>
              <a:rPr lang="en-US" b="1" dirty="0">
                <a:solidFill>
                  <a:srgbClr val="0000CC"/>
                </a:solidFill>
              </a:rPr>
            </a:br>
            <a:r>
              <a:rPr lang="en-US" sz="3600" dirty="0">
                <a:solidFill>
                  <a:srgbClr val="0000CC"/>
                </a:solidFill>
              </a:rPr>
              <a:t>all government--all society—all settings</a:t>
            </a:r>
            <a:br>
              <a:rPr lang="en-US" sz="3600" dirty="0">
                <a:solidFill>
                  <a:srgbClr val="0000CC"/>
                </a:solidFill>
              </a:rPr>
            </a:br>
            <a:r>
              <a:rPr lang="en-US" sz="3600" dirty="0">
                <a:solidFill>
                  <a:srgbClr val="0000CC"/>
                </a:solidFill>
              </a:rPr>
              <a:t>primary health care—universal health coverage</a:t>
            </a:r>
            <a:br>
              <a:rPr lang="en-US" sz="3600" dirty="0">
                <a:solidFill>
                  <a:srgbClr val="0000CC"/>
                </a:solidFill>
              </a:rPr>
            </a:br>
            <a:r>
              <a:rPr lang="en-US" sz="3600" i="1" dirty="0">
                <a:solidFill>
                  <a:srgbClr val="0000CC"/>
                </a:solidFill>
              </a:rPr>
              <a:t>‘</a:t>
            </a:r>
            <a:r>
              <a:rPr lang="en-US" sz="2700" i="1" dirty="0">
                <a:solidFill>
                  <a:srgbClr val="0000CC"/>
                </a:solidFill>
              </a:rPr>
              <a:t>from global-political declarations to community action-impact’</a:t>
            </a:r>
            <a:br>
              <a:rPr lang="en-US" sz="2700" b="1" i="1" dirty="0">
                <a:solidFill>
                  <a:srgbClr val="0000CC"/>
                </a:solidFill>
              </a:rPr>
            </a:br>
            <a:br>
              <a:rPr lang="en-US" dirty="0">
                <a:solidFill>
                  <a:srgbClr val="0000CC"/>
                </a:solidFill>
              </a:rPr>
            </a:br>
            <a:endParaRPr lang="en-US" dirty="0"/>
          </a:p>
        </p:txBody>
      </p:sp>
      <p:sp>
        <p:nvSpPr>
          <p:cNvPr id="3" name="Content Placeholder 2"/>
          <p:cNvSpPr>
            <a:spLocks noGrp="1"/>
          </p:cNvSpPr>
          <p:nvPr>
            <p:ph idx="1"/>
          </p:nvPr>
        </p:nvSpPr>
        <p:spPr>
          <a:xfrm>
            <a:off x="457200" y="2514600"/>
            <a:ext cx="8229600" cy="4343399"/>
          </a:xfrm>
        </p:spPr>
        <p:txBody>
          <a:bodyPr>
            <a:normAutofit/>
          </a:bodyPr>
          <a:lstStyle/>
          <a:p>
            <a:pPr marL="0" indent="0">
              <a:buNone/>
            </a:pPr>
            <a:endParaRPr lang="en-US" dirty="0"/>
          </a:p>
          <a:p>
            <a:endParaRPr lang="en-US" dirty="0"/>
          </a:p>
          <a:p>
            <a:endParaRPr lang="en-US" dirty="0"/>
          </a:p>
        </p:txBody>
      </p:sp>
      <p:pic>
        <p:nvPicPr>
          <p:cNvPr id="4" name="Picture 6" descr="crossing sectors crop.jpg"/>
          <p:cNvPicPr>
            <a:picLocks noChangeAspect="1"/>
          </p:cNvPicPr>
          <p:nvPr/>
        </p:nvPicPr>
        <p:blipFill>
          <a:blip r:embed="rId3" cstate="print"/>
          <a:srcRect/>
          <a:stretch>
            <a:fillRect/>
          </a:stretch>
        </p:blipFill>
        <p:spPr bwMode="auto">
          <a:xfrm>
            <a:off x="7696200" y="1"/>
            <a:ext cx="1447800" cy="663575"/>
          </a:xfrm>
          <a:prstGeom prst="rect">
            <a:avLst/>
          </a:prstGeom>
          <a:noFill/>
          <a:ln w="9525">
            <a:noFill/>
            <a:miter lim="800000"/>
            <a:headEnd/>
            <a:tailEnd/>
          </a:ln>
        </p:spPr>
      </p:pic>
      <p:pic>
        <p:nvPicPr>
          <p:cNvPr id="6" name="Picture 5">
            <a:extLst>
              <a:ext uri="{FF2B5EF4-FFF2-40B4-BE49-F238E27FC236}">
                <a16:creationId xmlns:a16="http://schemas.microsoft.com/office/drawing/2014/main" id="{A2CF26FA-5599-46CC-9DA3-7855181B3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300" y="2881923"/>
            <a:ext cx="2819400" cy="397607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9016-098E-4A33-909C-29B34C645D09}"/>
              </a:ext>
            </a:extLst>
          </p:cNvPr>
          <p:cNvSpPr>
            <a:spLocks noGrp="1"/>
          </p:cNvSpPr>
          <p:nvPr>
            <p:ph type="title"/>
          </p:nvPr>
        </p:nvSpPr>
        <p:spPr>
          <a:xfrm>
            <a:off x="457200" y="0"/>
            <a:ext cx="8229600" cy="152400"/>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E305F34B-1D9F-4260-B9EC-D4DD4E26AC93}"/>
              </a:ext>
            </a:extLst>
          </p:cNvPr>
          <p:cNvSpPr>
            <a:spLocks noGrp="1"/>
          </p:cNvSpPr>
          <p:nvPr>
            <p:ph idx="1"/>
          </p:nvPr>
        </p:nvSpPr>
        <p:spPr>
          <a:xfrm>
            <a:off x="228600" y="381000"/>
            <a:ext cx="8686800" cy="6477000"/>
          </a:xfrm>
        </p:spPr>
        <p:txBody>
          <a:bodyPr>
            <a:normAutofit fontScale="70000" lnSpcReduction="20000"/>
          </a:bodyPr>
          <a:lstStyle/>
          <a:p>
            <a:endParaRPr lang="en-US" dirty="0"/>
          </a:p>
          <a:p>
            <a:pPr marL="0" indent="0" algn="just">
              <a:buNone/>
            </a:pPr>
            <a:r>
              <a:rPr lang="en-US" dirty="0"/>
              <a:t>“</a:t>
            </a:r>
            <a:r>
              <a:rPr lang="en-US" sz="3400" dirty="0"/>
              <a:t>Evidence-based psychological interventions commonly used in high-resource settings can be effective in low-resource contexts, including when they are delivered by trained and supervised non-specialists. These interventions have proved helpful in the treatment of common mental health problems, such as depression, anxiety and traumatic and chronic stress, as well as other difficulties, such as harmful alcohol use. Cultural and contextual adaptations can increase the effectiveness of psychological interventions, and make them more accessible to people affected by crises. Treatments are best delivered in local languages, using </a:t>
            </a:r>
            <a:r>
              <a:rPr lang="en-US" sz="3400" dirty="0" err="1"/>
              <a:t>recognisable</a:t>
            </a:r>
            <a:r>
              <a:rPr lang="en-US" sz="3400" dirty="0"/>
              <a:t> terminology and case examples, and implemented in ways that do not exacerbate stigma or exclusion. Humanitarian settings demand psychological interventions that are as brief and as low-cost as possible, and which </a:t>
            </a:r>
            <a:r>
              <a:rPr lang="en-US" sz="3400" dirty="0" err="1"/>
              <a:t>optimise</a:t>
            </a:r>
            <a:r>
              <a:rPr lang="en-US" sz="3400" dirty="0"/>
              <a:t> limited human resources.”</a:t>
            </a:r>
          </a:p>
          <a:p>
            <a:pPr algn="just"/>
            <a:endParaRPr lang="en-US" sz="3400" dirty="0"/>
          </a:p>
          <a:p>
            <a:pPr algn="just"/>
            <a:endParaRPr lang="en-US" dirty="0"/>
          </a:p>
          <a:p>
            <a:r>
              <a:rPr lang="en-US" dirty="0"/>
              <a:t>Scalable psychological interventions for people affected by adversity, Schaefer et al (July 2018) </a:t>
            </a:r>
            <a:r>
              <a:rPr lang="en-US" i="1" dirty="0">
                <a:hlinkClick r:id="rId3" action="ppaction://hlinkfile"/>
              </a:rPr>
              <a:t>Mental Health and Psychological Support in Humanitarian Crises</a:t>
            </a:r>
            <a:r>
              <a:rPr lang="en-US" dirty="0"/>
              <a:t>, Humanitarian Exchange/HPN, ODI</a:t>
            </a:r>
          </a:p>
        </p:txBody>
      </p:sp>
      <p:pic>
        <p:nvPicPr>
          <p:cNvPr id="4" name="Picture 3" descr="crossing sectors crop.jpg">
            <a:extLst>
              <a:ext uri="{FF2B5EF4-FFF2-40B4-BE49-F238E27FC236}">
                <a16:creationId xmlns:a16="http://schemas.microsoft.com/office/drawing/2014/main" id="{C980F0DF-1CEB-473A-83C6-FC5F868EE42C}"/>
              </a:ext>
            </a:extLst>
          </p:cNvPr>
          <p:cNvPicPr>
            <a:picLocks noChangeAspect="1"/>
          </p:cNvPicPr>
          <p:nvPr/>
        </p:nvPicPr>
        <p:blipFill>
          <a:blip r:embed="rId4" cstate="print"/>
          <a:stretch>
            <a:fillRect/>
          </a:stretch>
        </p:blipFill>
        <p:spPr>
          <a:xfrm>
            <a:off x="7980456" y="1"/>
            <a:ext cx="1163544" cy="533400"/>
          </a:xfrm>
          <a:prstGeom prst="rect">
            <a:avLst/>
          </a:prstGeom>
        </p:spPr>
      </p:pic>
    </p:spTree>
    <p:extLst>
      <p:ext uri="{BB962C8B-B14F-4D97-AF65-F5344CB8AC3E}">
        <p14:creationId xmlns:p14="http://schemas.microsoft.com/office/powerpoint/2010/main" val="219535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dirty="0">
                <a:solidFill>
                  <a:srgbClr val="0000CC"/>
                </a:solidFill>
              </a:rPr>
              <a:t>GMH Marker 9</a:t>
            </a:r>
            <a:br>
              <a:rPr lang="en-US" b="1" dirty="0">
                <a:solidFill>
                  <a:srgbClr val="0000CC"/>
                </a:solidFill>
              </a:rPr>
            </a:br>
            <a:r>
              <a:rPr lang="en-US" sz="3600" dirty="0">
                <a:solidFill>
                  <a:srgbClr val="0000CC"/>
                </a:solidFill>
              </a:rPr>
              <a:t>Society-culture impact mental health</a:t>
            </a:r>
            <a:br>
              <a:rPr lang="en-US" sz="3600" dirty="0">
                <a:solidFill>
                  <a:srgbClr val="0000CC"/>
                </a:solidFill>
              </a:rPr>
            </a:br>
            <a:r>
              <a:rPr lang="en-US" sz="3100" dirty="0">
                <a:solidFill>
                  <a:srgbClr val="0000CC"/>
                </a:solidFill>
              </a:rPr>
              <a:t>(social determinants of health—not only bio-medical causes)</a:t>
            </a:r>
            <a:endParaRPr lang="en-US" sz="3100" dirty="0"/>
          </a:p>
        </p:txBody>
      </p:sp>
      <p:sp>
        <p:nvSpPr>
          <p:cNvPr id="3" name="Content Placeholder 2"/>
          <p:cNvSpPr>
            <a:spLocks noGrp="1"/>
          </p:cNvSpPr>
          <p:nvPr>
            <p:ph idx="1"/>
          </p:nvPr>
        </p:nvSpPr>
        <p:spPr>
          <a:xfrm>
            <a:off x="0" y="1600200"/>
            <a:ext cx="8991600" cy="5257799"/>
          </a:xfrm>
        </p:spPr>
        <p:txBody>
          <a:bodyPr>
            <a:normAutofit/>
          </a:bodyPr>
          <a:lstStyle/>
          <a:p>
            <a:pPr marL="0" lvl="0" indent="0">
              <a:buNone/>
            </a:pPr>
            <a:endParaRPr lang="en-US" dirty="0">
              <a:hlinkClick r:id="rId3"/>
            </a:endParaRPr>
          </a:p>
          <a:p>
            <a:pPr marL="0" indent="0">
              <a:buNone/>
            </a:pPr>
            <a:br>
              <a:rPr lang="en-US" sz="8000" dirty="0"/>
            </a:br>
            <a:endParaRPr lang="en-US" sz="8000" dirty="0"/>
          </a:p>
          <a:p>
            <a:pPr marL="0" lvl="0" indent="0">
              <a:buNone/>
            </a:pPr>
            <a:br>
              <a:rPr lang="en-US" dirty="0"/>
            </a:br>
            <a:endParaRPr lang="en-US" dirty="0"/>
          </a:p>
          <a:p>
            <a:pPr marL="0" indent="0">
              <a:buNone/>
            </a:pPr>
            <a:endParaRPr lang="en-US" dirty="0"/>
          </a:p>
        </p:txBody>
      </p:sp>
      <p:pic>
        <p:nvPicPr>
          <p:cNvPr id="4" name="Picture 6" descr="crossing sectors crop.jpg"/>
          <p:cNvPicPr>
            <a:picLocks noChangeAspect="1"/>
          </p:cNvPicPr>
          <p:nvPr/>
        </p:nvPicPr>
        <p:blipFill>
          <a:blip r:embed="rId4" cstate="print"/>
          <a:srcRect/>
          <a:stretch>
            <a:fillRect/>
          </a:stretch>
        </p:blipFill>
        <p:spPr bwMode="auto">
          <a:xfrm>
            <a:off x="7696200" y="1"/>
            <a:ext cx="1447800" cy="663575"/>
          </a:xfrm>
          <a:prstGeom prst="rect">
            <a:avLst/>
          </a:prstGeom>
          <a:noFill/>
          <a:ln w="9525">
            <a:noFill/>
            <a:miter lim="800000"/>
            <a:headEnd/>
            <a:tailEnd/>
          </a:ln>
        </p:spPr>
      </p:pic>
      <p:pic>
        <p:nvPicPr>
          <p:cNvPr id="5" name="Content Placeholder 4">
            <a:extLst>
              <a:ext uri="{FF2B5EF4-FFF2-40B4-BE49-F238E27FC236}">
                <a16:creationId xmlns:a16="http://schemas.microsoft.com/office/drawing/2014/main" id="{C70DED2D-1658-4BE5-AE90-7FD2712FF0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7148" y="1417638"/>
            <a:ext cx="6964600" cy="544036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2800" b="1" dirty="0">
                <a:solidFill>
                  <a:srgbClr val="0000CC"/>
                </a:solidFill>
              </a:rPr>
              <a:t>Social Determinants of Health</a:t>
            </a:r>
            <a:endParaRPr lang="en-US" sz="2800" dirty="0">
              <a:solidFill>
                <a:srgbClr val="0000CC"/>
              </a:solidFill>
            </a:endParaRPr>
          </a:p>
        </p:txBody>
      </p:sp>
      <p:sp>
        <p:nvSpPr>
          <p:cNvPr id="3" name="Content Placeholder 2"/>
          <p:cNvSpPr>
            <a:spLocks noGrp="1"/>
          </p:cNvSpPr>
          <p:nvPr>
            <p:ph idx="1"/>
          </p:nvPr>
        </p:nvSpPr>
        <p:spPr>
          <a:xfrm>
            <a:off x="0" y="1295400"/>
            <a:ext cx="8991600" cy="5562599"/>
          </a:xfrm>
        </p:spPr>
        <p:txBody>
          <a:bodyPr>
            <a:normAutofit fontScale="25000" lnSpcReduction="20000"/>
          </a:bodyPr>
          <a:lstStyle/>
          <a:p>
            <a:pPr algn="just">
              <a:buNone/>
            </a:pPr>
            <a:br>
              <a:rPr lang="en-US" sz="9600" b="1" dirty="0"/>
            </a:br>
            <a:r>
              <a:rPr lang="en-US" sz="9600" dirty="0"/>
              <a:t>“Because mental disorders are so strongly socially determined, the global burden of these disorders is unlikely to be relieved by improved access to mental health treatments alone. In the words of the final report of the WHO Commission on the social determinants of health in 2008: “Why treat people only to send them back to the conditions that made them sick in the first place?”</a:t>
            </a:r>
          </a:p>
          <a:p>
            <a:pPr marL="0" indent="0">
              <a:buNone/>
            </a:pPr>
            <a:r>
              <a:rPr lang="en-US" sz="9600" dirty="0"/>
              <a:t> </a:t>
            </a:r>
          </a:p>
          <a:p>
            <a:pPr marL="0" indent="0">
              <a:buNone/>
            </a:pPr>
            <a:r>
              <a:rPr lang="en-US" sz="9600" dirty="0">
                <a:hlinkClick r:id="rId3"/>
              </a:rPr>
              <a:t>Social determinants of mental disorders and sustainable development goals: A systematic review  of reviews</a:t>
            </a:r>
            <a:r>
              <a:rPr lang="en-US" sz="9600" dirty="0"/>
              <a:t>. Lund at al (1 April 2018</a:t>
            </a:r>
            <a:r>
              <a:rPr lang="en-US" sz="9600" i="1" dirty="0"/>
              <a:t>) Lancet</a:t>
            </a:r>
            <a:endParaRPr lang="en-US" sz="9600" dirty="0"/>
          </a:p>
          <a:p>
            <a:endParaRPr lang="en-US" sz="9600" b="1" dirty="0"/>
          </a:p>
          <a:p>
            <a:r>
              <a:rPr lang="en-US" sz="9600" b="1" dirty="0"/>
              <a:t>Idioms of Distress--</a:t>
            </a:r>
            <a:r>
              <a:rPr lang="en-US" sz="9600" dirty="0"/>
              <a:t> the socio-cultural understanding of  mental ill health</a:t>
            </a:r>
            <a:endParaRPr lang="en-US" sz="9600" b="1" dirty="0"/>
          </a:p>
          <a:p>
            <a:pPr marL="0" indent="0">
              <a:buNone/>
            </a:pPr>
            <a:endParaRPr lang="en-US" sz="9600" dirty="0"/>
          </a:p>
          <a:p>
            <a:r>
              <a:rPr lang="en-US" sz="9600" b="1" dirty="0"/>
              <a:t>Diagnostic shifts</a:t>
            </a:r>
            <a:r>
              <a:rPr lang="en-US" sz="9600" dirty="0"/>
              <a:t>—continuum of severity (distress, disability, duration)  vs being a “disorder or a disease”, and  the socio-cultural context for mental ill health</a:t>
            </a:r>
            <a:br>
              <a:rPr lang="en-US" sz="9600" dirty="0"/>
            </a:br>
            <a:endParaRPr lang="en-US" sz="9600" dirty="0"/>
          </a:p>
          <a:p>
            <a:pPr marL="0" lvl="0" indent="0">
              <a:buNone/>
            </a:pPr>
            <a:br>
              <a:rPr lang="en-US" dirty="0"/>
            </a:br>
            <a:endParaRPr lang="en-US" dirty="0"/>
          </a:p>
          <a:p>
            <a:pPr marL="0" indent="0">
              <a:buNone/>
            </a:pPr>
            <a:endParaRPr lang="en-US" dirty="0"/>
          </a:p>
        </p:txBody>
      </p:sp>
      <p:pic>
        <p:nvPicPr>
          <p:cNvPr id="4" name="Picture 6" descr="crossing sectors crop.jpg"/>
          <p:cNvPicPr>
            <a:picLocks noChangeAspect="1"/>
          </p:cNvPicPr>
          <p:nvPr/>
        </p:nvPicPr>
        <p:blipFill>
          <a:blip r:embed="rId4" cstate="print"/>
          <a:srcRect/>
          <a:stretch>
            <a:fillRect/>
          </a:stretch>
        </p:blipFill>
        <p:spPr bwMode="auto">
          <a:xfrm>
            <a:off x="7696200" y="1"/>
            <a:ext cx="1447800" cy="663575"/>
          </a:xfrm>
          <a:prstGeom prst="rect">
            <a:avLst/>
          </a:prstGeom>
          <a:noFill/>
          <a:ln w="9525">
            <a:noFill/>
            <a:miter lim="800000"/>
            <a:headEnd/>
            <a:tailEnd/>
          </a:ln>
        </p:spPr>
      </p:pic>
    </p:spTree>
    <p:extLst>
      <p:ext uri="{BB962C8B-B14F-4D97-AF65-F5344CB8AC3E}">
        <p14:creationId xmlns:p14="http://schemas.microsoft.com/office/powerpoint/2010/main" val="1258944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4876800"/>
          </a:xfrm>
        </p:spPr>
        <p:txBody>
          <a:bodyPr>
            <a:normAutofit fontScale="90000"/>
          </a:bodyPr>
          <a:lstStyle/>
          <a:p>
            <a:pPr eaLnBrk="1" hangingPunct="1"/>
            <a:br>
              <a:rPr lang="en-GB" dirty="0"/>
            </a:br>
            <a:r>
              <a:rPr lang="en-GB" sz="3100" b="1" dirty="0"/>
              <a:t>Social</a:t>
            </a:r>
            <a:br>
              <a:rPr lang="en-GB" sz="3100" b="1" dirty="0"/>
            </a:br>
            <a:r>
              <a:rPr lang="en-GB" sz="3100" b="1" dirty="0"/>
              <a:t>Determinants:</a:t>
            </a:r>
            <a:br>
              <a:rPr lang="en-GB" sz="3100" b="1" dirty="0"/>
            </a:br>
            <a:r>
              <a:rPr lang="en-GB" sz="3100" dirty="0"/>
              <a:t>war, conflict </a:t>
            </a:r>
            <a:br>
              <a:rPr lang="en-GB" sz="3100" dirty="0"/>
            </a:br>
            <a:r>
              <a:rPr lang="en-GB" sz="3100" dirty="0"/>
              <a:t>poverty,</a:t>
            </a:r>
            <a:br>
              <a:rPr lang="en-GB" sz="3100" dirty="0"/>
            </a:br>
            <a:r>
              <a:rPr lang="en-GB" sz="3100" dirty="0">
                <a:highlight>
                  <a:srgbClr val="FFFF00"/>
                </a:highlight>
              </a:rPr>
              <a:t>corruption,</a:t>
            </a:r>
            <a:br>
              <a:rPr lang="en-GB" sz="3100" dirty="0"/>
            </a:br>
            <a:r>
              <a:rPr lang="en-GB" sz="3100" dirty="0"/>
              <a:t>injustice, </a:t>
            </a:r>
            <a:br>
              <a:rPr lang="en-GB" sz="3100" dirty="0"/>
            </a:br>
            <a:r>
              <a:rPr lang="en-GB" sz="3100" dirty="0"/>
              <a:t>inequity,</a:t>
            </a:r>
            <a:br>
              <a:rPr lang="en-GB" sz="3100" dirty="0"/>
            </a:br>
            <a:r>
              <a:rPr lang="en-GB" sz="3100" dirty="0"/>
              <a:t>trauma,</a:t>
            </a:r>
            <a:br>
              <a:rPr lang="en-GB" sz="3100" dirty="0"/>
            </a:br>
            <a:r>
              <a:rPr lang="en-GB" sz="3100" dirty="0"/>
              <a:t>adverse </a:t>
            </a:r>
            <a:br>
              <a:rPr lang="en-GB" sz="3100" dirty="0"/>
            </a:br>
            <a:r>
              <a:rPr lang="en-GB" sz="3100" dirty="0"/>
              <a:t>childhood </a:t>
            </a:r>
            <a:br>
              <a:rPr lang="en-GB" sz="3100" dirty="0"/>
            </a:br>
            <a:r>
              <a:rPr lang="en-GB" sz="3100" dirty="0"/>
              <a:t>experiences,</a:t>
            </a:r>
            <a:br>
              <a:rPr lang="en-GB" sz="3100" dirty="0"/>
            </a:br>
            <a:r>
              <a:rPr lang="en-GB" sz="3100" dirty="0"/>
              <a:t>etc.</a:t>
            </a:r>
            <a:br>
              <a:rPr lang="en-GB" sz="3100" dirty="0"/>
            </a:br>
            <a:endParaRPr lang="en-GB" sz="3100" b="1" i="1" dirty="0"/>
          </a:p>
        </p:txBody>
      </p:sp>
      <p:pic>
        <p:nvPicPr>
          <p:cNvPr id="34819" name="Picture 2"/>
          <p:cNvPicPr>
            <a:picLocks noGrp="1" noChangeAspect="1" noChangeArrowheads="1"/>
          </p:cNvPicPr>
          <p:nvPr>
            <p:ph idx="1"/>
          </p:nvPr>
        </p:nvPicPr>
        <p:blipFill>
          <a:blip r:embed="rId3" cstate="print"/>
          <a:srcRect/>
          <a:stretch>
            <a:fillRect/>
          </a:stretch>
        </p:blipFill>
        <p:spPr>
          <a:xfrm>
            <a:off x="0" y="0"/>
            <a:ext cx="3197225" cy="4876800"/>
          </a:xfrm>
        </p:spPr>
      </p:pic>
      <p:pic>
        <p:nvPicPr>
          <p:cNvPr id="34820" name="Picture 3" descr="Confronting Trauma brochure cover.jpg"/>
          <p:cNvPicPr>
            <a:picLocks noChangeAspect="1"/>
          </p:cNvPicPr>
          <p:nvPr/>
        </p:nvPicPr>
        <p:blipFill>
          <a:blip r:embed="rId4" cstate="print"/>
          <a:srcRect/>
          <a:stretch>
            <a:fillRect/>
          </a:stretch>
        </p:blipFill>
        <p:spPr bwMode="auto">
          <a:xfrm>
            <a:off x="6000750" y="0"/>
            <a:ext cx="3143250" cy="4876800"/>
          </a:xfrm>
          <a:prstGeom prst="rect">
            <a:avLst/>
          </a:prstGeom>
          <a:noFill/>
          <a:ln w="9525">
            <a:noFill/>
            <a:miter lim="800000"/>
            <a:headEnd/>
            <a:tailEnd/>
          </a:ln>
        </p:spPr>
      </p:pic>
      <p:sp>
        <p:nvSpPr>
          <p:cNvPr id="34821" name="Rectangle 4"/>
          <p:cNvSpPr>
            <a:spLocks noChangeArrowheads="1"/>
          </p:cNvSpPr>
          <p:nvPr/>
        </p:nvSpPr>
        <p:spPr bwMode="auto">
          <a:xfrm>
            <a:off x="0" y="5208270"/>
            <a:ext cx="9144000" cy="1784350"/>
          </a:xfrm>
          <a:prstGeom prst="rect">
            <a:avLst/>
          </a:prstGeom>
          <a:noFill/>
          <a:ln w="9525">
            <a:noFill/>
            <a:miter lim="800000"/>
            <a:headEnd/>
            <a:tailEnd/>
          </a:ln>
        </p:spPr>
        <p:txBody>
          <a:bodyPr>
            <a:spAutoFit/>
          </a:bodyPr>
          <a:lstStyle/>
          <a:p>
            <a:pPr algn="ctr"/>
            <a:r>
              <a:rPr lang="en-GB" b="1" dirty="0">
                <a:latin typeface="Calibri" pitchFamily="34" charset="0"/>
                <a:hlinkClick r:id="rId5"/>
              </a:rPr>
              <a:t>Video:</a:t>
            </a:r>
          </a:p>
          <a:p>
            <a:pPr algn="ctr"/>
            <a:r>
              <a:rPr lang="en-GB" b="1" u="sng" dirty="0">
                <a:latin typeface="Calibri" pitchFamily="34" charset="0"/>
                <a:hlinkClick r:id="rId5"/>
              </a:rPr>
              <a:t>Living Peace: The Story of Abby and </a:t>
            </a:r>
            <a:r>
              <a:rPr lang="en-GB" b="1" u="sng" dirty="0" err="1">
                <a:latin typeface="Calibri" pitchFamily="34" charset="0"/>
                <a:hlinkClick r:id="rId5"/>
              </a:rPr>
              <a:t>Kyalu</a:t>
            </a:r>
            <a:br>
              <a:rPr lang="en-GB" b="1" u="sng" dirty="0">
                <a:latin typeface="Calibri" pitchFamily="34" charset="0"/>
              </a:rPr>
            </a:br>
            <a:r>
              <a:rPr lang="en-GB" b="1" dirty="0">
                <a:latin typeface="Calibri" pitchFamily="34" charset="0"/>
              </a:rPr>
              <a:t>Trauma and treatment in Democratic Republic of Congo, </a:t>
            </a:r>
            <a:r>
              <a:rPr lang="en-GB" b="1" dirty="0" err="1">
                <a:latin typeface="Calibri" pitchFamily="34" charset="0"/>
              </a:rPr>
              <a:t>Promundo</a:t>
            </a:r>
            <a:br>
              <a:rPr lang="en-GB" b="1" dirty="0">
                <a:latin typeface="Calibri" pitchFamily="34" charset="0"/>
              </a:rPr>
            </a:br>
            <a:r>
              <a:rPr lang="en-GB" sz="2800" b="1" dirty="0">
                <a:latin typeface="Calibri" pitchFamily="34" charset="0"/>
              </a:rPr>
              <a:t>(</a:t>
            </a:r>
            <a:r>
              <a:rPr lang="en-GB" sz="2800" b="1" dirty="0">
                <a:solidFill>
                  <a:srgbClr val="0000CC"/>
                </a:solidFill>
                <a:latin typeface="Calibri" pitchFamily="34" charset="0"/>
                <a:hlinkClick r:id="rId6">
                  <a:extLst>
                    <a:ext uri="{A12FA001-AC4F-418D-AE19-62706E023703}">
                      <ahyp:hlinkClr xmlns:ahyp="http://schemas.microsoft.com/office/drawing/2018/hyperlinkcolor" val="tx"/>
                    </a:ext>
                  </a:extLst>
                </a:hlinkClick>
              </a:rPr>
              <a:t>watch the overview here</a:t>
            </a:r>
            <a:r>
              <a:rPr lang="en-GB" sz="2800" b="1" dirty="0">
                <a:latin typeface="Calibri" pitchFamily="34" charset="0"/>
              </a:rPr>
              <a:t>)</a:t>
            </a:r>
            <a:br>
              <a:rPr lang="en-GB" sz="2800" b="1" dirty="0">
                <a:latin typeface="Calibri" pitchFamily="34" charset="0"/>
              </a:rPr>
            </a:br>
            <a:endParaRPr lang="en-US" sz="2800" b="1" dirty="0">
              <a:latin typeface="Calibri" pitchFamily="34" charset="0"/>
            </a:endParaRPr>
          </a:p>
        </p:txBody>
      </p:sp>
    </p:spTree>
    <p:extLst>
      <p:ext uri="{BB962C8B-B14F-4D97-AF65-F5344CB8AC3E}">
        <p14:creationId xmlns:p14="http://schemas.microsoft.com/office/powerpoint/2010/main" val="3920886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05001"/>
          </a:xfrm>
        </p:spPr>
        <p:txBody>
          <a:bodyPr>
            <a:normAutofit fontScale="90000"/>
          </a:bodyPr>
          <a:lstStyle/>
          <a:p>
            <a:br>
              <a:rPr lang="en-US" dirty="0">
                <a:solidFill>
                  <a:srgbClr val="0000CC"/>
                </a:solidFill>
              </a:rPr>
            </a:br>
            <a:br>
              <a:rPr lang="en-US" dirty="0">
                <a:solidFill>
                  <a:srgbClr val="0000CC"/>
                </a:solidFill>
              </a:rPr>
            </a:br>
            <a:r>
              <a:rPr lang="en-US" sz="4000" b="1" dirty="0">
                <a:solidFill>
                  <a:srgbClr val="0000CC"/>
                </a:solidFill>
              </a:rPr>
              <a:t>GMH Marker 10</a:t>
            </a:r>
            <a:br>
              <a:rPr lang="en-US" sz="4000" b="1" dirty="0">
                <a:solidFill>
                  <a:srgbClr val="0000CC"/>
                </a:solidFill>
              </a:rPr>
            </a:br>
            <a:r>
              <a:rPr lang="en-US" sz="3600" dirty="0">
                <a:solidFill>
                  <a:srgbClr val="0000CC"/>
                </a:solidFill>
              </a:rPr>
              <a:t>Being Global Citizens</a:t>
            </a:r>
            <a:br>
              <a:rPr lang="en-US" sz="2700" dirty="0">
                <a:solidFill>
                  <a:srgbClr val="0000CC"/>
                </a:solidFill>
              </a:rPr>
            </a:br>
            <a:r>
              <a:rPr lang="en-US" sz="2400" i="1" dirty="0"/>
              <a:t>Embracing our common identity, belonging, and responsibilities as humans </a:t>
            </a:r>
            <a:br>
              <a:rPr lang="en-US" sz="2700" i="1" dirty="0"/>
            </a:br>
            <a:r>
              <a:rPr lang="en-US" sz="2200" i="1" dirty="0"/>
              <a:t>(not global homogeneity, cultural conformity, national non-sovereignty…)</a:t>
            </a:r>
            <a:br>
              <a:rPr lang="en-US" sz="2200" i="1" dirty="0"/>
            </a:br>
            <a:br>
              <a:rPr lang="en-US" dirty="0">
                <a:solidFill>
                  <a:srgbClr val="0000CC"/>
                </a:solidFill>
              </a:rPr>
            </a:br>
            <a:endParaRPr lang="en-US" dirty="0"/>
          </a:p>
        </p:txBody>
      </p:sp>
      <p:sp>
        <p:nvSpPr>
          <p:cNvPr id="8" name="Content Placeholder 7">
            <a:extLst>
              <a:ext uri="{FF2B5EF4-FFF2-40B4-BE49-F238E27FC236}">
                <a16:creationId xmlns:a16="http://schemas.microsoft.com/office/drawing/2014/main" id="{2B781CBB-F6C6-4B5E-A677-22CC85535C15}"/>
              </a:ext>
            </a:extLst>
          </p:cNvPr>
          <p:cNvSpPr>
            <a:spLocks noGrp="1"/>
          </p:cNvSpPr>
          <p:nvPr>
            <p:ph idx="1"/>
          </p:nvPr>
        </p:nvSpPr>
        <p:spPr>
          <a:xfrm>
            <a:off x="457200" y="3543298"/>
            <a:ext cx="8229600" cy="3314701"/>
          </a:xfrm>
        </p:spPr>
        <p:txBody>
          <a:bodyPr>
            <a:normAutofit fontScale="47500" lnSpcReduction="20000"/>
          </a:bodyPr>
          <a:lstStyle/>
          <a:p>
            <a:pPr marL="0" indent="0" algn="ctr">
              <a:buNone/>
            </a:pPr>
            <a:r>
              <a:rPr lang="en-US" sz="4200" dirty="0" err="1">
                <a:hlinkClick r:id="rId3"/>
              </a:rPr>
              <a:t>G</a:t>
            </a:r>
            <a:r>
              <a:rPr lang="en-US" sz="4200" i="1" u="sng" dirty="0" err="1">
                <a:hlinkClick r:id="rId3"/>
              </a:rPr>
              <a:t>yeongju</a:t>
            </a:r>
            <a:r>
              <a:rPr lang="en-US" sz="4200" i="1" u="sng" dirty="0">
                <a:hlinkClick r:id="rId3"/>
              </a:rPr>
              <a:t> Action Plan (2016)</a:t>
            </a:r>
            <a:br>
              <a:rPr lang="en-US" sz="4200" dirty="0">
                <a:hlinkClick r:id="rId3"/>
              </a:rPr>
            </a:br>
            <a:r>
              <a:rPr lang="en-US" sz="4200" i="1" u="sng" dirty="0">
                <a:hlinkClick r:id="rId3"/>
              </a:rPr>
              <a:t>“Education for Global Citizenship: Achieving the SDGs Together</a:t>
            </a:r>
            <a:r>
              <a:rPr lang="en-US" sz="4200" i="1" u="sng" dirty="0">
                <a:hlinkClick r:id="rId4"/>
              </a:rPr>
              <a:t>”</a:t>
            </a:r>
            <a:r>
              <a:rPr lang="en-US" sz="4200" dirty="0"/>
              <a:t> </a:t>
            </a:r>
          </a:p>
          <a:p>
            <a:endParaRPr lang="en-US" dirty="0"/>
          </a:p>
          <a:p>
            <a:pPr marL="0" indent="0" algn="just">
              <a:buNone/>
            </a:pPr>
            <a:r>
              <a:rPr lang="en-US" sz="3400" dirty="0"/>
              <a:t>“In addition to literacy and numeracy, education must advance the cause of global citizenship which: </a:t>
            </a:r>
            <a:r>
              <a:rPr lang="en-US" sz="3400" b="1" dirty="0"/>
              <a:t>promotes integrated development of the whole person emotionally, ethically, intellectually, physically, socially, and spiritually</a:t>
            </a:r>
            <a:r>
              <a:rPr lang="en-US" sz="3400" dirty="0"/>
              <a:t>; imbued with an understanding of our roles, rights and responsibilities for the common good in service to humanity and the advancement of a culture of peace, non-violence, freedom, justice, and equality…“empowers learners to assume active roles to face and resolve global challenges and to become proactive contributors to a more peaceful, tolerant, inclusive, and secure world” [UNESCO 2014]; nurtures a sense of solidarity and empathy in order to end poverty, protect the planet, ensure human rights, and foster prosperous and fulfilling lives for all….We commit to…An education that teaches conflict resolution, a deep appreciation for diversity, ethical reasoning, gender equality, human rights and responsibilities, interdependence, multilingual and multicultural competence, social justice, sustainable development, and values.” (pages 1,2) [bold font added for emphasis]</a:t>
            </a:r>
          </a:p>
        </p:txBody>
      </p:sp>
      <p:pic>
        <p:nvPicPr>
          <p:cNvPr id="9" name="Content Placeholder 4" descr="education for global citzenship logo DPI.png">
            <a:extLst>
              <a:ext uri="{FF2B5EF4-FFF2-40B4-BE49-F238E27FC236}">
                <a16:creationId xmlns:a16="http://schemas.microsoft.com/office/drawing/2014/main" id="{9BF5B327-FC1B-4D8F-9D74-F39B0916744F}"/>
              </a:ext>
            </a:extLst>
          </p:cNvPr>
          <p:cNvPicPr>
            <a:picLocks noChangeAspect="1"/>
          </p:cNvPicPr>
          <p:nvPr/>
        </p:nvPicPr>
        <p:blipFill>
          <a:blip r:embed="rId5" cstate="print"/>
          <a:stretch>
            <a:fillRect/>
          </a:stretch>
        </p:blipFill>
        <p:spPr>
          <a:xfrm>
            <a:off x="1524000" y="1872308"/>
            <a:ext cx="6096000" cy="1670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a:t>
            </a:r>
          </a:p>
        </p:txBody>
      </p:sp>
      <p:sp>
        <p:nvSpPr>
          <p:cNvPr id="3" name="Content Placeholder 2"/>
          <p:cNvSpPr>
            <a:spLocks noGrp="1"/>
          </p:cNvSpPr>
          <p:nvPr>
            <p:ph idx="1"/>
          </p:nvPr>
        </p:nvSpPr>
        <p:spPr>
          <a:xfrm>
            <a:off x="0" y="4572000"/>
            <a:ext cx="9144000" cy="2286000"/>
          </a:xfrm>
        </p:spPr>
        <p:txBody>
          <a:bodyPr rtlCol="0">
            <a:normAutofit fontScale="25000" lnSpcReduction="20000"/>
          </a:bodyPr>
          <a:lstStyle/>
          <a:p>
            <a:pPr algn="ctr" eaLnBrk="1" fontAlgn="auto" hangingPunct="1">
              <a:spcAft>
                <a:spcPts val="0"/>
              </a:spcAft>
              <a:buFont typeface="Arial" pitchFamily="34" charset="0"/>
              <a:buNone/>
              <a:defRPr/>
            </a:pPr>
            <a:endParaRPr lang="en-US" b="1" u="sng" dirty="0">
              <a:hlinkClick r:id="rId3"/>
            </a:endParaRPr>
          </a:p>
          <a:p>
            <a:pPr algn="ctr">
              <a:buNone/>
              <a:defRPr/>
            </a:pPr>
            <a:r>
              <a:rPr lang="en-US" sz="14400" b="1" dirty="0">
                <a:solidFill>
                  <a:srgbClr val="0000CC"/>
                </a:solidFill>
              </a:rPr>
              <a:t>   Wellbeing for All</a:t>
            </a:r>
            <a:br>
              <a:rPr lang="en-US" sz="14400" b="1" dirty="0">
                <a:solidFill>
                  <a:srgbClr val="0000CC"/>
                </a:solidFill>
              </a:rPr>
            </a:br>
            <a:r>
              <a:rPr lang="en-US" sz="14400" b="1" dirty="0">
                <a:solidFill>
                  <a:srgbClr val="0000CC"/>
                </a:solidFill>
              </a:rPr>
              <a:t>GMH Overview</a:t>
            </a:r>
            <a:br>
              <a:rPr lang="en-US" sz="14400" b="1" dirty="0">
                <a:solidFill>
                  <a:srgbClr val="0000CC"/>
                </a:solidFill>
              </a:rPr>
            </a:br>
            <a:r>
              <a:rPr lang="en-GB" sz="9600" b="1" i="1" dirty="0"/>
              <a:t> </a:t>
            </a:r>
          </a:p>
          <a:p>
            <a:pPr algn="ctr">
              <a:buNone/>
              <a:defRPr/>
            </a:pPr>
            <a:r>
              <a:rPr lang="en-GB" sz="8000" b="1" i="1" dirty="0"/>
              <a:t>To say “Your side of the global boat is sinking”... is crazy. </a:t>
            </a:r>
            <a:br>
              <a:rPr lang="en-GB" sz="8000" b="1" i="1" dirty="0"/>
            </a:br>
            <a:r>
              <a:rPr lang="en-GB" sz="8000" b="1" i="1" dirty="0"/>
              <a:t>We are all on the same precarious, perilous, and precious global boat.</a:t>
            </a:r>
            <a:br>
              <a:rPr lang="en-US" sz="8000" b="1" dirty="0">
                <a:solidFill>
                  <a:srgbClr val="0000CC"/>
                </a:solidFill>
              </a:rPr>
            </a:br>
            <a:endParaRPr lang="en-US" sz="8000" b="1" i="1" dirty="0"/>
          </a:p>
          <a:p>
            <a:pPr algn="just" eaLnBrk="1" fontAlgn="auto" hangingPunct="1">
              <a:spcAft>
                <a:spcPts val="0"/>
              </a:spcAft>
              <a:buFont typeface="Arial" pitchFamily="34" charset="0"/>
              <a:buNone/>
              <a:defRPr/>
            </a:pPr>
            <a:endParaRPr lang="en-US" sz="3800" dirty="0"/>
          </a:p>
          <a:p>
            <a:pPr algn="just" eaLnBrk="1" fontAlgn="auto" hangingPunct="1">
              <a:spcAft>
                <a:spcPts val="0"/>
              </a:spcAft>
              <a:buFont typeface="Arial" pitchFamily="34" charset="0"/>
              <a:buNone/>
              <a:defRPr/>
            </a:pPr>
            <a:r>
              <a:rPr lang="en-US" sz="3800" dirty="0"/>
              <a:t>	</a:t>
            </a:r>
          </a:p>
        </p:txBody>
      </p:sp>
      <p:pic>
        <p:nvPicPr>
          <p:cNvPr id="6" name="Picture 5" descr="Syrian IDPs Damascus, UN camp and food distribution site.jpg"/>
          <p:cNvPicPr>
            <a:picLocks noChangeAspect="1"/>
          </p:cNvPicPr>
          <p:nvPr/>
        </p:nvPicPr>
        <p:blipFill>
          <a:blip r:embed="rId4" cstate="print"/>
          <a:stretch>
            <a:fillRect/>
          </a:stretch>
        </p:blipFill>
        <p:spPr>
          <a:xfrm>
            <a:off x="0" y="0"/>
            <a:ext cx="9144000" cy="4495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2286000"/>
          </a:xfrm>
        </p:spPr>
        <p:txBody>
          <a:bodyPr>
            <a:normAutofit/>
          </a:bodyPr>
          <a:lstStyle/>
          <a:p>
            <a:r>
              <a:rPr lang="en-US" b="1" dirty="0">
                <a:solidFill>
                  <a:srgbClr val="0000CC"/>
                </a:solidFill>
              </a:rPr>
              <a:t>GMH Markers--Summary</a:t>
            </a:r>
            <a:br>
              <a:rPr lang="en-US" dirty="0">
                <a:solidFill>
                  <a:srgbClr val="0000CC"/>
                </a:solidFill>
              </a:rPr>
            </a:br>
            <a:r>
              <a:rPr lang="en-US" dirty="0">
                <a:solidFill>
                  <a:srgbClr val="0000CC"/>
                </a:solidFill>
              </a:rPr>
              <a:t>Invest in Mental Health for All!</a:t>
            </a:r>
            <a:br>
              <a:rPr lang="en-US" sz="3100" dirty="0"/>
            </a:br>
            <a:endParaRPr lang="en-US" dirty="0"/>
          </a:p>
        </p:txBody>
      </p:sp>
      <p:sp>
        <p:nvSpPr>
          <p:cNvPr id="3" name="Content Placeholder 2"/>
          <p:cNvSpPr>
            <a:spLocks noGrp="1"/>
          </p:cNvSpPr>
          <p:nvPr>
            <p:ph idx="1"/>
          </p:nvPr>
        </p:nvSpPr>
        <p:spPr>
          <a:xfrm>
            <a:off x="0" y="2484120"/>
            <a:ext cx="8686800" cy="4267200"/>
          </a:xfrm>
        </p:spPr>
        <p:txBody>
          <a:bodyPr>
            <a:normAutofit/>
          </a:bodyPr>
          <a:lstStyle/>
          <a:p>
            <a:pPr algn="just">
              <a:buNone/>
              <a:defRPr/>
            </a:pPr>
            <a:endParaRPr lang="en-GB" sz="6000" dirty="0"/>
          </a:p>
          <a:p>
            <a:r>
              <a:rPr lang="en-GB" sz="6000" dirty="0"/>
              <a:t>	</a:t>
            </a:r>
            <a:endParaRPr lang="en-US" dirty="0"/>
          </a:p>
          <a:p>
            <a:pPr marL="0" indent="0">
              <a:buNone/>
            </a:pPr>
            <a:r>
              <a:rPr lang="en-US" dirty="0"/>
              <a:t> </a:t>
            </a:r>
          </a:p>
          <a:p>
            <a:endParaRPr lang="en-US" dirty="0"/>
          </a:p>
        </p:txBody>
      </p:sp>
      <p:pic>
        <p:nvPicPr>
          <p:cNvPr id="5" name="Picture 4" descr="Text&#10;&#10;Description automatically generated">
            <a:extLst>
              <a:ext uri="{FF2B5EF4-FFF2-40B4-BE49-F238E27FC236}">
                <a16:creationId xmlns:a16="http://schemas.microsoft.com/office/drawing/2014/main" id="{5872637D-16F3-4116-86E6-FE13CA098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554479"/>
            <a:ext cx="4381500" cy="3286125"/>
          </a:xfrm>
          <a:prstGeom prst="rect">
            <a:avLst/>
          </a:prstGeom>
        </p:spPr>
      </p:pic>
      <p:pic>
        <p:nvPicPr>
          <p:cNvPr id="9" name="Content Placeholder 9" descr="A close up of a logo&#10;&#10;Description automatically generated">
            <a:extLst>
              <a:ext uri="{FF2B5EF4-FFF2-40B4-BE49-F238E27FC236}">
                <a16:creationId xmlns:a16="http://schemas.microsoft.com/office/drawing/2014/main" id="{3947DC4C-155C-487D-A3DF-62D0AC8E2A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660" y="3312796"/>
            <a:ext cx="3826820" cy="3392804"/>
          </a:xfrm>
          <a:prstGeom prst="rect">
            <a:avLst/>
          </a:prstGeom>
        </p:spPr>
      </p:pic>
      <p:sp>
        <p:nvSpPr>
          <p:cNvPr id="6" name="TextBox 5">
            <a:extLst>
              <a:ext uri="{FF2B5EF4-FFF2-40B4-BE49-F238E27FC236}">
                <a16:creationId xmlns:a16="http://schemas.microsoft.com/office/drawing/2014/main" id="{E65FAA64-7ADE-4A4E-AA4C-0BA18B369296}"/>
              </a:ext>
            </a:extLst>
          </p:cNvPr>
          <p:cNvSpPr txBox="1"/>
          <p:nvPr/>
        </p:nvSpPr>
        <p:spPr>
          <a:xfrm>
            <a:off x="4797581" y="1427975"/>
            <a:ext cx="4343400" cy="1754326"/>
          </a:xfrm>
          <a:prstGeom prst="rect">
            <a:avLst/>
          </a:prstGeom>
          <a:noFill/>
        </p:spPr>
        <p:txBody>
          <a:bodyPr wrap="square" rtlCol="0">
            <a:spAutoFit/>
          </a:bodyPr>
          <a:lstStyle/>
          <a:p>
            <a:r>
              <a:rPr lang="en-US" sz="1800" i="1" dirty="0"/>
              <a:t>“It’s time for the world to listen.</a:t>
            </a:r>
            <a:br>
              <a:rPr lang="en-US" sz="1800" i="1" dirty="0"/>
            </a:br>
            <a:r>
              <a:rPr lang="en-US" sz="1800" i="1" dirty="0"/>
              <a:t> It’s time for leaders to act.</a:t>
            </a:r>
            <a:br>
              <a:rPr lang="en-US" sz="1800" i="1" dirty="0"/>
            </a:br>
            <a:r>
              <a:rPr lang="en-US" sz="1800" i="1" dirty="0"/>
              <a:t> It’s time for mental health for all.” </a:t>
            </a:r>
            <a:br>
              <a:rPr lang="en-US" sz="1800" i="1" dirty="0"/>
            </a:br>
            <a:r>
              <a:rPr lang="en-US" sz="1800" dirty="0"/>
              <a:t>Amina Mohammed, UN Deputy Secretary-General ,18 May 2019</a:t>
            </a:r>
            <a:br>
              <a:rPr lang="en-US" sz="1800" dirty="0"/>
            </a:br>
            <a:r>
              <a:rPr lang="en-US" sz="1800" dirty="0"/>
              <a:t> (</a:t>
            </a:r>
            <a:r>
              <a:rPr lang="en-US" sz="1800" dirty="0">
                <a:solidFill>
                  <a:srgbClr val="0000FF"/>
                </a:solidFill>
                <a:hlinkClick r:id="rId5">
                  <a:extLst>
                    <a:ext uri="{A12FA001-AC4F-418D-AE19-62706E023703}">
                      <ahyp:hlinkClr xmlns:ahyp="http://schemas.microsoft.com/office/drawing/2018/hyperlinkcolor" val="tx"/>
                    </a:ext>
                  </a:extLst>
                </a:hlinkClick>
              </a:rPr>
              <a:t>two minute video message</a:t>
            </a:r>
            <a:r>
              <a:rPr lang="en-US" sz="1800" dirty="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9CE0-CBAB-4F9B-AC7D-A552F91A843C}"/>
              </a:ext>
            </a:extLst>
          </p:cNvPr>
          <p:cNvSpPr>
            <a:spLocks noGrp="1"/>
          </p:cNvSpPr>
          <p:nvPr>
            <p:ph type="title"/>
          </p:nvPr>
        </p:nvSpPr>
        <p:spPr>
          <a:xfrm>
            <a:off x="152400" y="0"/>
            <a:ext cx="8229600" cy="1600200"/>
          </a:xfrm>
        </p:spPr>
        <p:txBody>
          <a:bodyPr>
            <a:noAutofit/>
          </a:bodyPr>
          <a:lstStyle/>
          <a:p>
            <a:br>
              <a:rPr lang="en-US" sz="2400" dirty="0"/>
            </a:br>
            <a:r>
              <a:rPr lang="en-US" sz="2400" b="1" i="0" u="none" strike="noStrike" dirty="0">
                <a:solidFill>
                  <a:srgbClr val="0000CC"/>
                </a:solidFill>
                <a:effectLst/>
                <a:latin typeface="Arial" panose="020B0604020202020204" pitchFamily="34" charset="0"/>
              </a:rPr>
              <a:t>Current Trends in Global Mental Health </a:t>
            </a:r>
            <a:br>
              <a:rPr lang="en-US" sz="2400" b="1" i="0" u="none" strike="noStrike" dirty="0">
                <a:solidFill>
                  <a:srgbClr val="0000CC"/>
                </a:solidFill>
                <a:effectLst/>
                <a:latin typeface="Arial" panose="020B0604020202020204" pitchFamily="34" charset="0"/>
              </a:rPr>
            </a:br>
            <a:r>
              <a:rPr lang="en-US" sz="2400" b="1" i="0" u="none" strike="noStrike" dirty="0">
                <a:solidFill>
                  <a:srgbClr val="0000CC"/>
                </a:solidFill>
                <a:effectLst/>
                <a:latin typeface="Arial" panose="020B0604020202020204" pitchFamily="34" charset="0"/>
              </a:rPr>
              <a:t>Summary of </a:t>
            </a:r>
            <a:r>
              <a:rPr lang="en-US" sz="2400" b="1" dirty="0">
                <a:solidFill>
                  <a:srgbClr val="0000CC"/>
                </a:solidFill>
                <a:latin typeface="Arial" panose="020B0604020202020204" pitchFamily="34" charset="0"/>
              </a:rPr>
              <a:t>Co</a:t>
            </a:r>
            <a:r>
              <a:rPr lang="en-US" sz="2400" b="1" i="0" u="none" strike="noStrike" dirty="0">
                <a:solidFill>
                  <a:srgbClr val="0000CC"/>
                </a:solidFill>
                <a:effectLst/>
                <a:latin typeface="Arial" panose="020B0604020202020204" pitchFamily="34" charset="0"/>
              </a:rPr>
              <a:t>mments by Shekhar Saxena</a:t>
            </a:r>
            <a:br>
              <a:rPr lang="en-US" sz="2400" b="1" i="0" u="none" strike="noStrike" dirty="0">
                <a:solidFill>
                  <a:srgbClr val="000000"/>
                </a:solidFill>
                <a:effectLst/>
                <a:latin typeface="Arial" panose="020B0604020202020204" pitchFamily="34" charset="0"/>
              </a:rPr>
            </a:br>
            <a:r>
              <a:rPr lang="en-US" sz="2000" i="0" u="none" strike="noStrike" dirty="0">
                <a:solidFill>
                  <a:srgbClr val="000000"/>
                </a:solidFill>
                <a:effectLst/>
                <a:latin typeface="Arial" panose="020B0604020202020204" pitchFamily="34" charset="0"/>
              </a:rPr>
              <a:t>GMH Action Network--United for GMH, General Assembly Sept 2020</a:t>
            </a:r>
            <a:br>
              <a:rPr lang="en-US" sz="2000" b="0" dirty="0">
                <a:effectLst/>
              </a:rPr>
            </a:br>
            <a:endParaRPr lang="en-US" sz="2000" dirty="0"/>
          </a:p>
        </p:txBody>
      </p:sp>
      <p:sp>
        <p:nvSpPr>
          <p:cNvPr id="3" name="Content Placeholder 2">
            <a:extLst>
              <a:ext uri="{FF2B5EF4-FFF2-40B4-BE49-F238E27FC236}">
                <a16:creationId xmlns:a16="http://schemas.microsoft.com/office/drawing/2014/main" id="{5B26431C-F506-4C29-8F49-C61629313D88}"/>
              </a:ext>
            </a:extLst>
          </p:cNvPr>
          <p:cNvSpPr>
            <a:spLocks noGrp="1"/>
          </p:cNvSpPr>
          <p:nvPr>
            <p:ph idx="1"/>
          </p:nvPr>
        </p:nvSpPr>
        <p:spPr>
          <a:xfrm>
            <a:off x="152400" y="1600200"/>
            <a:ext cx="8991600" cy="5257800"/>
          </a:xfrm>
        </p:spPr>
        <p:txBody>
          <a:bodyPr>
            <a:normAutofit lnSpcReduction="10000"/>
          </a:bodyPr>
          <a:lstStyle/>
          <a:p>
            <a:pPr marL="0" indent="0" rtl="0" fontAlgn="base">
              <a:spcBef>
                <a:spcPts val="0"/>
              </a:spcBef>
              <a:spcAft>
                <a:spcPts val="0"/>
              </a:spcAft>
              <a:buNone/>
            </a:pPr>
            <a:r>
              <a:rPr lang="en-US" sz="2200" b="1" i="0" u="none" strike="noStrike" dirty="0">
                <a:solidFill>
                  <a:srgbClr val="000000"/>
                </a:solidFill>
                <a:effectLst/>
                <a:latin typeface="Arial" panose="020B0604020202020204" pitchFamily="34" charset="0"/>
              </a:rPr>
              <a:t>	</a:t>
            </a:r>
            <a:r>
              <a:rPr lang="en-US" sz="2400" b="1" i="0" u="none" strike="noStrike" dirty="0">
                <a:solidFill>
                  <a:srgbClr val="000000"/>
                </a:solidFill>
                <a:effectLst/>
                <a:latin typeface="Arial" panose="020B0604020202020204" pitchFamily="34" charset="0"/>
              </a:rPr>
              <a:t>Global mental health over the last ten years</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We have seen very high levels of political commitments to mental health: WHO MH action plan, UN SDGs inclusion of mental health, World Bank commitment </a:t>
            </a:r>
            <a:r>
              <a:rPr lang="en-US" sz="2400" b="0" i="0" u="none" strike="noStrike" dirty="0" err="1">
                <a:solidFill>
                  <a:srgbClr val="000000"/>
                </a:solidFill>
                <a:effectLst/>
                <a:latin typeface="Arial" panose="020B0604020202020204" pitchFamily="34" charset="0"/>
              </a:rPr>
              <a:t>organising</a:t>
            </a:r>
            <a:r>
              <a:rPr lang="en-US" sz="2400" b="0" i="0" u="none" strike="noStrike" dirty="0">
                <a:solidFill>
                  <a:srgbClr val="000000"/>
                </a:solidFill>
                <a:effectLst/>
                <a:latin typeface="Arial" panose="020B0604020202020204" pitchFamily="34" charset="0"/>
              </a:rPr>
              <a:t> meetings with WHO, UN Secretary-General</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Recognition of the social and economic determinants of mental health </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Strengthening of civil society movement including leadership by persons with lived experience</a:t>
            </a: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Stronger research base in LMICs especially for psychosocial interventions. </a:t>
            </a:r>
          </a:p>
          <a:p>
            <a:pPr marL="457200" lvl="1" indent="0" rtl="0" fontAlgn="base">
              <a:spcBef>
                <a:spcPts val="0"/>
              </a:spcBef>
              <a:spcAft>
                <a:spcPts val="0"/>
              </a:spcAft>
              <a:buNone/>
            </a:pPr>
            <a:endParaRPr lang="en-US" sz="2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1" i="0" u="none" strike="noStrike" dirty="0">
                <a:solidFill>
                  <a:srgbClr val="000000"/>
                </a:solidFill>
                <a:effectLst/>
                <a:highlight>
                  <a:srgbClr val="00FFFF"/>
                </a:highlight>
                <a:latin typeface="Arial" panose="020B0604020202020204" pitchFamily="34" charset="0"/>
              </a:rPr>
              <a:t>BUT investment remains very poor</a:t>
            </a:r>
          </a:p>
          <a:p>
            <a:pPr marL="457200" lvl="1" indent="0" rtl="0" fontAlgn="base">
              <a:spcBef>
                <a:spcPts val="0"/>
              </a:spcBef>
              <a:spcAft>
                <a:spcPts val="0"/>
              </a:spcAft>
              <a:buNone/>
            </a:pPr>
            <a:endParaRPr lang="en-US" sz="2400" b="1" i="0" u="none" strike="noStrike" dirty="0">
              <a:solidFill>
                <a:srgbClr val="000000"/>
              </a:solidFill>
              <a:effectLst/>
              <a:highlight>
                <a:srgbClr val="00FFFF"/>
              </a:highlight>
              <a:latin typeface="Arial" panose="020B0604020202020204" pitchFamily="34" charset="0"/>
            </a:endParaRPr>
          </a:p>
          <a:p>
            <a:pPr marL="0" indent="0">
              <a:buNone/>
            </a:pPr>
            <a:r>
              <a:rPr lang="en-US" sz="2400" dirty="0">
                <a:highlight>
                  <a:srgbClr val="FFFF00"/>
                </a:highlight>
              </a:rPr>
              <a:t>More summary comments in the note section below.</a:t>
            </a:r>
          </a:p>
        </p:txBody>
      </p:sp>
    </p:spTree>
    <p:extLst>
      <p:ext uri="{BB962C8B-B14F-4D97-AF65-F5344CB8AC3E}">
        <p14:creationId xmlns:p14="http://schemas.microsoft.com/office/powerpoint/2010/main" val="316411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22B8-476C-426D-A6A4-5F14AAC77F4E}"/>
              </a:ext>
            </a:extLst>
          </p:cNvPr>
          <p:cNvSpPr>
            <a:spLocks noGrp="1"/>
          </p:cNvSpPr>
          <p:nvPr>
            <p:ph type="title"/>
          </p:nvPr>
        </p:nvSpPr>
        <p:spPr>
          <a:xfrm>
            <a:off x="0" y="0"/>
            <a:ext cx="9144000" cy="1676400"/>
          </a:xfrm>
        </p:spPr>
        <p:txBody>
          <a:bodyPr>
            <a:noAutofit/>
          </a:bodyPr>
          <a:lstStyle/>
          <a:p>
            <a:br>
              <a:rPr lang="en-US" sz="1800" dirty="0"/>
            </a:br>
            <a:br>
              <a:rPr lang="en-US" sz="1800" dirty="0"/>
            </a:br>
            <a:br>
              <a:rPr lang="en-US" sz="1800" dirty="0"/>
            </a:br>
            <a:br>
              <a:rPr lang="en-US" sz="1800" dirty="0"/>
            </a:br>
            <a:br>
              <a:rPr lang="en-US" sz="1800" dirty="0"/>
            </a:br>
            <a:r>
              <a:rPr lang="en-US" sz="2800" b="1" dirty="0">
                <a:hlinkClick r:id="rId3"/>
              </a:rPr>
              <a:t>Global Mental Health: What’s Up?</a:t>
            </a:r>
            <a:br>
              <a:rPr lang="en-US" sz="2800" b="1" dirty="0">
                <a:hlinkClick r:id="rId3"/>
              </a:rPr>
            </a:br>
            <a:r>
              <a:rPr lang="en-US" sz="2800" b="1" dirty="0">
                <a:hlinkClick r:id="rId3"/>
              </a:rPr>
              <a:t>Recent Developments and Directions </a:t>
            </a:r>
            <a:br>
              <a:rPr lang="en-US" sz="2400" dirty="0"/>
            </a:br>
            <a:br>
              <a:rPr lang="en-US" sz="2400" dirty="0"/>
            </a:br>
            <a:r>
              <a:rPr lang="en-US" sz="2200" dirty="0">
                <a:highlight>
                  <a:srgbClr val="FFFF00"/>
                </a:highlight>
              </a:rPr>
              <a:t>"The </a:t>
            </a:r>
            <a:r>
              <a:rPr lang="en-US" sz="2200" b="1" dirty="0">
                <a:highlight>
                  <a:srgbClr val="FFFF00"/>
                </a:highlight>
              </a:rPr>
              <a:t>GMH markers</a:t>
            </a:r>
            <a:r>
              <a:rPr lang="en-US" sz="2200" dirty="0">
                <a:highlight>
                  <a:srgbClr val="FFFF00"/>
                </a:highlight>
              </a:rPr>
              <a:t> represent many advances on behalf of “mental health and wellbeing for all.” They point to what we sense is a tangible shift into a new phase for GMH: a collective game changer with serious positive implications for on the ground, community-based  improvements in mental health.</a:t>
            </a:r>
            <a:br>
              <a:rPr lang="en-US" sz="2200" dirty="0">
                <a:highlight>
                  <a:srgbClr val="FFFF00"/>
                </a:highlight>
              </a:rPr>
            </a:br>
            <a:endParaRPr lang="en-US" sz="2200" dirty="0">
              <a:highlight>
                <a:srgbClr val="FFFF00"/>
              </a:highlight>
            </a:endParaRPr>
          </a:p>
        </p:txBody>
      </p:sp>
      <p:sp>
        <p:nvSpPr>
          <p:cNvPr id="3" name="Content Placeholder 2">
            <a:extLst>
              <a:ext uri="{FF2B5EF4-FFF2-40B4-BE49-F238E27FC236}">
                <a16:creationId xmlns:a16="http://schemas.microsoft.com/office/drawing/2014/main" id="{39450504-23FD-44BD-B580-8B7C79F9B214}"/>
              </a:ext>
            </a:extLst>
          </p:cNvPr>
          <p:cNvSpPr>
            <a:spLocks noGrp="1"/>
          </p:cNvSpPr>
          <p:nvPr>
            <p:ph idx="1"/>
          </p:nvPr>
        </p:nvSpPr>
        <p:spPr>
          <a:xfrm>
            <a:off x="0" y="1752600"/>
            <a:ext cx="9220200" cy="5105400"/>
          </a:xfrm>
        </p:spPr>
        <p:txBody>
          <a:bodyPr>
            <a:normAutofit fontScale="92500"/>
          </a:bodyPr>
          <a:lstStyle/>
          <a:p>
            <a:pPr marL="0" indent="0" algn="just">
              <a:buNone/>
            </a:pPr>
            <a:r>
              <a:rPr lang="en-US" dirty="0"/>
              <a:t> </a:t>
            </a:r>
            <a:br>
              <a:rPr lang="en-US" dirty="0"/>
            </a:br>
            <a:endParaRPr lang="en-US" dirty="0"/>
          </a:p>
          <a:p>
            <a:pPr marL="0" indent="0" algn="just">
              <a:buNone/>
            </a:pPr>
            <a:endParaRPr lang="en-US" sz="2600" dirty="0"/>
          </a:p>
          <a:p>
            <a:pPr marL="0" indent="0" algn="just">
              <a:buNone/>
            </a:pPr>
            <a:r>
              <a:rPr lang="en-US" sz="2600" dirty="0"/>
              <a:t>“We are seeing a convergence of many efforts, the fruit of the labor of thousands of civil society, lived-experience, local and faith-based, business, academic, and government colleagues around the world. “</a:t>
            </a:r>
          </a:p>
          <a:p>
            <a:pPr marL="0" indent="0" algn="just">
              <a:buNone/>
            </a:pPr>
            <a:endParaRPr lang="en-US" sz="2600" dirty="0"/>
          </a:p>
          <a:p>
            <a:pPr marL="0" lvl="0" indent="0" algn="just">
              <a:spcBef>
                <a:spcPts val="0"/>
              </a:spcBef>
              <a:buNone/>
              <a:defRPr/>
            </a:pPr>
            <a:r>
              <a:rPr lang="en-US" sz="2600" dirty="0"/>
              <a:t>“This next GMH phase--Generation 2.0--is increasingly “human.” It is about investing in our common humanity, our human family. It is people committed to people in order to resolutely make healthy lives—including mental health--and wellbeing for all a reality. It is everyone’s responsibility.”</a:t>
            </a:r>
          </a:p>
          <a:p>
            <a:pPr marL="0" lvl="0" indent="0">
              <a:spcBef>
                <a:spcPts val="0"/>
              </a:spcBef>
              <a:buNone/>
              <a:defRPr/>
            </a:pPr>
            <a:endParaRPr lang="en-US" dirty="0"/>
          </a:p>
          <a:p>
            <a:endParaRPr lang="en-US" dirty="0"/>
          </a:p>
        </p:txBody>
      </p:sp>
    </p:spTree>
    <p:extLst>
      <p:ext uri="{BB962C8B-B14F-4D97-AF65-F5344CB8AC3E}">
        <p14:creationId xmlns:p14="http://schemas.microsoft.com/office/powerpoint/2010/main" val="29129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9F3D-598F-4010-B400-F37C640987D5}"/>
              </a:ext>
            </a:extLst>
          </p:cNvPr>
          <p:cNvSpPr>
            <a:spLocks noGrp="1"/>
          </p:cNvSpPr>
          <p:nvPr>
            <p:ph type="title"/>
          </p:nvPr>
        </p:nvSpPr>
        <p:spPr>
          <a:xfrm>
            <a:off x="457200" y="0"/>
            <a:ext cx="8229600" cy="1417638"/>
          </a:xfrm>
        </p:spPr>
        <p:txBody>
          <a:bodyPr>
            <a:normAutofit fontScale="90000"/>
          </a:bodyPr>
          <a:lstStyle/>
          <a:p>
            <a:br>
              <a:rPr lang="en-US" dirty="0"/>
            </a:br>
            <a:r>
              <a:rPr lang="en-US" dirty="0"/>
              <a:t>More Resources</a:t>
            </a:r>
            <a:br>
              <a:rPr lang="en-US" dirty="0"/>
            </a:br>
            <a:r>
              <a:rPr lang="en-US" dirty="0"/>
              <a:t>for Connecting and Contributing</a:t>
            </a:r>
            <a:br>
              <a:rPr lang="en-US" dirty="0"/>
            </a:br>
            <a:endParaRPr lang="en-US" sz="3600" dirty="0"/>
          </a:p>
        </p:txBody>
      </p:sp>
      <p:sp>
        <p:nvSpPr>
          <p:cNvPr id="3" name="Content Placeholder 2">
            <a:extLst>
              <a:ext uri="{FF2B5EF4-FFF2-40B4-BE49-F238E27FC236}">
                <a16:creationId xmlns:a16="http://schemas.microsoft.com/office/drawing/2014/main" id="{FE04CCF3-6BE9-4FAF-8053-F830F6D65B5F}"/>
              </a:ext>
            </a:extLst>
          </p:cNvPr>
          <p:cNvSpPr>
            <a:spLocks noGrp="1"/>
          </p:cNvSpPr>
          <p:nvPr>
            <p:ph idx="1"/>
          </p:nvPr>
        </p:nvSpPr>
        <p:spPr>
          <a:xfrm>
            <a:off x="76200" y="1600200"/>
            <a:ext cx="9067800" cy="5257800"/>
          </a:xfrm>
        </p:spPr>
        <p:txBody>
          <a:bodyPr>
            <a:normAutofit fontScale="70000" lnSpcReduction="20000"/>
          </a:bodyPr>
          <a:lstStyle/>
          <a:p>
            <a:pPr marL="0" indent="0">
              <a:buNone/>
            </a:pPr>
            <a:r>
              <a:rPr lang="en-US" sz="3400" b="1" dirty="0"/>
              <a:t>Global Mental Health</a:t>
            </a:r>
            <a:endParaRPr lang="en-US" sz="3400" b="1" u="sng" dirty="0">
              <a:solidFill>
                <a:srgbClr val="0000FF"/>
              </a:solidFill>
              <a:highlight>
                <a:srgbClr val="FFFF00"/>
              </a:highlight>
            </a:endParaRPr>
          </a:p>
          <a:p>
            <a:r>
              <a:rPr lang="en-US" u="sng" dirty="0">
                <a:solidFill>
                  <a:srgbClr val="0000FF"/>
                </a:solidFill>
                <a:highlight>
                  <a:srgbClr val="FFFF00"/>
                </a:highlight>
              </a:rPr>
              <a:t>GMH Action Network</a:t>
            </a:r>
            <a:r>
              <a:rPr lang="en-US" u="sng" dirty="0">
                <a:solidFill>
                  <a:srgbClr val="0000FF"/>
                </a:solidFill>
                <a:highlight>
                  <a:srgbClr val="FFFF00"/>
                </a:highlight>
                <a:hlinkClick r:id="rId3">
                  <a:extLst>
                    <a:ext uri="{A12FA001-AC4F-418D-AE19-62706E023703}">
                      <ahyp:hlinkClr xmlns:ahyp="http://schemas.microsoft.com/office/drawing/2018/hyperlinkcolor" val="tx"/>
                    </a:ext>
                  </a:extLst>
                </a:hlinkClick>
              </a:rPr>
              <a:t>, United for GMH</a:t>
            </a:r>
            <a:endParaRPr lang="en-US" dirty="0">
              <a:highlight>
                <a:srgbClr val="FFFF00"/>
              </a:highlight>
            </a:endParaRPr>
          </a:p>
          <a:p>
            <a:r>
              <a:rPr lang="en-US" u="sng" dirty="0">
                <a:hlinkClick r:id="rId4"/>
              </a:rPr>
              <a:t>Mental Health Innovation Network</a:t>
            </a:r>
            <a:endParaRPr lang="en-US" dirty="0"/>
          </a:p>
          <a:p>
            <a:r>
              <a:rPr lang="en-US" u="sng" dirty="0">
                <a:hlinkClick r:id="rId5"/>
              </a:rPr>
              <a:t>Movement for Global Mental Health</a:t>
            </a:r>
            <a:endParaRPr lang="en-US" dirty="0"/>
          </a:p>
          <a:p>
            <a:r>
              <a:rPr lang="en-US" u="sng" dirty="0">
                <a:hlinkClick r:id="rId6"/>
              </a:rPr>
              <a:t>UN IASC MHPSS Reference Group</a:t>
            </a:r>
            <a:endParaRPr lang="en-US" dirty="0"/>
          </a:p>
          <a:p>
            <a:r>
              <a:rPr lang="en-US" u="sng" dirty="0">
                <a:hlinkClick r:id="rId7"/>
              </a:rPr>
              <a:t>MHPSS Network</a:t>
            </a:r>
            <a:endParaRPr lang="en-US" dirty="0"/>
          </a:p>
          <a:p>
            <a:r>
              <a:rPr lang="en-US" u="sng" dirty="0">
                <a:hlinkClick r:id="rId7"/>
              </a:rPr>
              <a:t>WHO, Mental Health</a:t>
            </a:r>
            <a:endParaRPr lang="en-US" dirty="0"/>
          </a:p>
          <a:p>
            <a:r>
              <a:rPr lang="en-US" dirty="0">
                <a:hlinkClick r:id="rId8"/>
              </a:rPr>
              <a:t>World Federation for Mental Health</a:t>
            </a:r>
            <a:r>
              <a:rPr lang="en-US" dirty="0"/>
              <a:t> </a:t>
            </a:r>
            <a:br>
              <a:rPr lang="en-US" dirty="0"/>
            </a:br>
            <a:r>
              <a:rPr lang="en-US" dirty="0"/>
              <a:t>(World Metal Health Day, 10 October)</a:t>
            </a:r>
          </a:p>
          <a:p>
            <a:pPr marL="0" indent="0">
              <a:buNone/>
            </a:pPr>
            <a:endParaRPr lang="en-US" dirty="0"/>
          </a:p>
          <a:p>
            <a:pPr marL="0" indent="0">
              <a:buNone/>
            </a:pPr>
            <a:r>
              <a:rPr lang="en-US" sz="3400" b="1" dirty="0"/>
              <a:t>Global Psychology</a:t>
            </a:r>
          </a:p>
          <a:p>
            <a:r>
              <a:rPr lang="en-US" dirty="0">
                <a:hlinkClick r:id="rId9"/>
              </a:rPr>
              <a:t>International Union of Psychological Science</a:t>
            </a:r>
            <a:endParaRPr lang="en-US" dirty="0"/>
          </a:p>
          <a:p>
            <a:r>
              <a:rPr lang="en-US" dirty="0"/>
              <a:t>American Psychological Association:</a:t>
            </a:r>
            <a:br>
              <a:rPr lang="en-US" dirty="0"/>
            </a:br>
            <a:r>
              <a:rPr lang="en-US" dirty="0"/>
              <a:t>--</a:t>
            </a:r>
            <a:r>
              <a:rPr lang="en-US" dirty="0">
                <a:hlinkClick r:id="rId10"/>
              </a:rPr>
              <a:t>Office of International Affairs</a:t>
            </a:r>
            <a:br>
              <a:rPr lang="en-US" dirty="0"/>
            </a:br>
            <a:r>
              <a:rPr lang="en-US" dirty="0"/>
              <a:t>--</a:t>
            </a:r>
            <a:r>
              <a:rPr lang="en-US" dirty="0">
                <a:hlinkClick r:id="rId11"/>
              </a:rPr>
              <a:t>Division 52: International Psychology</a:t>
            </a:r>
            <a:endParaRPr lang="en-US" dirty="0"/>
          </a:p>
          <a:p>
            <a:r>
              <a:rPr lang="en-US" dirty="0">
                <a:hlinkClick r:id="rId12"/>
              </a:rPr>
              <a:t>Psychology Coalition at the United Nations</a:t>
            </a:r>
            <a:endParaRPr lang="en-US" dirty="0"/>
          </a:p>
          <a:p>
            <a:endParaRPr lang="en-US" dirty="0"/>
          </a:p>
        </p:txBody>
      </p:sp>
    </p:spTree>
    <p:extLst>
      <p:ext uri="{BB962C8B-B14F-4D97-AF65-F5344CB8AC3E}">
        <p14:creationId xmlns:p14="http://schemas.microsoft.com/office/powerpoint/2010/main" val="520793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04800"/>
            <a:ext cx="8229600" cy="1143000"/>
          </a:xfrm>
        </p:spPr>
        <p:txBody>
          <a:bodyPr/>
          <a:lstStyle/>
          <a:p>
            <a:pPr eaLnBrk="1" hangingPunct="1"/>
            <a:r>
              <a:rPr lang="en-GB"/>
              <a:t>.</a:t>
            </a:r>
          </a:p>
        </p:txBody>
      </p:sp>
      <p:sp>
        <p:nvSpPr>
          <p:cNvPr id="3" name="Content Placeholder 2"/>
          <p:cNvSpPr>
            <a:spLocks noGrp="1"/>
          </p:cNvSpPr>
          <p:nvPr>
            <p:ph idx="1"/>
          </p:nvPr>
        </p:nvSpPr>
        <p:spPr>
          <a:xfrm>
            <a:off x="0" y="1447800"/>
            <a:ext cx="9144000" cy="5410200"/>
          </a:xfrm>
        </p:spPr>
        <p:txBody>
          <a:bodyPr rtlCol="0">
            <a:normAutofit fontScale="92500" lnSpcReduction="10000"/>
          </a:bodyPr>
          <a:lstStyle/>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a:buNone/>
              <a:defRPr/>
            </a:pPr>
            <a:endParaRPr lang="en-GB" sz="2000" b="1" dirty="0">
              <a:solidFill>
                <a:srgbClr val="0000CC"/>
              </a:solidFill>
            </a:endParaRPr>
          </a:p>
          <a:p>
            <a:pPr algn="ctr">
              <a:buNone/>
              <a:defRPr/>
            </a:pPr>
            <a:r>
              <a:rPr lang="en-GB" sz="2800" b="1" dirty="0">
                <a:solidFill>
                  <a:srgbClr val="0000CC"/>
                </a:solidFill>
              </a:rPr>
              <a:t>Wellbeing for All</a:t>
            </a:r>
            <a:br>
              <a:rPr lang="en-GB" sz="2800" b="1" dirty="0">
                <a:solidFill>
                  <a:srgbClr val="0000CC"/>
                </a:solidFill>
              </a:rPr>
            </a:br>
            <a:r>
              <a:rPr lang="en-GB" sz="2800" b="1" i="1" dirty="0">
                <a:solidFill>
                  <a:srgbClr val="0000CC"/>
                </a:solidFill>
              </a:rPr>
              <a:t>Global Mental Health</a:t>
            </a:r>
            <a:br>
              <a:rPr lang="en-GB" sz="2800" b="1" i="1" dirty="0">
                <a:solidFill>
                  <a:srgbClr val="0000CC"/>
                </a:solidFill>
              </a:rPr>
            </a:br>
            <a:r>
              <a:rPr lang="en-GB" sz="2800" b="1" i="1" dirty="0">
                <a:solidFill>
                  <a:srgbClr val="0000CC"/>
                </a:solidFill>
              </a:rPr>
              <a:t>Developments and Directions</a:t>
            </a:r>
            <a:br>
              <a:rPr lang="en-GB" sz="2800" b="1" dirty="0">
                <a:solidFill>
                  <a:srgbClr val="0000CC"/>
                </a:solidFill>
              </a:rPr>
            </a:br>
            <a:endParaRPr lang="en-GB" sz="28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r>
              <a:rPr lang="en-GB" sz="2200" b="1" dirty="0"/>
              <a:t>Kelly and Michele O’Donnell, Member Care Associates, Inc.</a:t>
            </a:r>
            <a:br>
              <a:rPr lang="en-GB" sz="2200" b="1" dirty="0"/>
            </a:br>
            <a:r>
              <a:rPr lang="en-GB" sz="2200" b="1" u="sng" dirty="0">
                <a:solidFill>
                  <a:srgbClr val="3366FF"/>
                </a:solidFill>
                <a:hlinkClick r:id="rId3"/>
              </a:rPr>
              <a:t>mcaresources@gmail.com</a:t>
            </a:r>
            <a:r>
              <a:rPr lang="en-GB" sz="2200" b="1" dirty="0">
                <a:solidFill>
                  <a:srgbClr val="3366FF"/>
                </a:solidFill>
              </a:rPr>
              <a:t>      </a:t>
            </a:r>
            <a:r>
              <a:rPr lang="en-GB" sz="2200" b="1" u="sng" dirty="0">
                <a:solidFill>
                  <a:srgbClr val="3366FF"/>
                </a:solidFill>
                <a:hlinkClick r:id="rId4"/>
              </a:rPr>
              <a:t>www.membercareassociates.org</a:t>
            </a:r>
            <a:endParaRPr lang="en-GB" sz="2200" b="1" u="sng" dirty="0">
              <a:solidFill>
                <a:srgbClr val="3366FF"/>
              </a:solidFill>
            </a:endParaRPr>
          </a:p>
          <a:p>
            <a:pPr algn="ctr" eaLnBrk="1" fontAlgn="auto" hangingPunct="1">
              <a:spcAft>
                <a:spcPts val="0"/>
              </a:spcAft>
              <a:buFont typeface="Arial" pitchFamily="34" charset="0"/>
              <a:buNone/>
              <a:defRPr/>
            </a:pPr>
            <a:endParaRPr lang="en-GB" sz="2200" dirty="0"/>
          </a:p>
          <a:p>
            <a:pPr algn="ctr" eaLnBrk="1" fontAlgn="auto" hangingPunct="1">
              <a:spcAft>
                <a:spcPts val="0"/>
              </a:spcAft>
              <a:buFont typeface="Arial" pitchFamily="34" charset="0"/>
              <a:buNone/>
              <a:defRPr/>
            </a:pPr>
            <a:endParaRPr lang="en-GB" sz="1700" b="1" u="sng" dirty="0">
              <a:solidFill>
                <a:srgbClr val="3366FF"/>
              </a:solidFill>
            </a:endParaRPr>
          </a:p>
          <a:p>
            <a:pPr algn="ctr" eaLnBrk="1" fontAlgn="auto" hangingPunct="1">
              <a:spcAft>
                <a:spcPts val="0"/>
              </a:spcAft>
              <a:buFont typeface="Arial" pitchFamily="34" charset="0"/>
              <a:buNone/>
              <a:defRPr/>
            </a:pPr>
            <a:endParaRPr lang="en-GB" sz="2800" b="1" dirty="0">
              <a:solidFill>
                <a:srgbClr val="0000FF"/>
              </a:solidFill>
            </a:endParaRPr>
          </a:p>
        </p:txBody>
      </p:sp>
      <p:pic>
        <p:nvPicPr>
          <p:cNvPr id="57349" name="Picture 5" descr="kelly and michele cambridge 2014 crop.jpg"/>
          <p:cNvPicPr>
            <a:picLocks noChangeAspect="1"/>
          </p:cNvPicPr>
          <p:nvPr/>
        </p:nvPicPr>
        <p:blipFill>
          <a:blip r:embed="rId5" cstate="print"/>
          <a:srcRect/>
          <a:stretch>
            <a:fillRect/>
          </a:stretch>
        </p:blipFill>
        <p:spPr bwMode="auto">
          <a:xfrm>
            <a:off x="3124199" y="4038600"/>
            <a:ext cx="2895600" cy="2068645"/>
          </a:xfrm>
          <a:prstGeom prst="rect">
            <a:avLst/>
          </a:prstGeom>
          <a:noFill/>
          <a:ln w="9525">
            <a:noFill/>
            <a:miter lim="800000"/>
            <a:headEnd/>
            <a:tailEnd/>
          </a:ln>
        </p:spPr>
      </p:pic>
      <p:pic>
        <p:nvPicPr>
          <p:cNvPr id="2" name="Picture 2">
            <a:extLst>
              <a:ext uri="{FF2B5EF4-FFF2-40B4-BE49-F238E27FC236}">
                <a16:creationId xmlns:a16="http://schemas.microsoft.com/office/drawing/2014/main" id="{E971A98A-FA14-425B-A411-45F5C1AB94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0085"/>
            <a:ext cx="3830079" cy="2773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9A37-1E89-428E-AFC8-D00A39315192}"/>
              </a:ext>
            </a:extLst>
          </p:cNvPr>
          <p:cNvSpPr>
            <a:spLocks noGrp="1"/>
          </p:cNvSpPr>
          <p:nvPr>
            <p:ph type="title"/>
          </p:nvPr>
        </p:nvSpPr>
        <p:spPr>
          <a:xfrm>
            <a:off x="457200" y="-76201"/>
            <a:ext cx="8229600" cy="1314641"/>
          </a:xfrm>
        </p:spPr>
        <p:txBody>
          <a:bodyPr>
            <a:normAutofit/>
          </a:bodyPr>
          <a:lstStyle/>
          <a:p>
            <a:r>
              <a:rPr lang="en-US" sz="3200" b="1" dirty="0"/>
              <a:t>My Journey into GMH</a:t>
            </a:r>
            <a:br>
              <a:rPr lang="en-US" sz="3200" dirty="0"/>
            </a:br>
            <a:r>
              <a:rPr lang="en-US" sz="3200" dirty="0">
                <a:hlinkClick r:id="rId3"/>
              </a:rPr>
              <a:t>GMH-Map </a:t>
            </a:r>
            <a:endParaRPr lang="en-US" sz="3200" dirty="0"/>
          </a:p>
        </p:txBody>
      </p:sp>
      <p:sp>
        <p:nvSpPr>
          <p:cNvPr id="3" name="Content Placeholder 2">
            <a:extLst>
              <a:ext uri="{FF2B5EF4-FFF2-40B4-BE49-F238E27FC236}">
                <a16:creationId xmlns:a16="http://schemas.microsoft.com/office/drawing/2014/main" id="{C15E8CF5-2365-4C3D-BCBB-051EAA866F28}"/>
              </a:ext>
            </a:extLst>
          </p:cNvPr>
          <p:cNvSpPr>
            <a:spLocks noGrp="1"/>
          </p:cNvSpPr>
          <p:nvPr>
            <p:ph idx="1"/>
          </p:nvPr>
        </p:nvSpPr>
        <p:spPr>
          <a:xfrm>
            <a:off x="0" y="1600200"/>
            <a:ext cx="9144000" cy="5257800"/>
          </a:xfrm>
        </p:spPr>
        <p:txBody>
          <a:bodyPr>
            <a:normAutofit fontScale="47500" lnSpcReduction="20000"/>
          </a:bodyPr>
          <a:lstStyle/>
          <a:p>
            <a:endParaRPr lang="en-US" b="0" i="0" dirty="0">
              <a:solidFill>
                <a:srgbClr val="2B1E1B"/>
              </a:solidFill>
              <a:effectLst/>
              <a:latin typeface="arial" panose="020B0604020202020204" pitchFamily="34" charset="0"/>
            </a:endParaRPr>
          </a:p>
          <a:p>
            <a:endParaRPr lang="en-US" dirty="0">
              <a:solidFill>
                <a:srgbClr val="2B1E1B"/>
              </a:solidFill>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dirty="0">
              <a:solidFill>
                <a:srgbClr val="2B1E1B"/>
              </a:solidFill>
              <a:latin typeface="arial" panose="020B0604020202020204" pitchFamily="34" charset="0"/>
            </a:endParaRPr>
          </a:p>
          <a:p>
            <a:endParaRPr lang="en-US" b="0" i="0" dirty="0">
              <a:solidFill>
                <a:srgbClr val="2B1E1B"/>
              </a:solidFill>
              <a:effectLst/>
              <a:latin typeface="arial" panose="020B0604020202020204" pitchFamily="34" charset="0"/>
            </a:endParaRPr>
          </a:p>
          <a:p>
            <a:endParaRPr lang="en-US" b="0" i="0" dirty="0">
              <a:solidFill>
                <a:srgbClr val="2B1E1B"/>
              </a:solidFill>
              <a:effectLst/>
              <a:latin typeface="arial" panose="020B0604020202020204" pitchFamily="34" charset="0"/>
            </a:endParaRPr>
          </a:p>
          <a:p>
            <a:pPr marL="0" indent="0">
              <a:buNone/>
            </a:pPr>
            <a:endParaRPr lang="en-US" b="0" i="0" dirty="0">
              <a:solidFill>
                <a:srgbClr val="2B1E1B"/>
              </a:solidFill>
              <a:effectLst/>
              <a:latin typeface="arial" panose="020B0604020202020204" pitchFamily="34" charset="0"/>
            </a:endParaRPr>
          </a:p>
          <a:p>
            <a:r>
              <a:rPr lang="en-US" sz="4400" b="0" i="0" dirty="0">
                <a:solidFill>
                  <a:srgbClr val="2B1E1B"/>
                </a:solidFill>
                <a:effectLst/>
                <a:latin typeface="arial" panose="020B0604020202020204" pitchFamily="34" charset="0"/>
              </a:rPr>
              <a:t>A collaborative project (2011-current)</a:t>
            </a:r>
            <a:br>
              <a:rPr lang="en-US" sz="4400" b="0" i="0" dirty="0">
                <a:solidFill>
                  <a:srgbClr val="2B1E1B"/>
                </a:solidFill>
                <a:effectLst/>
                <a:latin typeface="arial" panose="020B0604020202020204" pitchFamily="34" charset="0"/>
              </a:rPr>
            </a:br>
            <a:r>
              <a:rPr lang="en-US" sz="4400" b="0" i="0" dirty="0">
                <a:solidFill>
                  <a:srgbClr val="2B1E1B"/>
                </a:solidFill>
                <a:effectLst/>
                <a:latin typeface="arial" panose="020B0604020202020204" pitchFamily="34" charset="0"/>
              </a:rPr>
              <a:t>--to orient colleagues to Global Mental Health (GMH) </a:t>
            </a:r>
            <a:br>
              <a:rPr lang="en-US" sz="4400" b="0" i="0" dirty="0">
                <a:solidFill>
                  <a:srgbClr val="2B1E1B"/>
                </a:solidFill>
                <a:effectLst/>
                <a:latin typeface="arial" panose="020B0604020202020204" pitchFamily="34" charset="0"/>
              </a:rPr>
            </a:br>
            <a:r>
              <a:rPr lang="en-US" sz="4400" b="0" i="0" dirty="0">
                <a:solidFill>
                  <a:srgbClr val="2B1E1B"/>
                </a:solidFill>
                <a:effectLst/>
                <a:latin typeface="arial" panose="020B0604020202020204" pitchFamily="34" charset="0"/>
              </a:rPr>
              <a:t>--to promote sustainable wellbeing for all people/planet.</a:t>
            </a:r>
          </a:p>
          <a:p>
            <a:pPr marL="0" indent="0">
              <a:buNone/>
            </a:pPr>
            <a:endParaRPr lang="en-US" b="0" i="0" dirty="0">
              <a:solidFill>
                <a:srgbClr val="2B1E1B"/>
              </a:solidFill>
              <a:effectLst/>
              <a:latin typeface="arial" panose="020B0604020202020204" pitchFamily="34" charset="0"/>
            </a:endParaRPr>
          </a:p>
          <a:p>
            <a:r>
              <a:rPr lang="en-US" b="0" i="0" dirty="0">
                <a:solidFill>
                  <a:srgbClr val="2B1E1B"/>
                </a:solidFill>
                <a:effectLst/>
                <a:latin typeface="arial" panose="020B0604020202020204" pitchFamily="34" charset="0"/>
              </a:rPr>
              <a:t> </a:t>
            </a:r>
            <a:r>
              <a:rPr lang="en-US" sz="3600" dirty="0">
                <a:solidFill>
                  <a:srgbClr val="2B1E1B"/>
                </a:solidFill>
                <a:latin typeface="arial" panose="020B0604020202020204" pitchFamily="34" charset="0"/>
              </a:rPr>
              <a:t>Examples of  our 10+ GMH articles as well as presentations  </a:t>
            </a:r>
            <a:r>
              <a:rPr lang="en-US" sz="3600" dirty="0">
                <a:solidFill>
                  <a:srgbClr val="2B1E1B"/>
                </a:solidFill>
                <a:latin typeface="arial" panose="020B0604020202020204" pitchFamily="34" charset="0"/>
                <a:hlinkClick r:id="rId4"/>
              </a:rPr>
              <a:t>HERE</a:t>
            </a:r>
            <a:r>
              <a:rPr lang="en-US" sz="3600" dirty="0">
                <a:solidFill>
                  <a:srgbClr val="2B1E1B"/>
                </a:solidFill>
                <a:latin typeface="arial" panose="020B0604020202020204" pitchFamily="34" charset="0"/>
              </a:rPr>
              <a:t>.</a:t>
            </a:r>
            <a:br>
              <a:rPr lang="en-US" sz="3600" dirty="0">
                <a:solidFill>
                  <a:srgbClr val="2B1E1B"/>
                </a:solidFill>
                <a:latin typeface="arial" panose="020B0604020202020204" pitchFamily="34" charset="0"/>
              </a:rPr>
            </a:br>
            <a:br>
              <a:rPr lang="en-US" sz="3600" dirty="0">
                <a:solidFill>
                  <a:srgbClr val="2B1E1B"/>
                </a:solidFill>
                <a:latin typeface="arial" panose="020B0604020202020204" pitchFamily="34" charset="0"/>
              </a:rPr>
            </a:br>
            <a:endParaRPr lang="en-US" sz="3600" dirty="0"/>
          </a:p>
        </p:txBody>
      </p:sp>
      <p:sp>
        <p:nvSpPr>
          <p:cNvPr id="6" name="AutoShape 2" descr="GMH-Map">
            <a:extLst>
              <a:ext uri="{FF2B5EF4-FFF2-40B4-BE49-F238E27FC236}">
                <a16:creationId xmlns:a16="http://schemas.microsoft.com/office/drawing/2014/main" id="{2A86A037-0514-4C1B-9A73-F7EED5FEE00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1E0D59B3-D18D-4885-AB75-99425FFDF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900" y="1143000"/>
            <a:ext cx="5410200" cy="3800666"/>
          </a:xfrm>
          <a:prstGeom prst="rect">
            <a:avLst/>
          </a:prstGeom>
        </p:spPr>
      </p:pic>
    </p:spTree>
    <p:extLst>
      <p:ext uri="{BB962C8B-B14F-4D97-AF65-F5344CB8AC3E}">
        <p14:creationId xmlns:p14="http://schemas.microsoft.com/office/powerpoint/2010/main" val="361104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pPr algn="just">
              <a:buNone/>
            </a:pPr>
            <a:r>
              <a:rPr lang="en-US" dirty="0"/>
              <a:t>	“</a:t>
            </a:r>
            <a:r>
              <a:rPr lang="en-US" b="1" dirty="0"/>
              <a:t>Mental health </a:t>
            </a:r>
            <a:r>
              <a:rPr lang="en-US" dirty="0"/>
              <a:t>affects and is affected by many crucial issues pertinent to global development and quality of life, including poverty, food security, trauma, conflict, interpersonal violence, terrorism, gender equality, education, human security, natural disasters, and climate change.</a:t>
            </a:r>
            <a:endParaRPr lang="en-US" sz="1500" dirty="0"/>
          </a:p>
          <a:p>
            <a:pPr algn="just">
              <a:buNone/>
            </a:pPr>
            <a:r>
              <a:rPr lang="en-US" sz="1500" dirty="0"/>
              <a:t> </a:t>
            </a:r>
          </a:p>
          <a:p>
            <a:pPr algn="just">
              <a:buNone/>
            </a:pPr>
            <a:r>
              <a:rPr lang="en-US" b="1" dirty="0"/>
              <a:t>	…mental ill health [</a:t>
            </a:r>
            <a:r>
              <a:rPr lang="en-US" dirty="0"/>
              <a:t>contributes] significantly to the total global burden of disease. Anxiety and depression for example, respectively affect an estimated 264 million and 322 million people and contribute to an estimated 3.4% and 7.5% of all years lived with disability. Depression is the single largest contributor to global disability. (</a:t>
            </a:r>
            <a:r>
              <a:rPr lang="en-US" dirty="0">
                <a:hlinkClick r:id="rId3"/>
              </a:rPr>
              <a:t>WHO, 2017a</a:t>
            </a:r>
            <a:r>
              <a:rPr lang="en-US" dirty="0"/>
              <a:t>)” [note: estimates vary]</a:t>
            </a:r>
          </a:p>
          <a:p>
            <a:pPr algn="just">
              <a:buNone/>
            </a:pPr>
            <a:br>
              <a:rPr lang="en-US" dirty="0"/>
            </a:br>
            <a:r>
              <a:rPr lang="en-US" dirty="0"/>
              <a:t> </a:t>
            </a:r>
            <a:r>
              <a:rPr lang="en-US" dirty="0">
                <a:hlinkClick r:id="rId4"/>
              </a:rPr>
              <a:t>O’Donnell and Eaton, 2017</a:t>
            </a:r>
            <a:endParaRPr lang="en-US" dirty="0"/>
          </a:p>
        </p:txBody>
      </p:sp>
      <p:pic>
        <p:nvPicPr>
          <p:cNvPr id="4" name="Picture 5" descr="crossing sectors crop.jpg"/>
          <p:cNvPicPr>
            <a:picLocks noChangeAspect="1"/>
          </p:cNvPicPr>
          <p:nvPr/>
        </p:nvPicPr>
        <p:blipFill>
          <a:blip r:embed="rId5" cstate="print"/>
          <a:srcRect/>
          <a:stretch>
            <a:fillRect/>
          </a:stretch>
        </p:blipFill>
        <p:spPr bwMode="auto">
          <a:xfrm>
            <a:off x="7620000" y="-22860"/>
            <a:ext cx="1524000" cy="698500"/>
          </a:xfrm>
          <a:prstGeom prst="rect">
            <a:avLst/>
          </a:prstGeom>
          <a:noFill/>
          <a:ln w="9525">
            <a:noFill/>
            <a:miter lim="800000"/>
            <a:headEnd/>
            <a:tailEnd/>
          </a:ln>
        </p:spPr>
      </p:pic>
    </p:spTree>
    <p:extLst>
      <p:ext uri="{BB962C8B-B14F-4D97-AF65-F5344CB8AC3E}">
        <p14:creationId xmlns:p14="http://schemas.microsoft.com/office/powerpoint/2010/main" val="303465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a:t>
            </a: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pPr algn="just"/>
            <a:r>
              <a:rPr lang="en-US" dirty="0"/>
              <a:t>“Despite the fact that there are hundreds of millions of people experiencing a mental, neurological, or substance use condition, the attention paid to these conditions has been scant historically.</a:t>
            </a:r>
          </a:p>
          <a:p>
            <a:pPr algn="just"/>
            <a:endParaRPr lang="en-US" dirty="0"/>
          </a:p>
          <a:p>
            <a:pPr algn="just"/>
            <a:r>
              <a:rPr lang="en-US" dirty="0"/>
              <a:t>Even in high income countries only 35-50% of the people with severe mental disorders receive treatment, and in low income countries the vast majority, typically 76-85%, receive little or no effective care (WHO, 2013, p. 8).</a:t>
            </a:r>
          </a:p>
          <a:p>
            <a:pPr marL="0" indent="0" algn="just">
              <a:buNone/>
            </a:pPr>
            <a:r>
              <a:rPr lang="en-US" dirty="0"/>
              <a:t> </a:t>
            </a:r>
          </a:p>
          <a:p>
            <a:pPr algn="just"/>
            <a:r>
              <a:rPr lang="en-US" dirty="0"/>
              <a:t>In sub-Saharan Africa, governments spend only around 1% of their health budgets on mental health, a number that is very similar to the proportion of international development assistance for health dedicated to mental health (Gilbert, Patel, Farmer, and Lu, 2015)</a:t>
            </a:r>
          </a:p>
          <a:p>
            <a:pPr>
              <a:buNone/>
            </a:pPr>
            <a:r>
              <a:rPr lang="en-US" dirty="0"/>
              <a:t>	</a:t>
            </a:r>
            <a:r>
              <a:rPr lang="en-US" dirty="0">
                <a:hlinkClick r:id="rId3"/>
              </a:rPr>
              <a:t>O’Donnell and Eaton, 2017</a:t>
            </a:r>
            <a:endParaRPr lang="en-US" dirty="0"/>
          </a:p>
          <a:p>
            <a:endParaRPr lang="en-US" dirty="0"/>
          </a:p>
        </p:txBody>
      </p:sp>
      <p:pic>
        <p:nvPicPr>
          <p:cNvPr id="4" name="Picture 5" descr="crossing sectors crop.jpg"/>
          <p:cNvPicPr>
            <a:picLocks noChangeAspect="1"/>
          </p:cNvPicPr>
          <p:nvPr/>
        </p:nvPicPr>
        <p:blipFill>
          <a:blip r:embed="rId4" cstate="print"/>
          <a:srcRect/>
          <a:stretch>
            <a:fillRect/>
          </a:stretch>
        </p:blipFill>
        <p:spPr bwMode="auto">
          <a:xfrm>
            <a:off x="7620000" y="0"/>
            <a:ext cx="1524000" cy="698500"/>
          </a:xfrm>
          <a:prstGeom prst="rect">
            <a:avLst/>
          </a:prstGeom>
          <a:noFill/>
          <a:ln w="9525">
            <a:noFill/>
            <a:miter lim="800000"/>
            <a:headEnd/>
            <a:tailEnd/>
          </a:ln>
        </p:spPr>
      </p:pic>
    </p:spTree>
    <p:extLst>
      <p:ext uri="{BB962C8B-B14F-4D97-AF65-F5344CB8AC3E}">
        <p14:creationId xmlns:p14="http://schemas.microsoft.com/office/powerpoint/2010/main" val="353063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3934-C12E-4FAC-94A4-1AAD1DB4BEDD}"/>
              </a:ext>
            </a:extLst>
          </p:cNvPr>
          <p:cNvSpPr>
            <a:spLocks noGrp="1"/>
          </p:cNvSpPr>
          <p:nvPr>
            <p:ph type="title"/>
          </p:nvPr>
        </p:nvSpPr>
        <p:spPr>
          <a:xfrm>
            <a:off x="457200" y="217170"/>
            <a:ext cx="8229600" cy="240030"/>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EF7D4E0E-953F-4109-8929-2A862B9519F5}"/>
              </a:ext>
            </a:extLst>
          </p:cNvPr>
          <p:cNvSpPr>
            <a:spLocks noGrp="1"/>
          </p:cNvSpPr>
          <p:nvPr>
            <p:ph idx="1"/>
          </p:nvPr>
        </p:nvSpPr>
        <p:spPr>
          <a:xfrm>
            <a:off x="152400" y="915670"/>
            <a:ext cx="8763000" cy="5942330"/>
          </a:xfrm>
        </p:spPr>
        <p:txBody>
          <a:bodyPr>
            <a:normAutofit lnSpcReduction="10000"/>
          </a:bodyPr>
          <a:lstStyle/>
          <a:p>
            <a:pPr algn="just"/>
            <a:r>
              <a:rPr lang="en-US" dirty="0"/>
              <a:t>Further, the extreme neglect, human rights abuse, and social exclusion of people with mental illness means that they could be seen as the epitome of people who are “</a:t>
            </a:r>
            <a:r>
              <a:rPr lang="en-US" dirty="0">
                <a:highlight>
                  <a:srgbClr val="FFFF00"/>
                </a:highlight>
              </a:rPr>
              <a:t>left behind.”</a:t>
            </a:r>
          </a:p>
          <a:p>
            <a:pPr marL="0" indent="0" algn="just">
              <a:buNone/>
            </a:pPr>
            <a:endParaRPr lang="en-US" b="1" dirty="0"/>
          </a:p>
          <a:p>
            <a:pPr algn="just"/>
            <a:r>
              <a:rPr lang="en-US" dirty="0"/>
              <a:t>In addition, “people with these disorders are often subjected to social isolation, poor quality of life and increased mortality. These disorders are the cause of staggering economic and social costs.” (WHO Department of Mental Health, </a:t>
            </a:r>
            <a:r>
              <a:rPr lang="en-US" i="1" dirty="0"/>
              <a:t>The Bare Facts</a:t>
            </a:r>
            <a:r>
              <a:rPr lang="en-US" dirty="0"/>
              <a:t>).”</a:t>
            </a:r>
          </a:p>
          <a:p>
            <a:pPr marL="0" indent="0">
              <a:buNone/>
            </a:pPr>
            <a:r>
              <a:rPr lang="en-US" dirty="0">
                <a:hlinkClick r:id="rId3"/>
              </a:rPr>
              <a:t>O’Donnell and Eaton, 2017</a:t>
            </a:r>
            <a:endParaRPr lang="en-US" dirty="0"/>
          </a:p>
        </p:txBody>
      </p:sp>
      <p:pic>
        <p:nvPicPr>
          <p:cNvPr id="4" name="Picture 5" descr="crossing sectors crop.jpg">
            <a:extLst>
              <a:ext uri="{FF2B5EF4-FFF2-40B4-BE49-F238E27FC236}">
                <a16:creationId xmlns:a16="http://schemas.microsoft.com/office/drawing/2014/main" id="{D5F8537C-DFF5-4C76-ABF3-04C277C728F5}"/>
              </a:ext>
            </a:extLst>
          </p:cNvPr>
          <p:cNvPicPr>
            <a:picLocks noChangeAspect="1"/>
          </p:cNvPicPr>
          <p:nvPr/>
        </p:nvPicPr>
        <p:blipFill>
          <a:blip r:embed="rId4" cstate="print"/>
          <a:srcRect/>
          <a:stretch>
            <a:fillRect/>
          </a:stretch>
        </p:blipFill>
        <p:spPr bwMode="auto">
          <a:xfrm>
            <a:off x="7620000" y="-22860"/>
            <a:ext cx="1524000" cy="698500"/>
          </a:xfrm>
          <a:prstGeom prst="rect">
            <a:avLst/>
          </a:prstGeom>
          <a:noFill/>
          <a:ln w="9525">
            <a:noFill/>
            <a:miter lim="800000"/>
            <a:headEnd/>
            <a:tailEnd/>
          </a:ln>
        </p:spPr>
      </p:pic>
    </p:spTree>
    <p:extLst>
      <p:ext uri="{BB962C8B-B14F-4D97-AF65-F5344CB8AC3E}">
        <p14:creationId xmlns:p14="http://schemas.microsoft.com/office/powerpoint/2010/main" val="29368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A648-C2C9-41A1-8BF2-3419546E0AF7}"/>
              </a:ext>
            </a:extLst>
          </p:cNvPr>
          <p:cNvSpPr>
            <a:spLocks noGrp="1"/>
          </p:cNvSpPr>
          <p:nvPr>
            <p:ph type="title"/>
          </p:nvPr>
        </p:nvSpPr>
        <p:spPr>
          <a:xfrm>
            <a:off x="76200" y="274638"/>
            <a:ext cx="9067800" cy="1143000"/>
          </a:xfrm>
        </p:spPr>
        <p:txBody>
          <a:bodyPr>
            <a:normAutofit fontScale="90000"/>
          </a:bodyPr>
          <a:lstStyle/>
          <a:p>
            <a:r>
              <a:rPr lang="en-US" sz="3200" dirty="0">
                <a:solidFill>
                  <a:srgbClr val="0000FF"/>
                </a:solidFill>
                <a:hlinkClick r:id="rId3">
                  <a:extLst>
                    <a:ext uri="{A12FA001-AC4F-418D-AE19-62706E023703}">
                      <ahyp:hlinkClr xmlns:ahyp="http://schemas.microsoft.com/office/drawing/2018/hyperlinkcolor" val="tx"/>
                    </a:ext>
                  </a:extLst>
                </a:hlinkClick>
              </a:rPr>
              <a:t>Convention on the </a:t>
            </a:r>
            <a:br>
              <a:rPr lang="en-US" sz="3200" dirty="0">
                <a:solidFill>
                  <a:srgbClr val="0000FF"/>
                </a:solidFill>
                <a:hlinkClick r:id="rId3">
                  <a:extLst>
                    <a:ext uri="{A12FA001-AC4F-418D-AE19-62706E023703}">
                      <ahyp:hlinkClr xmlns:ahyp="http://schemas.microsoft.com/office/drawing/2018/hyperlinkcolor" val="tx"/>
                    </a:ext>
                  </a:extLst>
                </a:hlinkClick>
              </a:rPr>
            </a:br>
            <a:r>
              <a:rPr lang="en-US" sz="3200" dirty="0">
                <a:solidFill>
                  <a:srgbClr val="0000FF"/>
                </a:solidFill>
                <a:hlinkClick r:id="rId3">
                  <a:extLst>
                    <a:ext uri="{A12FA001-AC4F-418D-AE19-62706E023703}">
                      <ahyp:hlinkClr xmlns:ahyp="http://schemas.microsoft.com/office/drawing/2018/hyperlinkcolor" val="tx"/>
                    </a:ext>
                  </a:extLst>
                </a:hlinkClick>
              </a:rPr>
              <a:t>Rights of Persons with Disabilities (2006</a:t>
            </a:r>
            <a:r>
              <a:rPr lang="en-US" sz="3200" dirty="0">
                <a:solidFill>
                  <a:srgbClr val="0000FF"/>
                </a:solidFill>
              </a:rPr>
              <a:t>)</a:t>
            </a:r>
            <a:br>
              <a:rPr lang="en-US" sz="3200" dirty="0">
                <a:solidFill>
                  <a:srgbClr val="0000FF"/>
                </a:solidFill>
              </a:rPr>
            </a:br>
            <a:br>
              <a:rPr lang="en-US" sz="3200" dirty="0">
                <a:solidFill>
                  <a:srgbClr val="0000FF"/>
                </a:solidFill>
              </a:rPr>
            </a:br>
            <a:endParaRPr lang="en-US" sz="3200" dirty="0">
              <a:solidFill>
                <a:srgbClr val="0000FF"/>
              </a:solidFill>
            </a:endParaRPr>
          </a:p>
        </p:txBody>
      </p:sp>
      <p:sp>
        <p:nvSpPr>
          <p:cNvPr id="3" name="Content Placeholder 2">
            <a:extLst>
              <a:ext uri="{FF2B5EF4-FFF2-40B4-BE49-F238E27FC236}">
                <a16:creationId xmlns:a16="http://schemas.microsoft.com/office/drawing/2014/main" id="{78680140-69F2-4DCE-9427-9D951F51226C}"/>
              </a:ext>
            </a:extLst>
          </p:cNvPr>
          <p:cNvSpPr>
            <a:spLocks noGrp="1"/>
          </p:cNvSpPr>
          <p:nvPr>
            <p:ph idx="1"/>
          </p:nvPr>
        </p:nvSpPr>
        <p:spPr>
          <a:xfrm>
            <a:off x="76200" y="1066800"/>
            <a:ext cx="8991600" cy="5791200"/>
          </a:xfrm>
        </p:spPr>
        <p:txBody>
          <a:bodyPr>
            <a:normAutofit/>
          </a:bodyPr>
          <a:lstStyle/>
          <a:p>
            <a:pPr marL="0" marR="0" indent="0">
              <a:lnSpc>
                <a:spcPts val="1200"/>
              </a:lnSpc>
              <a:spcBef>
                <a:spcPts val="0"/>
              </a:spcBef>
              <a:spcAft>
                <a:spcPts val="0"/>
              </a:spcAft>
              <a:buNone/>
            </a:pPr>
            <a:r>
              <a:rPr lang="en-US" sz="1800" kern="700" spc="20" dirty="0">
                <a:effectLst/>
                <a:latin typeface="Calibri" panose="020F0502020204030204" pitchFamily="34" charset="0"/>
                <a:ea typeface="Times New Roman" panose="02020603050405020304" pitchFamily="18" charset="0"/>
              </a:rPr>
              <a:t> </a:t>
            </a:r>
            <a:endParaRPr lang="en-US" sz="1800" kern="700" spc="2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endParaRPr lang="en-US" sz="1800" kern="700" spc="20" dirty="0">
              <a:effectLst/>
              <a:latin typeface="Calibri" panose="020F0502020204030204" pitchFamily="34" charset="0"/>
              <a:ea typeface="Times New Roman" panose="02020603050405020304" pitchFamily="18" charset="0"/>
            </a:endParaRPr>
          </a:p>
          <a:p>
            <a:pPr marL="0" indent="0" algn="ctr">
              <a:buNone/>
            </a:pPr>
            <a:r>
              <a:rPr lang="en-US" dirty="0">
                <a:solidFill>
                  <a:srgbClr val="000000"/>
                </a:solidFill>
                <a:effectLst/>
              </a:rPr>
              <a:t>Article </a:t>
            </a:r>
            <a:r>
              <a:rPr lang="en-US" dirty="0">
                <a:solidFill>
                  <a:srgbClr val="000000"/>
                </a:solidFill>
              </a:rPr>
              <a:t>1</a:t>
            </a:r>
            <a:r>
              <a:rPr lang="en-US" dirty="0">
                <a:solidFill>
                  <a:srgbClr val="000000"/>
                </a:solidFill>
                <a:effectLst/>
              </a:rPr>
              <a:t>--Purpose</a:t>
            </a:r>
          </a:p>
          <a:p>
            <a:pPr algn="just"/>
            <a:r>
              <a:rPr lang="en-US" sz="2400" dirty="0"/>
              <a:t>The purpose of the present Convention is to promote, protect and ensure the full and equal enjoyment of all human rights and fundamental freedoms by all persons with disabilities, and to promote respect for their inherent dignity.</a:t>
            </a:r>
          </a:p>
          <a:p>
            <a:pPr marL="0" indent="0" algn="just">
              <a:buNone/>
            </a:pPr>
            <a:br>
              <a:rPr lang="en-US" sz="2400" dirty="0">
                <a:solidFill>
                  <a:srgbClr val="000000"/>
                </a:solidFill>
                <a:effectLst/>
              </a:rPr>
            </a:br>
            <a:endParaRPr lang="en-US" sz="2400" dirty="0">
              <a:solidFill>
                <a:srgbClr val="000000"/>
              </a:solidFill>
              <a:effectLst/>
            </a:endParaRPr>
          </a:p>
          <a:p>
            <a:pPr algn="just"/>
            <a:r>
              <a:rPr lang="en-US" sz="2400" spc="20" dirty="0">
                <a:solidFill>
                  <a:srgbClr val="222222"/>
                </a:solidFill>
                <a:effectLst/>
              </a:rPr>
              <a:t>Persons with disabilities include those who have long-term physical, mental, intellectual or sensory impairments which in interaction with various barriers may hinder their full and effective participation in society on an equal basis with others.</a:t>
            </a:r>
            <a:r>
              <a:rPr lang="en-US" sz="2400" dirty="0">
                <a:solidFill>
                  <a:srgbClr val="000000"/>
                </a:solidFill>
                <a:effectLst/>
              </a:rPr>
              <a:t>​</a:t>
            </a:r>
          </a:p>
          <a:p>
            <a:pPr marL="0" indent="0">
              <a:buNone/>
            </a:pPr>
            <a:endParaRPr lang="en-US" dirty="0"/>
          </a:p>
        </p:txBody>
      </p:sp>
    </p:spTree>
    <p:extLst>
      <p:ext uri="{BB962C8B-B14F-4D97-AF65-F5344CB8AC3E}">
        <p14:creationId xmlns:p14="http://schemas.microsoft.com/office/powerpoint/2010/main" val="2408451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9695</Words>
  <Application>Microsoft Office PowerPoint</Application>
  <PresentationFormat>On-screen Show (4:3)</PresentationFormat>
  <Paragraphs>522</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vt:lpstr>
      <vt:lpstr>Calibri</vt:lpstr>
      <vt:lpstr>inherit</vt:lpstr>
      <vt:lpstr>Roboto</vt:lpstr>
      <vt:lpstr>Times New Roman</vt:lpstr>
      <vt:lpstr>Office Theme</vt:lpstr>
      <vt:lpstr>                        Wellbeing for All Global Mental Health Developments and Directions           Congreso Argentino de Salud Mental 7 October 2020 Kelly O’Donnell, PsyD Member Care Associates  MCAresources@gmail.com    http://membercareassociates.org  ©2020 Kelly O’Donnell—see the notes under the slides too         </vt:lpstr>
      <vt:lpstr>Purpose</vt:lpstr>
      <vt:lpstr>GMH Overview Three Resources</vt:lpstr>
      <vt:lpstr>.</vt:lpstr>
      <vt:lpstr>My Journey into GMH GMH-Map </vt:lpstr>
      <vt:lpstr>.</vt:lpstr>
      <vt:lpstr>.</vt:lpstr>
      <vt:lpstr>.</vt:lpstr>
      <vt:lpstr>Convention on the  Rights of Persons with Disabilities (2006)  </vt:lpstr>
      <vt:lpstr> Global Mental Health Defined </vt:lpstr>
      <vt:lpstr>Message for World Mental Health Day-10 October 2018 UN Secretary-General António Guterres</vt:lpstr>
      <vt:lpstr> Lancet Commission on GMH  and Sustainable Development  (October 2018) </vt:lpstr>
      <vt:lpstr>COVID-19 and the Need for Action on Mental Health  UN Policy Brief, 13 May 2020. 17 pages including an Executive Summary</vt:lpstr>
      <vt:lpstr>The Impact of COVID-19  on Mental, Neurological, Substance Use Conditions WHO Survey, 5 October 2020</vt:lpstr>
      <vt:lpstr>.</vt:lpstr>
      <vt:lpstr> GMH Marker 1 There is a mental health pandemic And it is increasingly being acknowledged </vt:lpstr>
      <vt:lpstr>   GMH Marker 2 There is a trauma—and violence--pandemic “You can’t just Pontius Pilate 800,000 people.” Romeo Dallaire  </vt:lpstr>
      <vt:lpstr>PowerPoint Presentation</vt:lpstr>
      <vt:lpstr>A global lens for trauma:  Four Violences Quantified</vt:lpstr>
      <vt:lpstr>A global lens for trauma: The Four Violences Quantified</vt:lpstr>
      <vt:lpstr> GMH Marker 3 Mental health affects us all Who is hurting—hiding--helping? We all very likely know someone with a mental health condition!  </vt:lpstr>
      <vt:lpstr> GMH Marker 4 There is no health without mental health WHO Mental Health Action Plan 2013-2020  </vt:lpstr>
      <vt:lpstr>Four Objectives Mental Health Action Plan</vt:lpstr>
      <vt:lpstr>PowerPoint Presentation</vt:lpstr>
      <vt:lpstr>Two MH Resources—WHO Psychological First Aid (2011) mhGAP Humanitarian Intervention Guide (2015)</vt:lpstr>
      <vt:lpstr>GMH Marker 5 There is no sustainable development without mental health Transforming Our World: The 2030 Agenda for Sustainable Development (Sept. 2015)</vt:lpstr>
      <vt:lpstr>PowerPoint Presentation</vt:lpstr>
      <vt:lpstr>SDGs—and SDG 3</vt:lpstr>
      <vt:lpstr> GMH Marker 6 “Nothing about us without us” Empowerment and Human Rights </vt:lpstr>
      <vt:lpstr> Cape Town Declaration (2011) Pan African Network of People with Psychosocial Disabilities</vt:lpstr>
      <vt:lpstr>QualityRights Initiative World Health Organization</vt:lpstr>
      <vt:lpstr> GMH Marker 7 Do task shifting and task sharing (and stop protecting your professional turf) </vt:lpstr>
      <vt:lpstr>The Friendship Bench</vt:lpstr>
      <vt:lpstr>  GMH Marker 8 Scale up GMH all government--all society—all settings primary health care—universal health coverage ‘from global-political declarations to community action-impact’  </vt:lpstr>
      <vt:lpstr>.</vt:lpstr>
      <vt:lpstr>GMH Marker 9 Society-culture impact mental health (social determinants of health—not only bio-medical causes)</vt:lpstr>
      <vt:lpstr>Social Determinants of Health</vt:lpstr>
      <vt:lpstr> Social Determinants: war, conflict  poverty, corruption, injustice,  inequity, trauma, adverse  childhood  experiences, etc. </vt:lpstr>
      <vt:lpstr>  GMH Marker 10 Being Global Citizens Embracing our common identity, belonging, and responsibilities as humans  (not global homogeneity, cultural conformity, national non-sovereignty…)  </vt:lpstr>
      <vt:lpstr>GMH Markers--Summary Invest in Mental Health for All! </vt:lpstr>
      <vt:lpstr> Current Trends in Global Mental Health  Summary of Comments by Shekhar Saxena GMH Action Network--United for GMH, General Assembly Sept 2020 </vt:lpstr>
      <vt:lpstr>     Global Mental Health: What’s Up? Recent Developments and Directions   "The GMH markers represent many advances on behalf of “mental health and wellbeing for all.” They point to what we sense is a tangible shift into a new phase for GMH: a collective game changer with serious positive implications for on the ground, community-based  improvements in mental health. </vt:lpstr>
      <vt:lpstr> More Resources for Connecting and Contributing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for All Global Mental Health Developments and Directions         Institute of Religion, Culture, and Peace Payap University 6 February 2020   Kelly O’Donnell, PsyD  MCAresources@gmail.com    http://membercareassociates.org  ©2020 Kelly and Michèle O’Donnell—see the notes under the slides too</dc:title>
  <dc:creator>kelly</dc:creator>
  <cp:lastModifiedBy>kelly</cp:lastModifiedBy>
  <cp:revision>67</cp:revision>
  <dcterms:created xsi:type="dcterms:W3CDTF">2020-02-06T06:13:27Z</dcterms:created>
  <dcterms:modified xsi:type="dcterms:W3CDTF">2020-10-07T11:31:39Z</dcterms:modified>
</cp:coreProperties>
</file>