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48" r:id="rId2"/>
    <p:sldId id="574" r:id="rId3"/>
    <p:sldId id="375" r:id="rId4"/>
    <p:sldId id="709" r:id="rId5"/>
    <p:sldId id="607" r:id="rId6"/>
    <p:sldId id="602" r:id="rId7"/>
    <p:sldId id="578" r:id="rId8"/>
    <p:sldId id="611" r:id="rId9"/>
    <p:sldId id="685" r:id="rId10"/>
    <p:sldId id="686" r:id="rId11"/>
    <p:sldId id="687" r:id="rId12"/>
    <p:sldId id="684" r:id="rId13"/>
    <p:sldId id="633" r:id="rId14"/>
    <p:sldId id="691" r:id="rId15"/>
    <p:sldId id="692" r:id="rId16"/>
    <p:sldId id="618" r:id="rId17"/>
    <p:sldId id="601" r:id="rId18"/>
    <p:sldId id="636" r:id="rId19"/>
    <p:sldId id="442" r:id="rId20"/>
    <p:sldId id="568" r:id="rId21"/>
    <p:sldId id="390" r:id="rId22"/>
    <p:sldId id="693" r:id="rId23"/>
    <p:sldId id="694" r:id="rId24"/>
    <p:sldId id="695" r:id="rId25"/>
    <p:sldId id="683" r:id="rId26"/>
    <p:sldId id="610" r:id="rId27"/>
    <p:sldId id="667" r:id="rId28"/>
    <p:sldId id="663" r:id="rId29"/>
    <p:sldId id="666" r:id="rId30"/>
    <p:sldId id="665" r:id="rId31"/>
    <p:sldId id="696" r:id="rId32"/>
    <p:sldId id="708" r:id="rId33"/>
    <p:sldId id="711" r:id="rId34"/>
    <p:sldId id="697" r:id="rId35"/>
    <p:sldId id="698" r:id="rId36"/>
    <p:sldId id="706" r:id="rId37"/>
    <p:sldId id="703" r:id="rId38"/>
    <p:sldId id="699" r:id="rId39"/>
    <p:sldId id="700" r:id="rId40"/>
    <p:sldId id="641" r:id="rId41"/>
    <p:sldId id="642" r:id="rId42"/>
    <p:sldId id="643" r:id="rId43"/>
    <p:sldId id="570" r:id="rId44"/>
    <p:sldId id="659" r:id="rId45"/>
    <p:sldId id="660" r:id="rId46"/>
    <p:sldId id="661" r:id="rId47"/>
    <p:sldId id="662" r:id="rId48"/>
    <p:sldId id="704" r:id="rId49"/>
    <p:sldId id="705" r:id="rId50"/>
    <p:sldId id="701" r:id="rId51"/>
    <p:sldId id="620" r:id="rId52"/>
    <p:sldId id="622" r:id="rId53"/>
    <p:sldId id="623" r:id="rId54"/>
    <p:sldId id="624" r:id="rId55"/>
    <p:sldId id="713" r:id="rId56"/>
    <p:sldId id="535" r:id="rId57"/>
    <p:sldId id="625" r:id="rId58"/>
    <p:sldId id="626" r:id="rId59"/>
    <p:sldId id="714" r:id="rId60"/>
    <p:sldId id="716" r:id="rId61"/>
    <p:sldId id="717" r:id="rId62"/>
    <p:sldId id="718" r:id="rId63"/>
    <p:sldId id="719" r:id="rId64"/>
    <p:sldId id="609" r:id="rId65"/>
    <p:sldId id="720" r:id="rId66"/>
    <p:sldId id="672" r:id="rId67"/>
    <p:sldId id="603" r:id="rId68"/>
    <p:sldId id="673" r:id="rId69"/>
    <p:sldId id="637" r:id="rId70"/>
    <p:sldId id="632"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24505A"/>
    <a:srgbClr val="006699"/>
    <a:srgbClr val="3366FF"/>
    <a:srgbClr val="21DFD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98" autoAdjust="0"/>
    <p:restoredTop sz="94718" autoAdjust="0"/>
  </p:normalViewPr>
  <p:slideViewPr>
    <p:cSldViewPr>
      <p:cViewPr varScale="1">
        <p:scale>
          <a:sx n="45" d="100"/>
          <a:sy n="45" d="100"/>
        </p:scale>
        <p:origin x="-1541" y="-86"/>
      </p:cViewPr>
      <p:guideLst>
        <p:guide orient="horz" pos="2160"/>
        <p:guide pos="2880"/>
      </p:guideLst>
    </p:cSldViewPr>
  </p:slideViewPr>
  <p:outlineViewPr>
    <p:cViewPr>
      <p:scale>
        <a:sx n="33" d="100"/>
        <a:sy n="33" d="100"/>
      </p:scale>
      <p:origin x="0" y="102144"/>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A30F7A-03D9-413A-AB34-78AF6F23F0B8}" type="datetimeFigureOut">
              <a:rPr lang="en-GB" smtClean="0"/>
              <a:pPr/>
              <a:t>26/04/2016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78392E-862A-4788-96B6-BA63A791C467}"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Image from webinar announcement Humanitarian</a:t>
            </a:r>
            <a:r>
              <a:rPr lang="en-GB" baseline="0" dirty="0" smtClean="0"/>
              <a:t> Practice  Group,</a:t>
            </a:r>
            <a:r>
              <a:rPr lang="en-GB" dirty="0" smtClean="0"/>
              <a:t> 15 March 2016</a:t>
            </a:r>
            <a:endParaRPr lang="en-GB" dirty="0"/>
          </a:p>
        </p:txBody>
      </p:sp>
      <p:sp>
        <p:nvSpPr>
          <p:cNvPr id="4" name="Slide Number Placeholder 3"/>
          <p:cNvSpPr>
            <a:spLocks noGrp="1"/>
          </p:cNvSpPr>
          <p:nvPr>
            <p:ph type="sldNum" sz="quarter" idx="10"/>
          </p:nvPr>
        </p:nvSpPr>
        <p:spPr/>
        <p:txBody>
          <a:bodyPr/>
          <a:lstStyle/>
          <a:p>
            <a:fld id="{F178392E-862A-4788-96B6-BA63A791C467}" type="slidenum">
              <a:rPr lang="en-GB" smtClean="0"/>
              <a:pPr/>
              <a:t>2</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574B65-30CB-4647-82C7-B322FA4F90D6}" type="slidenum">
              <a:rPr lang="en-GB" smtClean="0"/>
              <a:pPr/>
              <a:t>53</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574B65-30CB-4647-82C7-B322FA4F90D6}" type="slidenum">
              <a:rPr lang="en-GB" smtClean="0"/>
              <a:pPr/>
              <a:t>57</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Billboard</a:t>
            </a:r>
            <a:r>
              <a:rPr lang="en-US" baseline="0" dirty="0" smtClean="0"/>
              <a:t> with multiple photos can be seen on Beirut boulevards, highways, and city streets all over Lebanon. They are stark reminders of the people killed by political violence in the last few decades who. They come from all walks of life and religious backgrounds.</a:t>
            </a:r>
            <a:endParaRPr lang="en-US" dirty="0"/>
          </a:p>
        </p:txBody>
      </p:sp>
      <p:sp>
        <p:nvSpPr>
          <p:cNvPr id="4" name="Slide Number Placeholder 3"/>
          <p:cNvSpPr>
            <a:spLocks noGrp="1"/>
          </p:cNvSpPr>
          <p:nvPr>
            <p:ph type="sldNum" sz="quarter" idx="10"/>
          </p:nvPr>
        </p:nvSpPr>
        <p:spPr/>
        <p:txBody>
          <a:bodyPr/>
          <a:lstStyle/>
          <a:p>
            <a:fld id="{F178392E-862A-4788-96B6-BA63A791C467}" type="slidenum">
              <a:rPr lang="en-GB" smtClean="0"/>
              <a:pPr/>
              <a:t>9</a:t>
            </a:fld>
            <a:endParaRPr lang="en-GB"/>
          </a:p>
        </p:txBody>
      </p:sp>
    </p:spTree>
    <p:extLst>
      <p:ext uri="{BB962C8B-B14F-4D97-AF65-F5344CB8AC3E}">
        <p14:creationId xmlns:p14="http://schemas.microsoft.com/office/powerpoint/2010/main" xmlns="" val="3213754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Compelled by Christ’s love, we improve maternal, newborn and child health, and promote family preservation and the prevention of orphans.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STATS: 90% of Ethiopian women deliver without the aid of a skilled birth attendant.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MOMS: one of the </a:t>
            </a:r>
            <a:r>
              <a:rPr lang="en-US" sz="1200" b="1" kern="1200" dirty="0" smtClean="0">
                <a:solidFill>
                  <a:schemeClr val="tx1"/>
                </a:solidFill>
                <a:effectLst/>
                <a:latin typeface="+mn-lt"/>
                <a:ea typeface="+mn-ea"/>
                <a:cs typeface="+mn-cs"/>
              </a:rPr>
              <a:t>highest Maternal Mortality Rates in the world</a:t>
            </a:r>
            <a:r>
              <a:rPr lang="en-US" sz="1200" kern="1200" dirty="0" smtClean="0">
                <a:solidFill>
                  <a:schemeClr val="tx1"/>
                </a:solidFill>
                <a:effectLst/>
                <a:latin typeface="+mn-lt"/>
                <a:ea typeface="+mn-ea"/>
                <a:cs typeface="+mn-cs"/>
              </a:rPr>
              <a:t>, at 350 deaths/100,000. For comparison, the US has 24 maternal deaths per 100,000 live births.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CHILDREN:1 in 11 under 5 </a:t>
            </a:r>
            <a:r>
              <a:rPr lang="en-US" sz="1200" kern="1200" dirty="0" err="1" smtClean="0">
                <a:solidFill>
                  <a:schemeClr val="tx1"/>
                </a:solidFill>
                <a:effectLst/>
                <a:latin typeface="+mn-lt"/>
                <a:ea typeface="+mn-ea"/>
                <a:cs typeface="+mn-cs"/>
              </a:rPr>
              <a:t>yrs</a:t>
            </a:r>
            <a:r>
              <a:rPr lang="en-US" sz="1200" kern="1200" dirty="0" smtClean="0">
                <a:solidFill>
                  <a:schemeClr val="tx1"/>
                </a:solidFill>
                <a:effectLst/>
                <a:latin typeface="+mn-lt"/>
                <a:ea typeface="+mn-ea"/>
                <a:cs typeface="+mn-cs"/>
              </a:rPr>
              <a:t> (30x greater than western</a:t>
            </a:r>
            <a:r>
              <a:rPr lang="en-US" sz="1200" kern="1200" baseline="0" dirty="0" smtClean="0">
                <a:solidFill>
                  <a:schemeClr val="tx1"/>
                </a:solidFill>
                <a:effectLst/>
                <a:latin typeface="+mn-lt"/>
                <a:ea typeface="+mn-ea"/>
                <a:cs typeface="+mn-cs"/>
              </a:rPr>
              <a:t> Europe)</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deaths of these children account for 46% of total recorded deaths in all of Ethiopia. </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DHI – solution is to train doulas in communities</a:t>
            </a:r>
            <a:r>
              <a:rPr lang="en-US" b="1" dirty="0" smtClean="0">
                <a:effectLst/>
              </a:rPr>
              <a:t>, </a:t>
            </a:r>
            <a:r>
              <a:rPr lang="en-US" sz="1200" b="1" kern="1200" dirty="0" smtClean="0">
                <a:solidFill>
                  <a:schemeClr val="tx1"/>
                </a:solidFill>
                <a:effectLst/>
                <a:latin typeface="+mn-lt"/>
                <a:ea typeface="+mn-ea"/>
                <a:cs typeface="+mn-cs"/>
              </a:rPr>
              <a:t>improving maternal health and nutrition during pregnancy through antenatal care</a:t>
            </a:r>
            <a:r>
              <a:rPr lang="en-US" sz="1200" kern="1200" dirty="0" smtClean="0">
                <a:solidFill>
                  <a:schemeClr val="tx1"/>
                </a:solidFill>
                <a:effectLst/>
                <a:latin typeface="+mn-lt"/>
                <a:ea typeface="+mn-ea"/>
                <a:cs typeface="+mn-cs"/>
              </a:rPr>
              <a:t>, ensuring </a:t>
            </a:r>
            <a:r>
              <a:rPr lang="en-US" sz="1200" b="1" kern="1200" dirty="0" smtClean="0">
                <a:solidFill>
                  <a:schemeClr val="tx1"/>
                </a:solidFill>
                <a:effectLst/>
                <a:latin typeface="+mn-lt"/>
                <a:ea typeface="+mn-ea"/>
                <a:cs typeface="+mn-cs"/>
              </a:rPr>
              <a:t>safe and clean delivery, and providing immediate postnatal care</a:t>
            </a:r>
            <a:r>
              <a:rPr lang="en-US" sz="1200" kern="1200" dirty="0" smtClean="0">
                <a:solidFill>
                  <a:schemeClr val="tx1"/>
                </a:solidFill>
                <a:effectLst/>
                <a:latin typeface="+mn-lt"/>
                <a:ea typeface="+mn-ea"/>
                <a:cs typeface="+mn-cs"/>
              </a:rPr>
              <a:t>, it is estimated we could prevent nearly 75% of neonatal deaths, more than 50% of deaths in the first year of life, and 99% of maternal deaths. </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F178392E-862A-4788-96B6-BA63A791C467}" type="slidenum">
              <a:rPr lang="en-GB" smtClean="0"/>
              <a:pPr/>
              <a:t>11</a:t>
            </a:fld>
            <a:endParaRPr lang="en-GB"/>
          </a:p>
        </p:txBody>
      </p:sp>
    </p:spTree>
    <p:extLst>
      <p:ext uri="{BB962C8B-B14F-4D97-AF65-F5344CB8AC3E}">
        <p14:creationId xmlns:p14="http://schemas.microsoft.com/office/powerpoint/2010/main" xmlns="" val="1525235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GMH work</a:t>
            </a:r>
            <a:r>
              <a:rPr lang="en-GB" baseline="0" dirty="0" smtClean="0"/>
              <a:t> </a:t>
            </a:r>
            <a:r>
              <a:rPr lang="en-GB" dirty="0" smtClean="0"/>
              <a:t>in and from Geneva</a:t>
            </a:r>
            <a:endParaRPr lang="en-GB" dirty="0"/>
          </a:p>
        </p:txBody>
      </p:sp>
      <p:sp>
        <p:nvSpPr>
          <p:cNvPr id="4" name="Slide Number Placeholder 3"/>
          <p:cNvSpPr>
            <a:spLocks noGrp="1"/>
          </p:cNvSpPr>
          <p:nvPr>
            <p:ph type="sldNum" sz="quarter" idx="10"/>
          </p:nvPr>
        </p:nvSpPr>
        <p:spPr/>
        <p:txBody>
          <a:bodyPr/>
          <a:lstStyle/>
          <a:p>
            <a:fld id="{F178392E-862A-4788-96B6-BA63A791C467}" type="slidenum">
              <a:rPr lang="en-GB" smtClean="0"/>
              <a:pPr/>
              <a:t>14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People, Prosperity, Peace, Planet,</a:t>
            </a:r>
            <a:r>
              <a:rPr lang="en-US" baseline="0" dirty="0" smtClean="0"/>
              <a:t> </a:t>
            </a:r>
            <a:r>
              <a:rPr lang="en-US" dirty="0" smtClean="0"/>
              <a:t>Partnerships</a:t>
            </a:r>
          </a:p>
          <a:p>
            <a:endParaRPr lang="en-US" dirty="0" smtClean="0"/>
          </a:p>
          <a:p>
            <a:r>
              <a:rPr lang="en-US" dirty="0" smtClean="0"/>
              <a:t>Social Economic Environment</a:t>
            </a:r>
            <a:endParaRPr lang="en-US" dirty="0"/>
          </a:p>
        </p:txBody>
      </p:sp>
      <p:sp>
        <p:nvSpPr>
          <p:cNvPr id="4" name="Slide Number Placeholder 3"/>
          <p:cNvSpPr>
            <a:spLocks noGrp="1"/>
          </p:cNvSpPr>
          <p:nvPr>
            <p:ph type="sldNum" sz="quarter" idx="10"/>
          </p:nvPr>
        </p:nvSpPr>
        <p:spPr/>
        <p:txBody>
          <a:bodyPr/>
          <a:lstStyle/>
          <a:p>
            <a:fld id="{AE574B65-30CB-4647-82C7-B322FA4F90D6}" type="slidenum">
              <a:rPr lang="en-GB" smtClean="0"/>
              <a:pPr/>
              <a:t>16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Definitely a sense of urgency….</a:t>
            </a:r>
            <a:endParaRPr lang="en-GB" dirty="0"/>
          </a:p>
        </p:txBody>
      </p:sp>
      <p:sp>
        <p:nvSpPr>
          <p:cNvPr id="4" name="Slide Number Placeholder 3"/>
          <p:cNvSpPr>
            <a:spLocks noGrp="1"/>
          </p:cNvSpPr>
          <p:nvPr>
            <p:ph type="sldNum" sz="quarter" idx="10"/>
          </p:nvPr>
        </p:nvSpPr>
        <p:spPr/>
        <p:txBody>
          <a:bodyPr/>
          <a:lstStyle/>
          <a:p>
            <a:fld id="{F178392E-862A-4788-96B6-BA63A791C467}" type="slidenum">
              <a:rPr lang="en-GB" smtClean="0"/>
              <a:pPr/>
              <a:t>17</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4265" y="686421"/>
            <a:ext cx="5311070" cy="342772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221E51-D70F-48D6-A645-8EE900B0E84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xmlns="" val="926150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GB" dirty="0"/>
          </a:p>
        </p:txBody>
      </p:sp>
      <p:sp>
        <p:nvSpPr>
          <p:cNvPr id="4" name="Slide Number Placeholder 3"/>
          <p:cNvSpPr>
            <a:spLocks noGrp="1"/>
          </p:cNvSpPr>
          <p:nvPr>
            <p:ph type="sldNum" sz="quarter" idx="10"/>
          </p:nvPr>
        </p:nvSpPr>
        <p:spPr/>
        <p:txBody>
          <a:bodyPr/>
          <a:lstStyle/>
          <a:p>
            <a:fld id="{50F669AF-7B34-4F69-AEBE-86DAE687D3CD}" type="slidenum">
              <a:rPr lang="en-GB" smtClean="0"/>
              <a:pPr/>
              <a:t>43</a:t>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178392E-862A-4788-96B6-BA63A791C467}" type="slidenum">
              <a:rPr lang="en-GB" smtClean="0"/>
              <a:pPr/>
              <a:t>49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A2E020B-0B28-4673-B008-6900CD7B13A5}" type="datetimeFigureOut">
              <a:rPr lang="en-GB" smtClean="0"/>
              <a:pPr/>
              <a:t>26/04/2016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7087E2-6A86-4888-86EF-5982459F71BD}"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2E020B-0B28-4673-B008-6900CD7B13A5}" type="datetimeFigureOut">
              <a:rPr lang="en-GB" smtClean="0"/>
              <a:pPr/>
              <a:t>26/04/2016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7087E2-6A86-4888-86EF-5982459F71BD}"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2E020B-0B28-4673-B008-6900CD7B13A5}" type="datetimeFigureOut">
              <a:rPr lang="en-GB" smtClean="0"/>
              <a:pPr/>
              <a:t>26/04/2016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7087E2-6A86-4888-86EF-5982459F71BD}"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2E020B-0B28-4673-B008-6900CD7B13A5}" type="datetimeFigureOut">
              <a:rPr lang="en-GB" smtClean="0"/>
              <a:pPr/>
              <a:t>26/04/2016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7087E2-6A86-4888-86EF-5982459F71BD}"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2E020B-0B28-4673-B008-6900CD7B13A5}" type="datetimeFigureOut">
              <a:rPr lang="en-GB" smtClean="0"/>
              <a:pPr/>
              <a:t>26/04/2016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7087E2-6A86-4888-86EF-5982459F71BD}"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A2E020B-0B28-4673-B008-6900CD7B13A5}" type="datetimeFigureOut">
              <a:rPr lang="en-GB" smtClean="0"/>
              <a:pPr/>
              <a:t>26/04/2016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7087E2-6A86-4888-86EF-5982459F71BD}"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A2E020B-0B28-4673-B008-6900CD7B13A5}" type="datetimeFigureOut">
              <a:rPr lang="en-GB" smtClean="0"/>
              <a:pPr/>
              <a:t>26/04/2016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27087E2-6A86-4888-86EF-5982459F71BD}"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A2E020B-0B28-4673-B008-6900CD7B13A5}" type="datetimeFigureOut">
              <a:rPr lang="en-GB" smtClean="0"/>
              <a:pPr/>
              <a:t>26/04/2016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27087E2-6A86-4888-86EF-5982459F71BD}"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2E020B-0B28-4673-B008-6900CD7B13A5}" type="datetimeFigureOut">
              <a:rPr lang="en-GB" smtClean="0"/>
              <a:pPr/>
              <a:t>26/04/2016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27087E2-6A86-4888-86EF-5982459F71BD}"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E020B-0B28-4673-B008-6900CD7B13A5}" type="datetimeFigureOut">
              <a:rPr lang="en-GB" smtClean="0"/>
              <a:pPr/>
              <a:t>26/04/2016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7087E2-6A86-4888-86EF-5982459F71BD}"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E020B-0B28-4673-B008-6900CD7B13A5}" type="datetimeFigureOut">
              <a:rPr lang="en-GB" smtClean="0"/>
              <a:pPr/>
              <a:t>26/04/2016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7087E2-6A86-4888-86EF-5982459F71BD}"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E020B-0B28-4673-B008-6900CD7B13A5}" type="datetimeFigureOut">
              <a:rPr lang="en-GB" smtClean="0"/>
              <a:pPr/>
              <a:t>26/04/2016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7087E2-6A86-4888-86EF-5982459F71BD}"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MCAresources@gmail.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membercareassociates.us4.list-manage.com/track/click?u=f34fc856e7776d7b69dafd3b3&amp;id=8c8e9fd3ef&amp;e=8abe98a91a" TargetMode="External"/><Relationship Id="rId2" Type="http://schemas.openxmlformats.org/officeDocument/2006/relationships/hyperlink" Target="http://membercareassociates.us4.list-manage.com/track/click?u=f34fc856e7776d7b69dafd3b3&amp;id=253f65fed5&amp;e=8abe98a91a"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eepurl.com/bIUJd1"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ebtv.un.org/watch/adoption-of-the-sustainable-development-goals/451342536100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hyperlink" Target="https://sustainabledevelopment.un.org/post2015/transformingourworld"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who.int/mental_health/action_plan_2013/en/"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who.int/mental_health/mhgap/en/index.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us10.campaign-archive2.com/?u=e83a5528fb81b78be71f78079&amp;id=685aadf4a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worldhumanitariansummit.org/whs_sgrepor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jliflc.com/wp-content/uploads/2015/10/GlobalReligiousForum-1pger.pdf" TargetMode="External"/><Relationship Id="rId2" Type="http://schemas.openxmlformats.org/officeDocument/2006/relationships/hyperlink" Target="https://www.worldhumanitariansummit.org/"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gpplatform.ch/white-papers/whitepaper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jliflc.com/" TargetMode="External"/><Relationship Id="rId3" Type="http://schemas.openxmlformats.org/officeDocument/2006/relationships/hyperlink" Target="http://www.acommonword.com/" TargetMode="External"/><Relationship Id="rId7" Type="http://schemas.openxmlformats.org/officeDocument/2006/relationships/hyperlink" Target="http://www.worldea.org/news/3985" TargetMode="External"/><Relationship Id="rId2" Type="http://schemas.openxmlformats.org/officeDocument/2006/relationships/hyperlink" Target="http://www.worldvolunteerweb.org/fileadmin/docdb/mdg_faith_toolkit.pdf" TargetMode="External"/><Relationship Id="rId1" Type="http://schemas.openxmlformats.org/officeDocument/2006/relationships/slideLayout" Target="../slideLayouts/slideLayout2.xml"/><Relationship Id="rId6" Type="http://schemas.openxmlformats.org/officeDocument/2006/relationships/hyperlink" Target="http://daccess-dds-ny.un.org/doc/UNDOC/GEN/N10/512/84/PDF/N1051284.pdf?OpenElement" TargetMode="External"/><Relationship Id="rId11" Type="http://schemas.openxmlformats.org/officeDocument/2006/relationships/hyperlink" Target="http://w2.vatican.va/content/dam/francesco/pdf/encyclicals/documents/papa-francesco_20150524_enciclica-laudato-si_en.pdf" TargetMode="External"/><Relationship Id="rId5" Type="http://schemas.openxmlformats.org/officeDocument/2006/relationships/hyperlink" Target="http://www.un.org/en/events/interfaithharmonyweek/" TargetMode="External"/><Relationship Id="rId10" Type="http://schemas.openxmlformats.org/officeDocument/2006/relationships/hyperlink" Target="https://www.rebelmouse.com/Faith2EndPoverty/ending-extreme-poverty-a-moral-and-spiritual-imperative-1081333677.html" TargetMode="External"/><Relationship Id="rId4" Type="http://schemas.openxmlformats.org/officeDocument/2006/relationships/hyperlink" Target="http://apps.who.int/iris/handle/10665/43884" TargetMode="External"/><Relationship Id="rId9" Type="http://schemas.openxmlformats.org/officeDocument/2006/relationships/hyperlink" Target="http://www.paccsresearch.org.uk/wp-content/uploads/2014/12/Religion-Security-Global-Uncertainties.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us4.campaign-archive1.com/?u=f34fc856e7776d7b69dafd3b3&amp;id=f2d61d15f5"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sustainabledevelopment.un.org/post2015/transformingourworld" TargetMode="External"/><Relationship Id="rId2" Type="http://schemas.openxmlformats.org/officeDocument/2006/relationships/hyperlink" Target="http://us4.campaign-archive1.com/?u=f34fc856e7776d7b69dafd3b3&amp;id=f2d61d15f5" TargetMode="External"/><Relationship Id="rId1" Type="http://schemas.openxmlformats.org/officeDocument/2006/relationships/slideLayout" Target="../slideLayouts/slideLayout2.xml"/><Relationship Id="rId4" Type="http://schemas.openxmlformats.org/officeDocument/2006/relationships/hyperlink" Target="https://sustainabledevelopment.un.org/partnerships"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gender-based-violence.jliflc.com/" TargetMode="External"/><Relationship Id="rId3" Type="http://schemas.openxmlformats.org/officeDocument/2006/relationships/hyperlink" Target="http://hiv.jliflc.com/" TargetMode="External"/><Relationship Id="rId7" Type="http://schemas.openxmlformats.org/officeDocument/2006/relationships/hyperlink" Target="http://peace-and-conflict.jliflc.com/" TargetMode="Externa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hyperlink" Target="http://capacity-building.jliflc.com/" TargetMode="External"/><Relationship Id="rId5" Type="http://schemas.openxmlformats.org/officeDocument/2006/relationships/hyperlink" Target="http://resilience.jliflc.com/" TargetMode="External"/><Relationship Id="rId4" Type="http://schemas.openxmlformats.org/officeDocument/2006/relationships/hyperlink" Target="http://immunization.jliflc.com/"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membercareassociates.us4.list-manage2.com/track/click?u=f34fc856e7776d7b69dafd3b3&amp;id=f4708d12c0&amp;e=8abe98a91a"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membercareassociates.us4.list-manage1.com/track/click?u=f34fc856e7776d7b69dafd3b3&amp;id=f38c2dd336&amp;e=8abe98a91a" TargetMode="External"/><Relationship Id="rId2" Type="http://schemas.openxmlformats.org/officeDocument/2006/relationships/hyperlink" Target="http://membercareassociates.us4.list-manage.com/track/click?u=f34fc856e7776d7b69dafd3b3&amp;id=05c8fa9551&amp;e=8abe98a91a"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un.org/en/events/interfaithharmonyweek/sg_message.s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apa.org/international/pi/2012/03/global-health.aspx"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youtube.com/watch?v=Y8Tbiciyzq0"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sites.google.com/site/gmhmap/home/gmh-updates" TargetMode="External"/><Relationship Id="rId3" Type="http://schemas.openxmlformats.org/officeDocument/2006/relationships/hyperlink" Target="http://www.globalmentalhealth.org/newsletter-archive" TargetMode="External"/><Relationship Id="rId7" Type="http://schemas.openxmlformats.org/officeDocument/2006/relationships/hyperlink" Target="http://us4.campaign-archive1.com/?u=14749d734ca9f9c0ca631855d&amp;id=82a70f12ac&amp;e=993cc1f131events" TargetMode="External"/><Relationship Id="rId2" Type="http://schemas.openxmlformats.org/officeDocument/2006/relationships/hyperlink" Target="http://mhinnovation.net/" TargetMode="External"/><Relationship Id="rId1" Type="http://schemas.openxmlformats.org/officeDocument/2006/relationships/slideLayout" Target="../slideLayouts/slideLayout2.xml"/><Relationship Id="rId6" Type="http://schemas.openxmlformats.org/officeDocument/2006/relationships/hyperlink" Target="http://www.apa.org/international/pi/index.aspx" TargetMode="External"/><Relationship Id="rId5" Type="http://schemas.openxmlformats.org/officeDocument/2006/relationships/hyperlink" Target="http://wfmh.com/" TargetMode="External"/><Relationship Id="rId4" Type="http://schemas.openxmlformats.org/officeDocument/2006/relationships/hyperlink" Target="http://www.who.int/mental_health/mhgap/en/index.html" TargetMode="External"/><Relationship Id="rId9" Type="http://schemas.openxmlformats.org/officeDocument/2006/relationships/image" Target="../media/image1.jpeg"/></Relationships>
</file>

<file path=ppt/slides/_rels/slide46.xml.rels><?xml version="1.0" encoding="UTF-8" standalone="yes"?>
<Relationships xmlns="http://schemas.openxmlformats.org/package/2006/relationships"><Relationship Id="rId8" Type="http://schemas.openxmlformats.org/officeDocument/2006/relationships/hyperlink" Target="https://docs.google.com/viewer?a=v&amp;pid=sites&amp;srcid=ZGVmYXVsdGRvbWFpbnxnbWhtYXB8Z3g6M2Q0NDk2MTE1YjRiYmZiMA" TargetMode="External"/><Relationship Id="rId13" Type="http://schemas.openxmlformats.org/officeDocument/2006/relationships/hyperlink" Target="http://sangath.com/" TargetMode="External"/><Relationship Id="rId3" Type="http://schemas.openxmlformats.org/officeDocument/2006/relationships/hyperlink" Target="http://www.lshtm.ac.uk/study/masters/msgmh.html" TargetMode="External"/><Relationship Id="rId7" Type="http://schemas.openxmlformats.org/officeDocument/2006/relationships/hyperlink" Target="http://www.fcm.unl.pt/main/index.php?lang=en" TargetMode="External"/><Relationship Id="rId12" Type="http://schemas.openxmlformats.org/officeDocument/2006/relationships/hyperlink" Target="https://docs.google.com/viewer?a=v&amp;pid=sites&amp;srcid=ZGVmYXVsdGRvbWFpbnxnbWhtYXB8Z3g6MTljMWUzODk2OGVmNmNkMA" TargetMode="External"/><Relationship Id="rId2" Type="http://schemas.openxmlformats.org/officeDocument/2006/relationships/hyperlink" Target="http://www.thechicagoschool.edu/Online/Our_Programs/Online_PhD_in_International_Psychology" TargetMode="External"/><Relationship Id="rId1" Type="http://schemas.openxmlformats.org/officeDocument/2006/relationships/slideLayout" Target="../slideLayouts/slideLayout2.xml"/><Relationship Id="rId6" Type="http://schemas.openxmlformats.org/officeDocument/2006/relationships/hyperlink" Target="https://docs.google.com/viewer?a=v&amp;pid=sites&amp;srcid=ZGVmYXVsdGRvbWFpbnxnbWhtYXB8Z3g6NzRlMGVlMjAyZjhhOGYyMA" TargetMode="External"/><Relationship Id="rId11" Type="http://schemas.openxmlformats.org/officeDocument/2006/relationships/hyperlink" Target="http://hprt-cambridge.org/?page_id=31" TargetMode="External"/><Relationship Id="rId5" Type="http://schemas.openxmlformats.org/officeDocument/2006/relationships/hyperlink" Target="http://www.gla.ac.uk/postgraduate/taught/globalmentalhealth/" TargetMode="External"/><Relationship Id="rId15" Type="http://schemas.openxmlformats.org/officeDocument/2006/relationships/image" Target="../media/image1.jpeg"/><Relationship Id="rId10" Type="http://schemas.openxmlformats.org/officeDocument/2006/relationships/hyperlink" Target="https://docs.google.com/viewer?a=v&amp;pid=sites&amp;srcid=ZGVmYXVsdGRvbWFpbnxnbWhtYXB8Z3g6MTk3YWY4NzQ5YmMxODFj" TargetMode="External"/><Relationship Id="rId4" Type="http://schemas.openxmlformats.org/officeDocument/2006/relationships/hyperlink" Target="https://www.kcl.ac.uk/prospectus/graduate/global-mental-health" TargetMode="External"/><Relationship Id="rId9" Type="http://schemas.openxmlformats.org/officeDocument/2006/relationships/hyperlink" Target="http://mspp.edu/academics/degree-programs/global-mental-health-ma/index.php" TargetMode="External"/><Relationship Id="rId14" Type="http://schemas.openxmlformats.org/officeDocument/2006/relationships/hyperlink" Target="https://sites.google.com/site/gmhmap/home/gmh-training-programmes"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www.thelancet.com/series/global-mental-health" TargetMode="External"/><Relationship Id="rId3" Type="http://schemas.openxmlformats.org/officeDocument/2006/relationships/hyperlink" Target="http://www.jblearning.com/catalog/9781449627874/" TargetMode="External"/><Relationship Id="rId7" Type="http://schemas.openxmlformats.org/officeDocument/2006/relationships/hyperlink" Target="http://www.thelancet.com/series/global-mental-health-2011" TargetMode="External"/><Relationship Id="rId2" Type="http://schemas.openxmlformats.org/officeDocument/2006/relationships/hyperlink" Target="http://www.lulu.com/shop/richard-f-mollica/textbook-of-global-mental-health-trauma-and-recovery-a-companion-guide-for-field-and-clinical-care-of-traumatized-people-worldwide/ebook/product-20853856.html" TargetMode="External"/><Relationship Id="rId1" Type="http://schemas.openxmlformats.org/officeDocument/2006/relationships/slideLayout" Target="../slideLayouts/slideLayout2.xml"/><Relationship Id="rId6" Type="http://schemas.openxmlformats.org/officeDocument/2006/relationships/hyperlink" Target="http://tps.sagepub.com/content/51/6.toc" TargetMode="External"/><Relationship Id="rId5" Type="http://schemas.openxmlformats.org/officeDocument/2006/relationships/hyperlink" Target="https://cambridgemedicine.wordpress.com/2014/04/07/a-new-journal-from-cambridge-global-mental-health/" TargetMode="External"/><Relationship Id="rId10" Type="http://schemas.openxmlformats.org/officeDocument/2006/relationships/image" Target="../media/image1.jpeg"/><Relationship Id="rId4" Type="http://schemas.openxmlformats.org/officeDocument/2006/relationships/hyperlink" Target="http://global.oup.com/academic/product/global-mental-health-9780199920181;jsessionid=F54E8E8304D5FFC1767861BE3FC770C8?cc=fr&amp;lang=en&amp;" TargetMode="External"/><Relationship Id="rId9" Type="http://schemas.openxmlformats.org/officeDocument/2006/relationships/hyperlink" Target="https://sites.google.com/site/gmhmap/home/gmh-texts-journal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wfmh.com/00WorldMentalHealthDay.ht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http://theflashblog.com/map.gi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us4.campaign-archive1.com/?u=f34fc856e7776d7b69dafd3b3&amp;id=f2d61d15f5"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ebtv.un.org/watch/year-in-review-2015-short-version/4670505629001"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membercareassociates.us4.list-manage.com/track/click?u=f34fc856e7776d7b69dafd3b3&amp;id=30c2a18382&amp;e=8abe98a91a"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membercareassociates.us4.list-manage.com/track/click?u=f34fc856e7776d7b69dafd3b3&amp;id=0e05a6f93a&amp;e=8abe98a91a" TargetMode="External"/><Relationship Id="rId2" Type="http://schemas.openxmlformats.org/officeDocument/2006/relationships/hyperlink" Target="http://membercareassociates.us4.list-manage1.com/track/click?u=f34fc856e7776d7b69dafd3b3&amp;id=361e001842&amp;e=8abe98a91a"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membercareassociates.us4.list-manage1.com/track/click?u=f34fc856e7776d7b69dafd3b3&amp;id=715e07a8f8&amp;e=8abe98a91a"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coremembercare.blogspot.com/search/label/global%20integrators" TargetMode="External"/><Relationship Id="rId2" Type="http://schemas.openxmlformats.org/officeDocument/2006/relationships/hyperlink" Target="http://r.search.yahoo.com/_ylt=AwrBTvk.9W5WZNQACgpjAQx.;_ylu=X3oDMTByOHZyb21tBGNvbG8DYmYxBHBvcwMxBHZ0aWQDBHNlYwNzcg--/RV=2/RE=1450141119/RO=10/RU=http:/www.internationalbulletin.org/issues/2015-02/2015-02-091-odonnell.html/RK=0/RS=p3HMRgODZ.hI" TargetMode="Externa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http://theflashblog.com/map.gif" TargetMode="External"/><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8" Type="http://schemas.openxmlformats.org/officeDocument/2006/relationships/hyperlink" Target="http://www.who.int/mental_health/publications/action_plan/en/" TargetMode="External"/><Relationship Id="rId3" Type="http://schemas.openxmlformats.org/officeDocument/2006/relationships/hyperlink" Target="https://sites.google.com/site/globalmca/home/volume-2-preview" TargetMode="External"/><Relationship Id="rId7" Type="http://schemas.openxmlformats.org/officeDocument/2006/relationships/hyperlink" Target="http://www.corehumanitarianstandard.org/the-standard" TargetMode="External"/><Relationship Id="rId12" Type="http://schemas.openxmlformats.org/officeDocument/2006/relationships/image" Target="../media/image1.jpeg"/><Relationship Id="rId2" Type="http://schemas.openxmlformats.org/officeDocument/2006/relationships/hyperlink" Target="http://emcapp.ignis.de/" TargetMode="External"/><Relationship Id="rId1" Type="http://schemas.openxmlformats.org/officeDocument/2006/relationships/slideLayout" Target="../slideLayouts/slideLayout2.xml"/><Relationship Id="rId6" Type="http://schemas.openxmlformats.org/officeDocument/2006/relationships/hyperlink" Target="http://sgreport.worldhumanitariansummit.org/" TargetMode="External"/><Relationship Id="rId11" Type="http://schemas.openxmlformats.org/officeDocument/2006/relationships/hyperlink" Target="https://sites.google.com/site/gmhmap/home/gmh-track-trek" TargetMode="External"/><Relationship Id="rId5" Type="http://schemas.openxmlformats.org/officeDocument/2006/relationships/hyperlink" Target="https://sustainabledevelopment.un.org/post2015/transformingourworld" TargetMode="External"/><Relationship Id="rId10" Type="http://schemas.openxmlformats.org/officeDocument/2006/relationships/hyperlink" Target="http://www.apa.org/international/pi/2015/06/mental-health-tracking.aspx" TargetMode="External"/><Relationship Id="rId4" Type="http://schemas.openxmlformats.org/officeDocument/2006/relationships/hyperlink" Target="http://www.amazon.com/Global-Member-Care-Crossing-Humanity-ebook/dp/B00HX6WZLQ" TargetMode="External"/><Relationship Id="rId9" Type="http://schemas.openxmlformats.org/officeDocument/2006/relationships/hyperlink" Target="https://interagencystandingcommittee.org/iasc-and-world-humanitarian-summit/content/whs-advocacy-paper-mental-health-and-psychosocial-support"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membercareassociates.org/" TargetMode="External"/><Relationship Id="rId2" Type="http://schemas.openxmlformats.org/officeDocument/2006/relationships/hyperlink" Target="mailto:mcaresources@gmail.com" TargetMode="Externa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8.jpeg"/></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http://theflashblog.com/map.gif"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http://theflashblog.com/map.gi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http://theflashblog.com/map.gi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86000"/>
          </a:xfrm>
          <a:solidFill>
            <a:schemeClr val="accent1">
              <a:lumMod val="20000"/>
              <a:lumOff val="80000"/>
            </a:schemeClr>
          </a:solidFill>
        </p:spPr>
        <p:txBody>
          <a:bodyPr>
            <a:normAutofit fontScale="90000"/>
          </a:bodyPr>
          <a:lstStyle/>
          <a:p>
            <a:r>
              <a:rPr lang="en-GB" b="1" dirty="0" smtClean="0">
                <a:solidFill>
                  <a:srgbClr val="0000FF"/>
                </a:solidFill>
              </a:rPr>
              <a:t/>
            </a:r>
            <a:br>
              <a:rPr lang="en-GB" b="1" dirty="0" smtClean="0">
                <a:solidFill>
                  <a:srgbClr val="0000FF"/>
                </a:solidFill>
              </a:rPr>
            </a:br>
            <a:r>
              <a:rPr lang="en-GB" b="1" dirty="0" smtClean="0">
                <a:solidFill>
                  <a:srgbClr val="0000FF"/>
                </a:solidFill>
              </a:rPr>
              <a:t/>
            </a:r>
            <a:br>
              <a:rPr lang="en-GB" b="1" dirty="0" smtClean="0">
                <a:solidFill>
                  <a:srgbClr val="0000FF"/>
                </a:solidFill>
              </a:rPr>
            </a:br>
            <a:r>
              <a:rPr lang="en-GB" b="1" dirty="0" smtClean="0">
                <a:solidFill>
                  <a:srgbClr val="0000FF"/>
                </a:solidFill>
              </a:rPr>
              <a:t/>
            </a:r>
            <a:br>
              <a:rPr lang="en-GB" b="1" dirty="0" smtClean="0">
                <a:solidFill>
                  <a:srgbClr val="0000FF"/>
                </a:solidFill>
              </a:rPr>
            </a:br>
            <a:r>
              <a:rPr lang="en-GB" b="1" dirty="0" smtClean="0">
                <a:solidFill>
                  <a:srgbClr val="0000FF"/>
                </a:solidFill>
              </a:rPr>
              <a:t/>
            </a:r>
            <a:br>
              <a:rPr lang="en-GB" b="1" dirty="0" smtClean="0">
                <a:solidFill>
                  <a:srgbClr val="0000FF"/>
                </a:solidFill>
              </a:rPr>
            </a:br>
            <a:r>
              <a:rPr lang="en-GB" b="1" i="1" dirty="0" err="1" smtClean="0"/>
              <a:t>Globa</a:t>
            </a:r>
            <a:r>
              <a:rPr lang="en-GB" b="1" i="1" dirty="0" err="1" smtClean="0">
                <a:solidFill>
                  <a:srgbClr val="006699"/>
                </a:solidFill>
              </a:rPr>
              <a:t>l</a:t>
            </a:r>
            <a:r>
              <a:rPr lang="en-GB" b="1" i="1" dirty="0" err="1" smtClean="0"/>
              <a:t>ntegration</a:t>
            </a:r>
            <a:r>
              <a:rPr lang="en-GB" b="1" dirty="0" smtClean="0">
                <a:solidFill>
                  <a:srgbClr val="0000FF"/>
                </a:solidFill>
              </a:rPr>
              <a:t/>
            </a:r>
            <a:br>
              <a:rPr lang="en-GB" b="1" dirty="0" smtClean="0">
                <a:solidFill>
                  <a:srgbClr val="0000FF"/>
                </a:solidFill>
              </a:rPr>
            </a:br>
            <a:r>
              <a:rPr lang="en-GB" sz="3100" b="1" i="1" dirty="0" smtClean="0">
                <a:solidFill>
                  <a:srgbClr val="006699"/>
                </a:solidFill>
              </a:rPr>
              <a:t>Connecting and Contributing as Faith-Based MHPs</a:t>
            </a:r>
            <a:r>
              <a:rPr lang="en-GB" sz="5400" dirty="0" smtClean="0">
                <a:solidFill>
                  <a:srgbClr val="006699"/>
                </a:solidFill>
              </a:rPr>
              <a:t/>
            </a:r>
            <a:br>
              <a:rPr lang="en-GB" sz="5400" dirty="0" smtClean="0">
                <a:solidFill>
                  <a:srgbClr val="006699"/>
                </a:solidFill>
              </a:rPr>
            </a:br>
            <a:r>
              <a:rPr lang="en-GB" sz="1300" i="1" dirty="0" smtClean="0">
                <a:solidFill>
                  <a:srgbClr val="0000FF"/>
                </a:solidFill>
              </a:rPr>
              <a:t/>
            </a:r>
            <a:br>
              <a:rPr lang="en-GB" sz="1300" i="1" dirty="0" smtClean="0">
                <a:solidFill>
                  <a:srgbClr val="0000FF"/>
                </a:solidFill>
              </a:rPr>
            </a:br>
            <a:r>
              <a:rPr lang="en-US" sz="2200" b="1" dirty="0" smtClean="0"/>
              <a:t>Kelly O’Donnell, </a:t>
            </a:r>
            <a:r>
              <a:rPr lang="en-US" sz="2200" b="1" dirty="0" err="1" smtClean="0"/>
              <a:t>PsyD</a:t>
            </a:r>
            <a:r>
              <a:rPr lang="en-US" sz="2200" b="1" dirty="0" smtClean="0"/>
              <a:t> and </a:t>
            </a:r>
            <a:r>
              <a:rPr lang="en-US" sz="2200" b="1" dirty="0" err="1" smtClean="0"/>
              <a:t>Michèle</a:t>
            </a:r>
            <a:r>
              <a:rPr lang="en-US" sz="2200" b="1" dirty="0" smtClean="0"/>
              <a:t> Lewis O’Donnell, </a:t>
            </a:r>
            <a:r>
              <a:rPr lang="en-US" sz="2200" b="1" dirty="0" err="1" smtClean="0"/>
              <a:t>PsyD</a:t>
            </a:r>
            <a:r>
              <a:rPr lang="en-US" sz="2200" b="1" dirty="0" smtClean="0"/>
              <a:t/>
            </a:r>
            <a:br>
              <a:rPr lang="en-US" sz="2200" b="1" dirty="0" smtClean="0"/>
            </a:br>
            <a:r>
              <a:rPr lang="en-GB" sz="2200" b="1" dirty="0" smtClean="0"/>
              <a:t>Member Care Associates, Inc.</a:t>
            </a:r>
            <a:r>
              <a:rPr lang="en-GB" b="1" dirty="0" smtClean="0"/>
              <a:t/>
            </a:r>
            <a:br>
              <a:rPr lang="en-GB" b="1" dirty="0" smtClean="0"/>
            </a:br>
            <a:r>
              <a:rPr lang="en-US" dirty="0" smtClean="0"/>
              <a:t/>
            </a:r>
            <a:br>
              <a:rPr lang="en-US" dirty="0" smtClean="0"/>
            </a:br>
            <a:r>
              <a:rPr lang="en-GB" i="1" dirty="0" smtClean="0">
                <a:solidFill>
                  <a:srgbClr val="0000FF"/>
                </a:solidFill>
              </a:rPr>
              <a:t/>
            </a:r>
            <a:br>
              <a:rPr lang="en-GB" i="1" dirty="0" smtClean="0">
                <a:solidFill>
                  <a:srgbClr val="0000FF"/>
                </a:solidFill>
              </a:rPr>
            </a:br>
            <a:r>
              <a:rPr lang="en-GB" i="1" dirty="0" smtClean="0">
                <a:solidFill>
                  <a:srgbClr val="0000FF"/>
                </a:solidFill>
              </a:rPr>
              <a:t/>
            </a:r>
            <a:br>
              <a:rPr lang="en-GB" i="1" dirty="0" smtClean="0">
                <a:solidFill>
                  <a:srgbClr val="0000FF"/>
                </a:solidFill>
              </a:rPr>
            </a:br>
            <a:endParaRPr lang="en-GB" i="1" dirty="0">
              <a:solidFill>
                <a:srgbClr val="0000FF"/>
              </a:solidFill>
            </a:endParaRPr>
          </a:p>
        </p:txBody>
      </p:sp>
      <p:sp>
        <p:nvSpPr>
          <p:cNvPr id="3" name="Content Placeholder 2"/>
          <p:cNvSpPr>
            <a:spLocks noGrp="1"/>
          </p:cNvSpPr>
          <p:nvPr>
            <p:ph idx="1"/>
          </p:nvPr>
        </p:nvSpPr>
        <p:spPr>
          <a:xfrm>
            <a:off x="0" y="2286000"/>
            <a:ext cx="9144000" cy="4343400"/>
          </a:xfrm>
          <a:solidFill>
            <a:schemeClr val="accent1">
              <a:lumMod val="20000"/>
              <a:lumOff val="80000"/>
            </a:schemeClr>
          </a:solidFill>
        </p:spPr>
        <p:txBody>
          <a:bodyPr>
            <a:normAutofit fontScale="92500" lnSpcReduction="20000"/>
          </a:bodyPr>
          <a:lstStyle/>
          <a:p>
            <a:pPr algn="ctr">
              <a:buNone/>
            </a:pPr>
            <a:endParaRPr lang="en-GB" sz="4400" b="1" dirty="0" smtClean="0">
              <a:solidFill>
                <a:srgbClr val="0000FF"/>
              </a:solidFill>
            </a:endParaRPr>
          </a:p>
          <a:p>
            <a:endParaRPr lang="en-US" sz="1800" dirty="0" smtClean="0">
              <a:solidFill>
                <a:srgbClr val="0000FF"/>
              </a:solidFill>
            </a:endParaRPr>
          </a:p>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endParaRPr lang="en-GB" sz="2400" b="1" i="1" dirty="0" smtClean="0"/>
          </a:p>
          <a:p>
            <a:pPr algn="ctr">
              <a:buNone/>
            </a:pPr>
            <a:endParaRPr lang="en-GB" sz="2200" dirty="0" smtClean="0"/>
          </a:p>
          <a:p>
            <a:pPr algn="ctr">
              <a:buNone/>
            </a:pPr>
            <a:r>
              <a:rPr lang="en-GB" sz="2200" b="1" dirty="0" smtClean="0"/>
              <a:t>Spiritual and Religious Issues </a:t>
            </a:r>
            <a:r>
              <a:rPr lang="en-GB" sz="2200" b="1" smtClean="0"/>
              <a:t>in Professional </a:t>
            </a:r>
            <a:r>
              <a:rPr lang="en-GB" sz="2200" b="1" dirty="0" smtClean="0"/>
              <a:t>Psychology</a:t>
            </a:r>
            <a:r>
              <a:rPr lang="en-GB" sz="2200" dirty="0" smtClean="0"/>
              <a:t/>
            </a:r>
            <a:br>
              <a:rPr lang="en-GB" sz="2200" dirty="0" smtClean="0"/>
            </a:br>
            <a:r>
              <a:rPr lang="en-GB" sz="2200" dirty="0" smtClean="0"/>
              <a:t>GFU—31 March 2016</a:t>
            </a:r>
          </a:p>
          <a:p>
            <a:pPr algn="ctr">
              <a:buNone/>
            </a:pPr>
            <a:r>
              <a:rPr lang="en-GB" sz="1500" dirty="0" smtClean="0"/>
              <a:t>Do not reproduce without permission (</a:t>
            </a:r>
            <a:r>
              <a:rPr lang="en-GB" sz="1500" dirty="0" smtClean="0">
                <a:solidFill>
                  <a:srgbClr val="3366FF"/>
                </a:solidFill>
                <a:hlinkClick r:id="rId2"/>
              </a:rPr>
              <a:t>MCAresources@gmail.com</a:t>
            </a:r>
            <a:r>
              <a:rPr lang="en-GB" sz="1500" dirty="0" smtClean="0"/>
              <a:t>)</a:t>
            </a:r>
          </a:p>
          <a:p>
            <a:pPr algn="ctr">
              <a:buNone/>
            </a:pPr>
            <a:r>
              <a:rPr lang="en-GB" sz="1500" dirty="0" smtClean="0"/>
              <a:t>Image source: Cover detail from </a:t>
            </a:r>
            <a:r>
              <a:rPr lang="en-GB" sz="1500" i="1" dirty="0" smtClean="0"/>
              <a:t>Global Member Care (volume 2) Crossing Sectors for Serving Humanity </a:t>
            </a:r>
            <a:r>
              <a:rPr lang="en-GB" sz="1500" dirty="0" smtClean="0"/>
              <a:t>(2013)</a:t>
            </a:r>
          </a:p>
          <a:p>
            <a:pPr algn="ctr">
              <a:buNone/>
            </a:pPr>
            <a:endParaRPr lang="en-GB" dirty="0" smtClean="0"/>
          </a:p>
          <a:p>
            <a:pPr algn="ctr">
              <a:buNone/>
            </a:pPr>
            <a:endParaRPr lang="en-GB" dirty="0" smtClean="0"/>
          </a:p>
          <a:p>
            <a:pPr algn="ctr">
              <a:buNone/>
            </a:pPr>
            <a:endParaRPr lang="en-GB" dirty="0" smtClean="0"/>
          </a:p>
          <a:p>
            <a:pPr algn="ctr">
              <a:buNone/>
            </a:pPr>
            <a:endParaRPr lang="en-GB" dirty="0" smtClean="0"/>
          </a:p>
          <a:p>
            <a:pPr algn="ctr">
              <a:buNone/>
            </a:pPr>
            <a:endParaRPr lang="en-GB" dirty="0" smtClean="0"/>
          </a:p>
        </p:txBody>
      </p:sp>
      <p:pic>
        <p:nvPicPr>
          <p:cNvPr id="7" name="Picture 6" descr="crossing sectors crop.jpg"/>
          <p:cNvPicPr>
            <a:picLocks noChangeAspect="1"/>
          </p:cNvPicPr>
          <p:nvPr/>
        </p:nvPicPr>
        <p:blipFill>
          <a:blip r:embed="rId3" cstate="print"/>
          <a:stretch>
            <a:fillRect/>
          </a:stretch>
        </p:blipFill>
        <p:spPr>
          <a:xfrm>
            <a:off x="1524000" y="2514600"/>
            <a:ext cx="6324600" cy="289936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dirty="0" smtClean="0"/>
              <a:t>Lebanon</a:t>
            </a:r>
            <a:endParaRPr lang="en-GB" dirty="0"/>
          </a:p>
        </p:txBody>
      </p:sp>
      <p:pic>
        <p:nvPicPr>
          <p:cNvPr id="4" name="Content Placeholder 3"/>
          <p:cNvPicPr>
            <a:picLocks noGrp="1" noChangeAspect="1"/>
          </p:cNvPicPr>
          <p:nvPr>
            <p:ph idx="1"/>
          </p:nvPr>
        </p:nvPicPr>
        <p:blipFill rotWithShape="1">
          <a:blip r:embed="rId2" cstate="print"/>
          <a:srcRect l="1360" t="705" r="-632" b="705"/>
          <a:stretch/>
        </p:blipFill>
        <p:spPr>
          <a:xfrm>
            <a:off x="609600" y="990600"/>
            <a:ext cx="2819400" cy="3601292"/>
          </a:xfrm>
        </p:spPr>
      </p:pic>
      <p:pic>
        <p:nvPicPr>
          <p:cNvPr id="6" name="Picture 5"/>
          <p:cNvPicPr>
            <a:picLocks noChangeAspect="1"/>
          </p:cNvPicPr>
          <p:nvPr/>
        </p:nvPicPr>
        <p:blipFill>
          <a:blip r:embed="rId3" cstate="print"/>
          <a:stretch>
            <a:fillRect/>
          </a:stretch>
        </p:blipFill>
        <p:spPr>
          <a:xfrm>
            <a:off x="3962400" y="1066800"/>
            <a:ext cx="4572000" cy="3048000"/>
          </a:xfrm>
          <a:prstGeom prst="rect">
            <a:avLst/>
          </a:prstGeom>
        </p:spPr>
      </p:pic>
      <p:pic>
        <p:nvPicPr>
          <p:cNvPr id="8" name="Picture 7"/>
          <p:cNvPicPr>
            <a:picLocks noChangeAspect="1"/>
          </p:cNvPicPr>
          <p:nvPr/>
        </p:nvPicPr>
        <p:blipFill>
          <a:blip r:embed="rId4" cstate="print"/>
          <a:stretch>
            <a:fillRect/>
          </a:stretch>
        </p:blipFill>
        <p:spPr>
          <a:xfrm>
            <a:off x="3733800" y="4343400"/>
            <a:ext cx="4800600" cy="2235946"/>
          </a:xfrm>
          <a:prstGeom prst="rect">
            <a:avLst/>
          </a:prstGeom>
        </p:spPr>
      </p:pic>
      <p:sp>
        <p:nvSpPr>
          <p:cNvPr id="3" name="TextBox 2"/>
          <p:cNvSpPr txBox="1"/>
          <p:nvPr/>
        </p:nvSpPr>
        <p:spPr>
          <a:xfrm>
            <a:off x="228600" y="4572000"/>
            <a:ext cx="3429000" cy="2369880"/>
          </a:xfrm>
          <a:prstGeom prst="rect">
            <a:avLst/>
          </a:prstGeom>
          <a:noFill/>
        </p:spPr>
        <p:txBody>
          <a:bodyPr wrap="square" rtlCol="0">
            <a:spAutoFit/>
          </a:bodyPr>
          <a:lstStyle/>
          <a:p>
            <a:r>
              <a:rPr lang="en-US" sz="2200" dirty="0" smtClean="0"/>
              <a:t>Visiting newly arrived refugees</a:t>
            </a:r>
          </a:p>
          <a:p>
            <a:endParaRPr lang="en-US" sz="800" dirty="0"/>
          </a:p>
          <a:p>
            <a:r>
              <a:rPr lang="en-US" sz="2200" dirty="0" smtClean="0"/>
              <a:t>A makeshift refugee camp in the </a:t>
            </a:r>
            <a:r>
              <a:rPr lang="en-US" sz="2200" dirty="0" err="1" smtClean="0"/>
              <a:t>Becca</a:t>
            </a:r>
            <a:r>
              <a:rPr lang="en-US" sz="2200" dirty="0" smtClean="0"/>
              <a:t> Valley</a:t>
            </a:r>
          </a:p>
          <a:p>
            <a:endParaRPr lang="en-US" sz="800" dirty="0"/>
          </a:p>
          <a:p>
            <a:r>
              <a:rPr lang="en-US" sz="2200" dirty="0" smtClean="0"/>
              <a:t>Lines for school registration in a  new TM camp</a:t>
            </a:r>
            <a:endParaRPr lang="en-US" sz="2200" dirty="0"/>
          </a:p>
        </p:txBody>
      </p:sp>
    </p:spTree>
    <p:extLst>
      <p:ext uri="{BB962C8B-B14F-4D97-AF65-F5344CB8AC3E}">
        <p14:creationId xmlns:p14="http://schemas.microsoft.com/office/powerpoint/2010/main" xmlns="" val="27688437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smtClean="0"/>
              <a:t>Ethiopia</a:t>
            </a:r>
            <a:br>
              <a:rPr lang="en-US" dirty="0" smtClean="0"/>
            </a:br>
            <a:r>
              <a:rPr lang="en-US" sz="3100" dirty="0" smtClean="0"/>
              <a:t>Delivering Hope International</a:t>
            </a:r>
            <a:endParaRPr lang="en-US" sz="3100" dirty="0"/>
          </a:p>
        </p:txBody>
      </p:sp>
      <p:pic>
        <p:nvPicPr>
          <p:cNvPr id="4" name="Content Placeholder 3"/>
          <p:cNvPicPr>
            <a:picLocks noGrp="1" noChangeAspect="1"/>
          </p:cNvPicPr>
          <p:nvPr>
            <p:ph idx="1"/>
          </p:nvPr>
        </p:nvPicPr>
        <p:blipFill>
          <a:blip r:embed="rId3" cstate="print"/>
          <a:srcRect t="8753" b="8753"/>
          <a:stretch>
            <a:fillRect/>
          </a:stretch>
        </p:blipFill>
        <p:spPr>
          <a:xfrm>
            <a:off x="3505200" y="4191000"/>
            <a:ext cx="5638800" cy="2667000"/>
          </a:xfrm>
        </p:spPr>
      </p:pic>
      <p:pic>
        <p:nvPicPr>
          <p:cNvPr id="5" name="Picture 4"/>
          <p:cNvPicPr>
            <a:picLocks noChangeAspect="1"/>
          </p:cNvPicPr>
          <p:nvPr/>
        </p:nvPicPr>
        <p:blipFill>
          <a:blip r:embed="rId4" cstate="print"/>
          <a:stretch>
            <a:fillRect/>
          </a:stretch>
        </p:blipFill>
        <p:spPr>
          <a:xfrm>
            <a:off x="0" y="1447800"/>
            <a:ext cx="3753678" cy="5004904"/>
          </a:xfrm>
          <a:prstGeom prst="rect">
            <a:avLst/>
          </a:prstGeom>
        </p:spPr>
      </p:pic>
      <p:sp>
        <p:nvSpPr>
          <p:cNvPr id="7" name="TextBox 6"/>
          <p:cNvSpPr txBox="1"/>
          <p:nvPr/>
        </p:nvSpPr>
        <p:spPr>
          <a:xfrm>
            <a:off x="4038600" y="1295400"/>
            <a:ext cx="4953000" cy="3046988"/>
          </a:xfrm>
          <a:prstGeom prst="rect">
            <a:avLst/>
          </a:prstGeom>
          <a:noFill/>
        </p:spPr>
        <p:txBody>
          <a:bodyPr wrap="square" rtlCol="0">
            <a:spAutoFit/>
          </a:bodyPr>
          <a:lstStyle/>
          <a:p>
            <a:endParaRPr lang="en-US" sz="2400" b="1" dirty="0" smtClean="0"/>
          </a:p>
          <a:p>
            <a:r>
              <a:rPr lang="en-US" sz="2400" b="1" dirty="0" smtClean="0"/>
              <a:t>Doulas</a:t>
            </a:r>
            <a:r>
              <a:rPr lang="en-US" sz="2400" dirty="0" smtClean="0"/>
              <a:t> working in their neighborhood—a slum beside a landfill—reaching out with compassion &amp; support to “improve </a:t>
            </a:r>
            <a:r>
              <a:rPr lang="en-US" sz="2400" dirty="0"/>
              <a:t>maternal, newborn and child health, and promote family preservation and the prevention of </a:t>
            </a:r>
            <a:r>
              <a:rPr lang="en-US" sz="2400" dirty="0" smtClean="0"/>
              <a:t>orphans.”</a:t>
            </a:r>
            <a:endParaRPr lang="en-US" sz="2400" dirty="0"/>
          </a:p>
        </p:txBody>
      </p:sp>
    </p:spTree>
    <p:extLst>
      <p:ext uri="{BB962C8B-B14F-4D97-AF65-F5344CB8AC3E}">
        <p14:creationId xmlns:p14="http://schemas.microsoft.com/office/powerpoint/2010/main" xmlns="" val="1767489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u="sng" dirty="0" smtClean="0">
                <a:hlinkClick r:id="rId2"/>
              </a:rPr>
              <a:t>Evangelicals a Liberal Can Love</a:t>
            </a:r>
            <a:endParaRPr lang="en-GB" sz="3200" dirty="0"/>
          </a:p>
        </p:txBody>
      </p:sp>
      <p:sp>
        <p:nvSpPr>
          <p:cNvPr id="3" name="Content Placeholder 2"/>
          <p:cNvSpPr>
            <a:spLocks noGrp="1"/>
          </p:cNvSpPr>
          <p:nvPr>
            <p:ph idx="1"/>
          </p:nvPr>
        </p:nvSpPr>
        <p:spPr>
          <a:xfrm>
            <a:off x="457200" y="1295400"/>
            <a:ext cx="8229600" cy="5562600"/>
          </a:xfrm>
        </p:spPr>
        <p:txBody>
          <a:bodyPr>
            <a:normAutofit fontScale="47500" lnSpcReduction="20000"/>
          </a:bodyPr>
          <a:lstStyle/>
          <a:p>
            <a:pPr algn="just">
              <a:buNone/>
            </a:pPr>
            <a:r>
              <a:rPr lang="en-GB" sz="4400" dirty="0" smtClean="0"/>
              <a:t/>
            </a:r>
            <a:br>
              <a:rPr lang="en-GB" sz="4400" dirty="0" smtClean="0"/>
            </a:br>
            <a:r>
              <a:rPr lang="en-GB" sz="4400" dirty="0" smtClean="0"/>
              <a:t>"In parts of Africa where bandits and warlords shoot or rape anything that moves, you often find that the only groups still operating are Doctors Without Borders and religious aid workers: crazy doctors and crazy Christians. In the town of </a:t>
            </a:r>
            <a:r>
              <a:rPr lang="en-GB" sz="4400" dirty="0" err="1" smtClean="0"/>
              <a:t>Rutshuru</a:t>
            </a:r>
            <a:r>
              <a:rPr lang="en-GB" sz="4400" dirty="0" smtClean="0"/>
              <a:t> in war-ravaged Congo, I found starving children, raped widows and </a:t>
            </a:r>
            <a:r>
              <a:rPr lang="en-GB" sz="4400" dirty="0" err="1" smtClean="0"/>
              <a:t>shellshocked</a:t>
            </a:r>
            <a:r>
              <a:rPr lang="en-GB" sz="4400" dirty="0" smtClean="0"/>
              <a:t> survivors. And there was a determined Catholic nun from Poland, serenely running a church clinic. Unlike the religious right windbags, she was passionately “pro-life” even for those already born — and brave souls like her are increasingly representative of religious conservatives. We can disagree sharply with their politics, but to mock them underscores our own ignorance and prejudice.“</a:t>
            </a:r>
          </a:p>
          <a:p>
            <a:endParaRPr lang="en-GB" dirty="0" smtClean="0"/>
          </a:p>
          <a:p>
            <a:r>
              <a:rPr lang="en-GB" sz="3800" u="sng" dirty="0" smtClean="0">
                <a:hlinkClick r:id="rId2"/>
              </a:rPr>
              <a:t>Evangelicals a Liberal Can Love</a:t>
            </a:r>
            <a:r>
              <a:rPr lang="en-GB" sz="3800" b="1" dirty="0" smtClean="0"/>
              <a:t>. </a:t>
            </a:r>
            <a:br>
              <a:rPr lang="en-GB" sz="3800" b="1" dirty="0" smtClean="0"/>
            </a:br>
            <a:r>
              <a:rPr lang="en-GB" sz="3800" dirty="0" smtClean="0"/>
              <a:t>Nicholas </a:t>
            </a:r>
            <a:r>
              <a:rPr lang="en-GB" sz="3800" dirty="0" err="1" smtClean="0"/>
              <a:t>Kristof</a:t>
            </a:r>
            <a:r>
              <a:rPr lang="en-GB" sz="3800" dirty="0" smtClean="0"/>
              <a:t>,  </a:t>
            </a:r>
            <a:r>
              <a:rPr lang="en-GB" sz="3800" i="1" dirty="0" smtClean="0"/>
              <a:t>New York Times </a:t>
            </a:r>
            <a:r>
              <a:rPr lang="en-GB" sz="3800" dirty="0" smtClean="0"/>
              <a:t>(3 February 2008)</a:t>
            </a:r>
          </a:p>
          <a:p>
            <a:endParaRPr lang="en-GB" sz="3800" b="1" dirty="0" smtClean="0"/>
          </a:p>
          <a:p>
            <a:r>
              <a:rPr lang="en-GB" sz="3800" b="1" dirty="0" smtClean="0"/>
              <a:t>See also:</a:t>
            </a:r>
            <a:br>
              <a:rPr lang="en-GB" sz="3800" b="1" dirty="0" smtClean="0"/>
            </a:br>
            <a:r>
              <a:rPr lang="en-GB" sz="3800" u="sng" dirty="0" smtClean="0">
                <a:hlinkClick r:id="rId3"/>
              </a:rPr>
              <a:t>Some Myths about Faith-Based Humanitarian Aid</a:t>
            </a:r>
            <a:r>
              <a:rPr lang="en-GB" sz="3800" b="1" dirty="0" smtClean="0"/>
              <a:t>. </a:t>
            </a:r>
            <a:br>
              <a:rPr lang="en-GB" sz="3800" b="1" dirty="0" smtClean="0"/>
            </a:br>
            <a:r>
              <a:rPr lang="en-GB" sz="3800" dirty="0" smtClean="0"/>
              <a:t>Wilfred </a:t>
            </a:r>
            <a:r>
              <a:rPr lang="en-GB" sz="3800" dirty="0" err="1" smtClean="0"/>
              <a:t>Mlay</a:t>
            </a:r>
            <a:r>
              <a:rPr lang="en-GB" sz="3800" dirty="0" smtClean="0"/>
              <a:t>,  </a:t>
            </a:r>
            <a:r>
              <a:rPr lang="en-GB" sz="3800" i="1" dirty="0" smtClean="0"/>
              <a:t>Humanitarian Exchange 27 </a:t>
            </a:r>
            <a:r>
              <a:rPr lang="en-GB" sz="3800" dirty="0" smtClean="0"/>
              <a:t>(July 2004, pp. 48-51)</a:t>
            </a:r>
            <a:endParaRPr lang="en-GB" sz="3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
            </a:r>
            <a:endParaRPr lang="en-US" dirty="0"/>
          </a:p>
        </p:txBody>
      </p:sp>
      <p:sp>
        <p:nvSpPr>
          <p:cNvPr id="3" name="Content Placeholder 2"/>
          <p:cNvSpPr>
            <a:spLocks noGrp="1"/>
          </p:cNvSpPr>
          <p:nvPr>
            <p:ph idx="1"/>
          </p:nvPr>
        </p:nvSpPr>
        <p:spPr>
          <a:xfrm>
            <a:off x="457200" y="5486400"/>
            <a:ext cx="8229600" cy="1371600"/>
          </a:xfrm>
        </p:spPr>
        <p:txBody>
          <a:bodyPr>
            <a:normAutofit fontScale="25000" lnSpcReduction="20000"/>
          </a:bodyPr>
          <a:lstStyle/>
          <a:p>
            <a:pPr algn="ctr">
              <a:buNone/>
            </a:pPr>
            <a:endParaRPr lang="en-US" b="1" u="sng" dirty="0" smtClean="0">
              <a:hlinkClick r:id="rId2"/>
            </a:endParaRPr>
          </a:p>
          <a:p>
            <a:pPr algn="ctr">
              <a:buNone/>
            </a:pPr>
            <a:endParaRPr lang="en-US" sz="3900" b="1" u="sng" dirty="0" smtClean="0">
              <a:hlinkClick r:id="rId2"/>
            </a:endParaRPr>
          </a:p>
          <a:p>
            <a:pPr algn="ctr">
              <a:buNone/>
            </a:pPr>
            <a:r>
              <a:rPr lang="en-US" sz="9600" b="1" u="sng" dirty="0" smtClean="0">
                <a:hlinkClick r:id="rId2"/>
              </a:rPr>
              <a:t>GI Update December 2015</a:t>
            </a:r>
            <a:endParaRPr lang="en-US" sz="9600" b="1" u="sng" dirty="0" smtClean="0"/>
          </a:p>
          <a:p>
            <a:pPr algn="ctr">
              <a:buNone/>
            </a:pPr>
            <a:r>
              <a:rPr lang="en-US" sz="9600" b="1" i="1" dirty="0" smtClean="0"/>
              <a:t>Staying Current–Navigating the News</a:t>
            </a:r>
          </a:p>
          <a:p>
            <a:pPr algn="ctr">
              <a:buNone/>
            </a:pPr>
            <a:r>
              <a:rPr lang="en-US" sz="8000" b="1" i="1" dirty="0" smtClean="0"/>
              <a:t>Things We Need to Know</a:t>
            </a:r>
          </a:p>
          <a:p>
            <a:pPr algn="just">
              <a:buNone/>
            </a:pPr>
            <a:endParaRPr lang="en-US" sz="3800" dirty="0" smtClean="0"/>
          </a:p>
          <a:p>
            <a:pPr algn="just">
              <a:buNone/>
            </a:pPr>
            <a:r>
              <a:rPr lang="en-US" sz="3800" dirty="0" smtClean="0"/>
              <a:t>	</a:t>
            </a:r>
            <a:endParaRPr lang="en-US" sz="3800" dirty="0"/>
          </a:p>
        </p:txBody>
      </p:sp>
      <p:pic>
        <p:nvPicPr>
          <p:cNvPr id="6" name="Content Placeholder 3" descr="un genva.jpg"/>
          <p:cNvPicPr>
            <a:picLocks noChangeAspect="1"/>
          </p:cNvPicPr>
          <p:nvPr/>
        </p:nvPicPr>
        <p:blipFill>
          <a:blip r:embed="rId3" cstate="print"/>
          <a:stretch>
            <a:fillRect/>
          </a:stretch>
        </p:blipFill>
        <p:spPr>
          <a:xfrm>
            <a:off x="685800" y="0"/>
            <a:ext cx="7509450" cy="56388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
            </a:r>
            <a:endParaRPr lang="en-GB"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0" y="1"/>
            <a:ext cx="4495800" cy="6858000"/>
          </a:xfrm>
          <a:prstGeom prst="rect">
            <a:avLst/>
          </a:prstGeom>
          <a:noFill/>
          <a:ln w="9525">
            <a:noFill/>
            <a:miter lim="800000"/>
            <a:headEnd/>
            <a:tailEnd/>
          </a:ln>
        </p:spPr>
      </p:pic>
      <p:pic>
        <p:nvPicPr>
          <p:cNvPr id="4" name="Picture 3" descr="Confronting Trauma brochure cover.jpg"/>
          <p:cNvPicPr>
            <a:picLocks noChangeAspect="1"/>
          </p:cNvPicPr>
          <p:nvPr/>
        </p:nvPicPr>
        <p:blipFill>
          <a:blip r:embed="rId4" cstate="print"/>
          <a:stretch>
            <a:fillRect/>
          </a:stretch>
        </p:blipFill>
        <p:spPr>
          <a:xfrm>
            <a:off x="4724400" y="0"/>
            <a:ext cx="4419600"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Trio Gathering </a:t>
            </a:r>
            <a:br>
              <a:rPr lang="en-GB" dirty="0" smtClean="0"/>
            </a:br>
            <a:r>
              <a:rPr lang="en-GB" sz="2700" i="1" dirty="0" smtClean="0"/>
              <a:t>Leadership in an Age of Turmoil</a:t>
            </a:r>
            <a:br>
              <a:rPr lang="en-GB" sz="2700" i="1" dirty="0" smtClean="0"/>
            </a:br>
            <a:r>
              <a:rPr lang="en-GB" sz="1600" dirty="0" smtClean="0">
                <a:solidFill>
                  <a:srgbClr val="0000FF"/>
                </a:solidFill>
              </a:rPr>
              <a:t>https://sites.google.com/site/virtrios/</a:t>
            </a:r>
            <a:br>
              <a:rPr lang="en-GB" sz="1600" dirty="0" smtClean="0">
                <a:solidFill>
                  <a:srgbClr val="0000FF"/>
                </a:solidFill>
              </a:rPr>
            </a:br>
            <a:r>
              <a:rPr lang="en-GB" sz="2200" dirty="0" err="1" smtClean="0"/>
              <a:t>O’Donnells</a:t>
            </a:r>
            <a:r>
              <a:rPr lang="en-GB" sz="2200" dirty="0" smtClean="0"/>
              <a:t>’ house in France March 2015</a:t>
            </a:r>
            <a:br>
              <a:rPr lang="en-GB" sz="2200" dirty="0" smtClean="0"/>
            </a:br>
            <a:endParaRPr lang="en-GB" sz="2200" dirty="0"/>
          </a:p>
        </p:txBody>
      </p:sp>
      <p:pic>
        <p:nvPicPr>
          <p:cNvPr id="63490" name="Picture 2" descr="C:\Users\Kelly\Documents\fotos of GMH events 2014\noname (6)"/>
          <p:cNvPicPr>
            <a:picLocks noGrp="1" noChangeAspect="1" noChangeArrowheads="1"/>
          </p:cNvPicPr>
          <p:nvPr>
            <p:ph idx="1"/>
          </p:nvPr>
        </p:nvPicPr>
        <p:blipFill>
          <a:blip r:embed="rId2" cstate="print"/>
          <a:srcRect/>
          <a:stretch>
            <a:fillRect/>
          </a:stretch>
        </p:blipFill>
        <p:spPr bwMode="auto">
          <a:xfrm>
            <a:off x="1066800" y="1600200"/>
            <a:ext cx="7010400" cy="5257800"/>
          </a:xfrm>
          <a:prstGeom prst="rect">
            <a:avLst/>
          </a:prstGeom>
          <a:noFill/>
        </p:spPr>
      </p:pic>
    </p:spTree>
    <p:extLst>
      <p:ext uri="{BB962C8B-B14F-4D97-AF65-F5344CB8AC3E}">
        <p14:creationId xmlns:p14="http://schemas.microsoft.com/office/powerpoint/2010/main" xmlns="" val="2700284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90600"/>
          </a:xfrm>
        </p:spPr>
        <p:txBody>
          <a:bodyPr>
            <a:normAutofit fontScale="90000"/>
          </a:bodyPr>
          <a:lstStyle/>
          <a:p>
            <a:pPr fontAlgn="base">
              <a:spcAft>
                <a:spcPct val="0"/>
              </a:spcAft>
            </a:pP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3600" b="1" dirty="0" smtClean="0">
                <a:solidFill>
                  <a:srgbClr val="3366FF"/>
                </a:solidFill>
              </a:rPr>
              <a:t/>
            </a:r>
            <a:br>
              <a:rPr lang="en-US" sz="3600" b="1" dirty="0" smtClean="0">
                <a:solidFill>
                  <a:srgbClr val="3366FF"/>
                </a:solidFill>
              </a:rPr>
            </a:br>
            <a:r>
              <a:rPr lang="en-US" sz="2200" b="1" dirty="0" smtClean="0">
                <a:solidFill>
                  <a:srgbClr val="3366FF"/>
                </a:solidFill>
              </a:rPr>
              <a:t>Video overview-promo:</a:t>
            </a:r>
            <a:r>
              <a:rPr lang="en-US" sz="3600" b="1" dirty="0" smtClean="0">
                <a:solidFill>
                  <a:srgbClr val="3366FF"/>
                </a:solidFill>
              </a:rPr>
              <a:t/>
            </a:r>
            <a:br>
              <a:rPr lang="en-US" sz="3600" b="1" dirty="0" smtClean="0">
                <a:solidFill>
                  <a:srgbClr val="3366FF"/>
                </a:solidFill>
              </a:rPr>
            </a:br>
            <a:r>
              <a:rPr lang="es-MX" sz="1600" u="sng" dirty="0" smtClean="0">
                <a:hlinkClick r:id="rId3"/>
              </a:rPr>
              <a:t>http://webtv.un.org/watch/adoption-of-the-sustainable-development-goals/4513425361001</a:t>
            </a:r>
            <a:r>
              <a:rPr lang="en-GB" sz="3600" dirty="0" smtClean="0"/>
              <a:t/>
            </a:r>
            <a:br>
              <a:rPr lang="en-GB" sz="3600" dirty="0" smtClean="0"/>
            </a:br>
            <a:r>
              <a:rPr lang="en-US" sz="3600" b="1" dirty="0" smtClean="0">
                <a:solidFill>
                  <a:srgbClr val="3366FF"/>
                </a:solidFill>
              </a:rPr>
              <a:t>.</a:t>
            </a:r>
            <a:endParaRPr lang="en-US" sz="3600" b="1" dirty="0">
              <a:solidFill>
                <a:srgbClr val="3366FF"/>
              </a:solidFill>
            </a:endParaRPr>
          </a:p>
        </p:txBody>
      </p:sp>
      <p:pic>
        <p:nvPicPr>
          <p:cNvPr id="4" name="Content Placeholder 3" descr="SDGs.jpg"/>
          <p:cNvPicPr>
            <a:picLocks noGrp="1" noChangeAspect="1"/>
          </p:cNvPicPr>
          <p:nvPr>
            <p:ph idx="1"/>
          </p:nvPr>
        </p:nvPicPr>
        <p:blipFill>
          <a:blip r:embed="rId4" cstate="print"/>
          <a:stretch>
            <a:fillRect/>
          </a:stretch>
        </p:blipFill>
        <p:spPr>
          <a:xfrm>
            <a:off x="0" y="228599"/>
            <a:ext cx="9144000" cy="5563696"/>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GB" sz="2400" i="1" u="sng" dirty="0" smtClean="0">
                <a:hlinkClick r:id="rId3"/>
              </a:rPr>
              <a:t/>
            </a:r>
            <a:br>
              <a:rPr lang="en-GB" sz="2400" i="1" u="sng" dirty="0" smtClean="0">
                <a:hlinkClick r:id="rId3"/>
              </a:rPr>
            </a:br>
            <a:r>
              <a:rPr lang="en-GB" sz="2400" i="1" u="sng" dirty="0" smtClean="0">
                <a:solidFill>
                  <a:srgbClr val="21DFD6"/>
                </a:solidFill>
                <a:hlinkClick r:id="rId3"/>
              </a:rPr>
              <a:t>Transforming Our World: </a:t>
            </a:r>
            <a:br>
              <a:rPr lang="en-GB" sz="2400" i="1" u="sng" dirty="0" smtClean="0">
                <a:solidFill>
                  <a:srgbClr val="21DFD6"/>
                </a:solidFill>
                <a:hlinkClick r:id="rId3"/>
              </a:rPr>
            </a:br>
            <a:r>
              <a:rPr lang="en-GB" sz="2400" i="1" u="sng" dirty="0" smtClean="0">
                <a:solidFill>
                  <a:srgbClr val="21DFD6"/>
                </a:solidFill>
                <a:hlinkClick r:id="rId3"/>
              </a:rPr>
              <a:t>The 2030 Agenda for Sustainable Development</a:t>
            </a:r>
            <a:r>
              <a:rPr lang="en-GB" sz="2400" b="1" dirty="0" smtClean="0">
                <a:solidFill>
                  <a:srgbClr val="3366FF"/>
                </a:solidFill>
              </a:rPr>
              <a:t/>
            </a:r>
            <a:br>
              <a:rPr lang="en-GB" sz="2400" b="1" dirty="0" smtClean="0">
                <a:solidFill>
                  <a:srgbClr val="3366FF"/>
                </a:solidFill>
              </a:rPr>
            </a:br>
            <a:r>
              <a:rPr lang="en-GB" sz="2400" dirty="0" smtClean="0"/>
              <a:t>United Nations, 25 September 2015, paragraph 50</a:t>
            </a:r>
            <a:br>
              <a:rPr lang="en-GB" sz="2400" dirty="0" smtClean="0"/>
            </a:br>
            <a:endParaRPr lang="en-GB" sz="2400" dirty="0"/>
          </a:p>
        </p:txBody>
      </p:sp>
      <p:sp>
        <p:nvSpPr>
          <p:cNvPr id="3" name="Content Placeholder 2"/>
          <p:cNvSpPr>
            <a:spLocks noGrp="1"/>
          </p:cNvSpPr>
          <p:nvPr>
            <p:ph idx="1"/>
          </p:nvPr>
        </p:nvSpPr>
        <p:spPr>
          <a:xfrm>
            <a:off x="0" y="1600200"/>
            <a:ext cx="9144000" cy="5257800"/>
          </a:xfrm>
        </p:spPr>
        <p:txBody>
          <a:bodyPr>
            <a:normAutofit fontScale="85000" lnSpcReduction="10000"/>
          </a:bodyPr>
          <a:lstStyle/>
          <a:p>
            <a:pPr algn="just">
              <a:buNone/>
            </a:pPr>
            <a:r>
              <a:rPr lang="en-GB" dirty="0" smtClean="0"/>
              <a:t>	</a:t>
            </a:r>
          </a:p>
          <a:p>
            <a:pPr algn="just">
              <a:buNone/>
            </a:pPr>
            <a:endParaRPr lang="en-GB" dirty="0" smtClean="0"/>
          </a:p>
          <a:p>
            <a:pPr algn="just">
              <a:buNone/>
            </a:pPr>
            <a:endParaRPr lang="en-GB" dirty="0" smtClean="0"/>
          </a:p>
          <a:p>
            <a:pPr algn="just">
              <a:buNone/>
            </a:pPr>
            <a:endParaRPr lang="en-GB" dirty="0" smtClean="0"/>
          </a:p>
          <a:p>
            <a:pPr algn="just">
              <a:buNone/>
            </a:pPr>
            <a:endParaRPr lang="en-GB" dirty="0" smtClean="0"/>
          </a:p>
          <a:p>
            <a:pPr algn="just">
              <a:buNone/>
            </a:pPr>
            <a:r>
              <a:rPr lang="en-GB" dirty="0" smtClean="0"/>
              <a:t>	"Today we are also taking a decision of great historic significance. We resolve to build a better future for all people, including the millions who have been denied the chance to lead decent, dignified and rewarding lives and to achieve their full human potential. We can be the first generation to succeed in ending poverty; just as we may be the last to have a chance of saving the planet…"</a:t>
            </a:r>
            <a:endParaRPr lang="en-GB" dirty="0"/>
          </a:p>
        </p:txBody>
      </p:sp>
      <p:pic>
        <p:nvPicPr>
          <p:cNvPr id="5" name="Content Placeholder 3" descr="SDGs.jpg"/>
          <p:cNvPicPr>
            <a:picLocks noChangeAspect="1"/>
          </p:cNvPicPr>
          <p:nvPr/>
        </p:nvPicPr>
        <p:blipFill>
          <a:blip r:embed="rId4" cstate="print"/>
          <a:stretch>
            <a:fillRect/>
          </a:stretch>
        </p:blipFill>
        <p:spPr>
          <a:xfrm>
            <a:off x="2743200" y="1371600"/>
            <a:ext cx="3810000" cy="231820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200" b="1" dirty="0" smtClean="0">
                <a:solidFill>
                  <a:srgbClr val="0000CC"/>
                </a:solidFill>
              </a:rPr>
              <a:t>SDGs</a:t>
            </a:r>
            <a:endParaRPr lang="en-US" sz="3200" b="1" dirty="0">
              <a:solidFill>
                <a:srgbClr val="0000CC"/>
              </a:solidFill>
            </a:endParaRPr>
          </a:p>
        </p:txBody>
      </p:sp>
      <p:sp>
        <p:nvSpPr>
          <p:cNvPr id="3" name="Content Placeholder 2"/>
          <p:cNvSpPr>
            <a:spLocks noGrp="1"/>
          </p:cNvSpPr>
          <p:nvPr>
            <p:ph idx="1"/>
          </p:nvPr>
        </p:nvSpPr>
        <p:spPr>
          <a:xfrm>
            <a:off x="0" y="685800"/>
            <a:ext cx="9144000" cy="6172200"/>
          </a:xfrm>
        </p:spPr>
        <p:txBody>
          <a:bodyPr>
            <a:normAutofit fontScale="40000" lnSpcReduction="20000"/>
          </a:bodyPr>
          <a:lstStyle/>
          <a:p>
            <a:r>
              <a:rPr lang="en-US" sz="4000" b="1" dirty="0" smtClean="0">
                <a:solidFill>
                  <a:srgbClr val="0000FF"/>
                </a:solidFill>
              </a:rPr>
              <a:t>Goal 1  End poverty in all its forms everywhere</a:t>
            </a:r>
          </a:p>
          <a:p>
            <a:r>
              <a:rPr lang="en-US" sz="4000" b="1" dirty="0" smtClean="0"/>
              <a:t>Goal 2</a:t>
            </a:r>
            <a:r>
              <a:rPr lang="en-US" sz="4000" dirty="0" smtClean="0"/>
              <a:t>  End hunger, achieve food security and improved nutrition and promote sustainable agriculture</a:t>
            </a:r>
          </a:p>
          <a:p>
            <a:r>
              <a:rPr lang="en-US" sz="4000" b="1" dirty="0" smtClean="0">
                <a:solidFill>
                  <a:srgbClr val="0000FF"/>
                </a:solidFill>
              </a:rPr>
              <a:t>Goal 3  Ensure healthy lives and promote well-being for all at all ages</a:t>
            </a:r>
          </a:p>
          <a:p>
            <a:r>
              <a:rPr lang="en-US" sz="4000" b="1" dirty="0" smtClean="0"/>
              <a:t>Goal 4</a:t>
            </a:r>
            <a:r>
              <a:rPr lang="en-US" sz="4000" dirty="0" smtClean="0"/>
              <a:t>  Ensure inclusive and equitable quality education and promote lifelong learning opportunities for all</a:t>
            </a:r>
          </a:p>
          <a:p>
            <a:r>
              <a:rPr lang="en-US" sz="4000" b="1" dirty="0" smtClean="0"/>
              <a:t>Goal 5</a:t>
            </a:r>
            <a:r>
              <a:rPr lang="en-US" sz="4000" dirty="0" smtClean="0"/>
              <a:t>  Achieve gender equality and empower all women and girls</a:t>
            </a:r>
          </a:p>
          <a:p>
            <a:r>
              <a:rPr lang="en-US" sz="4000" b="1" dirty="0" smtClean="0"/>
              <a:t>Goal 6</a:t>
            </a:r>
            <a:r>
              <a:rPr lang="en-US" sz="4000" dirty="0" smtClean="0"/>
              <a:t>  Ensure availability and sustainable management of water and sanitation for all</a:t>
            </a:r>
          </a:p>
          <a:p>
            <a:r>
              <a:rPr lang="en-US" sz="4000" b="1" dirty="0" smtClean="0"/>
              <a:t>Goal 7</a:t>
            </a:r>
            <a:r>
              <a:rPr lang="en-US" sz="4000" dirty="0" smtClean="0"/>
              <a:t>  Ensure access to affordable, reliable, sustainable and modern energy for all</a:t>
            </a:r>
          </a:p>
          <a:p>
            <a:r>
              <a:rPr lang="en-US" sz="4000" b="1" dirty="0" smtClean="0"/>
              <a:t>Goal 8</a:t>
            </a:r>
            <a:r>
              <a:rPr lang="en-US" sz="4000" dirty="0" smtClean="0"/>
              <a:t>  Promote sustained, inclusive and sustainable economic growth, full and productive employment and decent work for all</a:t>
            </a:r>
          </a:p>
          <a:p>
            <a:r>
              <a:rPr lang="en-US" sz="4000" b="1" dirty="0" smtClean="0"/>
              <a:t>Goal 9</a:t>
            </a:r>
            <a:r>
              <a:rPr lang="en-US" sz="4000" dirty="0" smtClean="0"/>
              <a:t>  Build resilient infrastructure, promote inclusive and sustainable industrialization and foster innovation</a:t>
            </a:r>
          </a:p>
          <a:p>
            <a:r>
              <a:rPr lang="en-US" sz="4000" b="1" dirty="0" smtClean="0"/>
              <a:t>Goal 10</a:t>
            </a:r>
            <a:r>
              <a:rPr lang="en-US" sz="4000" dirty="0" smtClean="0"/>
              <a:t>  Reduce inequality within and among countries</a:t>
            </a:r>
          </a:p>
          <a:p>
            <a:r>
              <a:rPr lang="en-US" sz="4000" b="1" dirty="0" smtClean="0"/>
              <a:t>Goal 11</a:t>
            </a:r>
            <a:r>
              <a:rPr lang="en-US" sz="4000" dirty="0" smtClean="0"/>
              <a:t>  Make cities and human settlements inclusive, safe, resilient and sustainable</a:t>
            </a:r>
          </a:p>
          <a:p>
            <a:r>
              <a:rPr lang="en-US" sz="4000" b="1" dirty="0" smtClean="0"/>
              <a:t>Goal 12</a:t>
            </a:r>
            <a:r>
              <a:rPr lang="en-US" sz="4000" dirty="0" smtClean="0"/>
              <a:t>  Ensure sustainable consumption and production patterns</a:t>
            </a:r>
          </a:p>
          <a:p>
            <a:r>
              <a:rPr lang="en-US" sz="4000" b="1" dirty="0" smtClean="0"/>
              <a:t>Goal 13</a:t>
            </a:r>
            <a:r>
              <a:rPr lang="en-US" sz="4000" dirty="0" smtClean="0"/>
              <a:t>  Take urgent action to combat climate change and its impacts</a:t>
            </a:r>
          </a:p>
          <a:p>
            <a:r>
              <a:rPr lang="en-US" sz="4000" b="1" dirty="0" smtClean="0"/>
              <a:t>Goal 14</a:t>
            </a:r>
            <a:r>
              <a:rPr lang="en-US" sz="4000" dirty="0" smtClean="0"/>
              <a:t>  Conserve and sustainably use the oceans, seas and marine resources for sustainable development</a:t>
            </a:r>
          </a:p>
          <a:p>
            <a:r>
              <a:rPr lang="en-US" sz="4000" b="1" dirty="0" smtClean="0"/>
              <a:t>Goal 15</a:t>
            </a:r>
            <a:r>
              <a:rPr lang="en-US" sz="4000" dirty="0" smtClean="0"/>
              <a:t>  Protect, restore and promote sustainable use of terrestrial ecosystems, sustainably manage forests, combat desertification, and halt and reverse land degradation and halt biodiversity loss</a:t>
            </a:r>
          </a:p>
          <a:p>
            <a:r>
              <a:rPr lang="en-US" sz="4000" b="1" dirty="0" smtClean="0">
                <a:solidFill>
                  <a:srgbClr val="0000FF"/>
                </a:solidFill>
              </a:rPr>
              <a:t>Goal 16  Promote peaceful and inclusive societies for sustainable development, provide access to justice for all and build effective, accountable and inclusive institutions at all levels</a:t>
            </a:r>
          </a:p>
          <a:p>
            <a:r>
              <a:rPr lang="en-US" sz="4000" b="1" dirty="0" smtClean="0"/>
              <a:t>Goal 17</a:t>
            </a:r>
            <a:r>
              <a:rPr lang="en-US" sz="4000" dirty="0" smtClean="0"/>
              <a:t>  Strengthen the means of implementation and revitalize the global partnership for sustainable development</a:t>
            </a:r>
          </a:p>
          <a:p>
            <a:endParaRPr lang="en-US" dirty="0"/>
          </a:p>
        </p:txBody>
      </p:sp>
      <p:pic>
        <p:nvPicPr>
          <p:cNvPr id="4" name="Content Placeholder 3" descr="SDGs.jpg"/>
          <p:cNvPicPr>
            <a:picLocks noChangeAspect="1"/>
          </p:cNvPicPr>
          <p:nvPr/>
        </p:nvPicPr>
        <p:blipFill>
          <a:blip r:embed="rId2" cstate="print"/>
          <a:stretch>
            <a:fillRect/>
          </a:stretch>
        </p:blipFill>
        <p:spPr>
          <a:xfrm>
            <a:off x="7670273" y="0"/>
            <a:ext cx="1473727" cy="89669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200" i="1" dirty="0" smtClean="0">
                <a:solidFill>
                  <a:srgbClr val="0000FF"/>
                </a:solidFill>
              </a:rPr>
              <a:t/>
            </a:r>
            <a:br>
              <a:rPr lang="en-GB" sz="3200" i="1" dirty="0" smtClean="0">
                <a:solidFill>
                  <a:srgbClr val="0000FF"/>
                </a:solidFill>
              </a:rPr>
            </a:br>
            <a:r>
              <a:rPr lang="en-GB" sz="2800" i="1" u="sng" dirty="0" smtClean="0">
                <a:hlinkClick r:id="rId2"/>
              </a:rPr>
              <a:t> Mental Health Action Plan 2013-2020 </a:t>
            </a:r>
            <a:r>
              <a:rPr lang="en-GB" sz="3200" i="1" dirty="0" smtClean="0">
                <a:solidFill>
                  <a:srgbClr val="0000FF"/>
                </a:solidFill>
              </a:rPr>
              <a:t/>
            </a:r>
            <a:br>
              <a:rPr lang="en-GB" sz="3200" i="1" dirty="0" smtClean="0">
                <a:solidFill>
                  <a:srgbClr val="0000FF"/>
                </a:solidFill>
              </a:rPr>
            </a:br>
            <a:endParaRPr lang="en-GB" sz="3200" i="1" dirty="0">
              <a:solidFill>
                <a:srgbClr val="0000FF"/>
              </a:solidFill>
            </a:endParaRPr>
          </a:p>
        </p:txBody>
      </p:sp>
      <p:sp>
        <p:nvSpPr>
          <p:cNvPr id="3" name="Content Placeholder 2"/>
          <p:cNvSpPr>
            <a:spLocks noGrp="1"/>
          </p:cNvSpPr>
          <p:nvPr>
            <p:ph idx="1"/>
          </p:nvPr>
        </p:nvSpPr>
        <p:spPr>
          <a:xfrm>
            <a:off x="457200" y="1143000"/>
            <a:ext cx="8229600" cy="4983163"/>
          </a:xfrm>
        </p:spPr>
        <p:txBody>
          <a:bodyPr/>
          <a:lstStyle/>
          <a:p>
            <a:pPr>
              <a:buNone/>
            </a:pPr>
            <a:endParaRPr lang="en-GB" i="1" dirty="0" smtClean="0">
              <a:solidFill>
                <a:srgbClr val="0000FF"/>
              </a:solidFill>
            </a:endParaRPr>
          </a:p>
          <a:p>
            <a:pPr algn="r">
              <a:buNone/>
            </a:pPr>
            <a:endParaRPr lang="en-GB" sz="2000" i="1" dirty="0" smtClean="0"/>
          </a:p>
        </p:txBody>
      </p:sp>
      <p:pic>
        <p:nvPicPr>
          <p:cNvPr id="9" name="Picture 2" descr="http://www.who.int/entity/mental_health/publications/action_plan_publication.jpg"/>
          <p:cNvPicPr>
            <a:picLocks noChangeAspect="1" noChangeArrowheads="1"/>
          </p:cNvPicPr>
          <p:nvPr/>
        </p:nvPicPr>
        <p:blipFill>
          <a:blip r:embed="rId3" cstate="print"/>
          <a:srcRect/>
          <a:stretch>
            <a:fillRect/>
          </a:stretch>
        </p:blipFill>
        <p:spPr bwMode="auto">
          <a:xfrm>
            <a:off x="2667000" y="1219200"/>
            <a:ext cx="3641783" cy="51816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GB" b="1" dirty="0" smtClean="0">
                <a:solidFill>
                  <a:srgbClr val="3366FF"/>
                </a:solidFill>
              </a:rPr>
              <a:t>Purpose</a:t>
            </a:r>
            <a:endParaRPr lang="en-GB" b="1" dirty="0">
              <a:solidFill>
                <a:srgbClr val="3366FF"/>
              </a:solidFill>
            </a:endParaRPr>
          </a:p>
        </p:txBody>
      </p:sp>
      <p:sp>
        <p:nvSpPr>
          <p:cNvPr id="3" name="Content Placeholder 2"/>
          <p:cNvSpPr>
            <a:spLocks noGrp="1"/>
          </p:cNvSpPr>
          <p:nvPr>
            <p:ph idx="1"/>
          </p:nvPr>
        </p:nvSpPr>
        <p:spPr>
          <a:xfrm>
            <a:off x="0" y="1066800"/>
            <a:ext cx="9144000" cy="5791200"/>
          </a:xfrm>
        </p:spPr>
        <p:txBody>
          <a:bodyPr/>
          <a:lstStyle/>
          <a:p>
            <a:pPr algn="ctr">
              <a:buNone/>
            </a:pPr>
            <a:r>
              <a:rPr lang="en-GB" sz="2400" b="1" dirty="0" smtClean="0"/>
              <a:t>Discuss how can MHPs with faith-based values </a:t>
            </a:r>
            <a:br>
              <a:rPr lang="en-GB" sz="2400" b="1" dirty="0" smtClean="0"/>
            </a:br>
            <a:r>
              <a:rPr lang="en-GB" sz="2400" b="1" dirty="0" smtClean="0"/>
              <a:t>connect and contribute with our globalizing world </a:t>
            </a:r>
            <a:br>
              <a:rPr lang="en-GB" sz="2400" b="1" dirty="0" smtClean="0"/>
            </a:br>
            <a:r>
              <a:rPr lang="en-GB" sz="2400" b="1" dirty="0" smtClean="0"/>
              <a:t>and its major challenges</a:t>
            </a:r>
            <a:endParaRPr lang="en-GB" sz="2400" dirty="0" smtClean="0"/>
          </a:p>
          <a:p>
            <a:pPr algn="ctr">
              <a:buNone/>
            </a:pPr>
            <a:endParaRPr lang="en-GB" dirty="0" smtClean="0"/>
          </a:p>
        </p:txBody>
      </p:sp>
      <p:pic>
        <p:nvPicPr>
          <p:cNvPr id="12" name="Picture 11" descr="Syrian IDPs Damascus, UN camp and food distribution site.jpg"/>
          <p:cNvPicPr>
            <a:picLocks noChangeAspect="1"/>
          </p:cNvPicPr>
          <p:nvPr/>
        </p:nvPicPr>
        <p:blipFill>
          <a:blip r:embed="rId3" cstate="print"/>
          <a:stretch>
            <a:fillRect/>
          </a:stretch>
        </p:blipFill>
        <p:spPr>
          <a:xfrm>
            <a:off x="0" y="2362200"/>
            <a:ext cx="9144000" cy="44958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362"/>
          </a:xfrm>
        </p:spPr>
        <p:txBody>
          <a:bodyPr>
            <a:normAutofit fontScale="90000"/>
          </a:bodyPr>
          <a:lstStyle/>
          <a:p>
            <a:r>
              <a:rPr lang="en-GB" dirty="0" smtClean="0"/>
              <a:t>.</a:t>
            </a:r>
            <a:endParaRPr lang="en-GB" dirty="0"/>
          </a:p>
        </p:txBody>
      </p:sp>
      <p:sp>
        <p:nvSpPr>
          <p:cNvPr id="3" name="Content Placeholder 2"/>
          <p:cNvSpPr>
            <a:spLocks noGrp="1"/>
          </p:cNvSpPr>
          <p:nvPr>
            <p:ph idx="1"/>
          </p:nvPr>
        </p:nvSpPr>
        <p:spPr>
          <a:xfrm>
            <a:off x="457200" y="609600"/>
            <a:ext cx="8229600" cy="6248400"/>
          </a:xfrm>
        </p:spPr>
        <p:txBody>
          <a:bodyPr>
            <a:noAutofit/>
          </a:bodyPr>
          <a:lstStyle/>
          <a:p>
            <a:pPr algn="just"/>
            <a:r>
              <a:rPr lang="en-US" sz="1800" dirty="0" smtClean="0"/>
              <a:t>According to the World Health Organization (WHO), mental, neurological, and substance use disorders “are common in all regions of the world, affecting every community and age group across all income countries. While 14% of the global burden of disease is attributed to these disorders, most of the people affected—75% in many low-income countries—do not have access to the treatment they need.” (WHO, 2008, launch of the </a:t>
            </a:r>
            <a:r>
              <a:rPr lang="en-US" sz="1800" u="sng" dirty="0" err="1" smtClean="0">
                <a:hlinkClick r:id="rId2"/>
              </a:rPr>
              <a:t>mhGAP</a:t>
            </a:r>
            <a:r>
              <a:rPr lang="en-US" sz="1800" u="sng" dirty="0" smtClean="0">
                <a:hlinkClick r:id="rId2"/>
              </a:rPr>
              <a:t> program</a:t>
            </a:r>
            <a:r>
              <a:rPr lang="en-US" sz="1800" dirty="0" smtClean="0"/>
              <a:t>)</a:t>
            </a:r>
            <a:endParaRPr lang="en-GB" sz="1800" dirty="0" smtClean="0"/>
          </a:p>
          <a:p>
            <a:pPr>
              <a:buNone/>
            </a:pPr>
            <a:r>
              <a:rPr lang="en-US" sz="1800" u="sng" dirty="0" smtClean="0">
                <a:hlinkClick r:id="rId2"/>
              </a:rPr>
              <a:t>http://www.who.int/mental_health/mhgap/en/index.html</a:t>
            </a:r>
            <a:r>
              <a:rPr lang="en-US" sz="1800" dirty="0" smtClean="0"/>
              <a:t>  </a:t>
            </a:r>
            <a:r>
              <a:rPr lang="en-US" sz="1800" b="1" dirty="0" smtClean="0"/>
              <a:t> </a:t>
            </a:r>
            <a:br>
              <a:rPr lang="en-US" sz="1800" b="1" dirty="0" smtClean="0"/>
            </a:br>
            <a:endParaRPr lang="en-US" sz="1800" b="1" dirty="0" smtClean="0"/>
          </a:p>
          <a:p>
            <a:pPr>
              <a:buNone/>
            </a:pPr>
            <a:r>
              <a:rPr lang="en-US" sz="1800" dirty="0" smtClean="0"/>
              <a:t>WHO estimates:</a:t>
            </a:r>
            <a:endParaRPr lang="en-GB" sz="1800" dirty="0" smtClean="0"/>
          </a:p>
          <a:p>
            <a:r>
              <a:rPr lang="en-US" sz="1800" b="1" dirty="0" smtClean="0"/>
              <a:t>• over 150 million have depression</a:t>
            </a:r>
            <a:endParaRPr lang="en-GB" sz="1800" dirty="0" smtClean="0"/>
          </a:p>
          <a:p>
            <a:r>
              <a:rPr lang="en-US" sz="1800" b="1" dirty="0" smtClean="0"/>
              <a:t>• 25 million have schizophrenia</a:t>
            </a:r>
            <a:endParaRPr lang="en-GB" sz="1800" dirty="0" smtClean="0"/>
          </a:p>
          <a:p>
            <a:r>
              <a:rPr lang="en-US" sz="1800" b="1" dirty="0" smtClean="0"/>
              <a:t>• 50 million have epilepsy</a:t>
            </a:r>
            <a:endParaRPr lang="en-GB" sz="1800" dirty="0" smtClean="0"/>
          </a:p>
          <a:p>
            <a:r>
              <a:rPr lang="en-US" sz="1800" b="1" dirty="0" smtClean="0"/>
              <a:t>• over 100 million have drug or alcohol use disorders</a:t>
            </a:r>
            <a:endParaRPr lang="en-GB" sz="1800" dirty="0" smtClean="0"/>
          </a:p>
          <a:p>
            <a:r>
              <a:rPr lang="en-US" sz="1800" b="1" dirty="0" smtClean="0"/>
              <a:t>• over 800 thousand suicides/year.</a:t>
            </a:r>
            <a:r>
              <a:rPr lang="en-US" sz="1800" dirty="0" smtClean="0"/>
              <a:t> </a:t>
            </a:r>
            <a:endParaRPr lang="en-GB" sz="1800" dirty="0" smtClean="0"/>
          </a:p>
          <a:p>
            <a:pPr algn="just"/>
            <a:r>
              <a:rPr lang="en-US" sz="1800" dirty="0" smtClean="0"/>
              <a:t>In addition, “people with these disorders are often subjected to social isolation, poor quality of life and increased mortality. These disorders are the cause of staggering economic and social costs.” (WHO Department of Mental Health, </a:t>
            </a:r>
            <a:r>
              <a:rPr lang="en-US" sz="1800" i="1" dirty="0" smtClean="0"/>
              <a:t>The Bare Facts</a:t>
            </a:r>
            <a:r>
              <a:rPr lang="en-US" sz="1800" dirty="0" smtClean="0"/>
              <a:t>). </a:t>
            </a:r>
          </a:p>
          <a:p>
            <a:endParaRPr lang="en-GB" sz="1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4112438945"/>
              </p:ext>
            </p:extLst>
          </p:nvPr>
        </p:nvGraphicFramePr>
        <p:xfrm>
          <a:off x="1" y="-2"/>
          <a:ext cx="9184255" cy="6824127"/>
        </p:xfrm>
        <a:graphic>
          <a:graphicData uri="http://schemas.openxmlformats.org/drawingml/2006/table">
            <a:tbl>
              <a:tblPr bandRow="1">
                <a:tableStyleId>{5C22544A-7EE6-4342-B048-85BDC9FD1C3A}</a:tableStyleId>
              </a:tblPr>
              <a:tblGrid>
                <a:gridCol w="1827871"/>
                <a:gridCol w="785735"/>
                <a:gridCol w="522071"/>
                <a:gridCol w="1425463"/>
                <a:gridCol w="1235346"/>
                <a:gridCol w="1310422"/>
                <a:gridCol w="238411"/>
                <a:gridCol w="1838936"/>
              </a:tblGrid>
              <a:tr h="340245">
                <a:tc gridSpan="8">
                  <a:txBody>
                    <a:bodyPr/>
                    <a:lstStyle/>
                    <a:p>
                      <a:pPr algn="ctr"/>
                      <a:r>
                        <a:rPr lang="en-US" sz="1600" dirty="0" smtClean="0">
                          <a:latin typeface="+mn-lt"/>
                        </a:rPr>
                        <a:t>Overview: Mental</a:t>
                      </a:r>
                      <a:r>
                        <a:rPr lang="en-US" sz="1600" baseline="0" dirty="0" smtClean="0">
                          <a:latin typeface="+mn-lt"/>
                        </a:rPr>
                        <a:t> Health Action Plan 2013-2020</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48343">
                <a:tc gridSpan="8">
                  <a:txBody>
                    <a:bodyPr/>
                    <a:lstStyle/>
                    <a:p>
                      <a:pPr marL="0" algn="ctr" defTabSz="914400" rtl="0" eaLnBrk="1" latinLnBrk="0" hangingPunct="1"/>
                      <a:r>
                        <a:rPr lang="en-US" sz="1800" kern="1200" dirty="0" smtClean="0">
                          <a:solidFill>
                            <a:srgbClr val="0070C0"/>
                          </a:solidFill>
                          <a:latin typeface="+mn-lt"/>
                          <a:ea typeface="+mn-ea"/>
                          <a:cs typeface="+mn-cs"/>
                        </a:rPr>
                        <a:t>Vision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mn-lt"/>
                          <a:ea typeface="+mn-ea"/>
                          <a:cs typeface="+mn-cs"/>
                        </a:rPr>
                        <a:t>A world in which mental health is valued,</a:t>
                      </a:r>
                      <a:r>
                        <a:rPr lang="en-US" sz="1100" kern="1200" baseline="0" dirty="0" smtClean="0">
                          <a:solidFill>
                            <a:schemeClr val="dk1"/>
                          </a:solidFill>
                          <a:effectLst/>
                          <a:latin typeface="+mn-lt"/>
                          <a:ea typeface="+mn-ea"/>
                          <a:cs typeface="+mn-cs"/>
                        </a:rPr>
                        <a:t> </a:t>
                      </a:r>
                      <a:r>
                        <a:rPr lang="en-US" sz="1100" kern="1200" dirty="0" smtClean="0">
                          <a:solidFill>
                            <a:schemeClr val="dk1"/>
                          </a:solidFill>
                          <a:effectLst/>
                          <a:latin typeface="+mn-lt"/>
                          <a:ea typeface="+mn-ea"/>
                          <a:cs typeface="+mn-cs"/>
                        </a:rPr>
                        <a:t>promoted, and protected, mental disorders are prevented and persons affected by these disorders are able to exercise the full range of human rights and to access high-quality,</a:t>
                      </a:r>
                      <a:r>
                        <a:rPr lang="en-US" sz="1100" kern="1200" baseline="0" dirty="0" smtClean="0">
                          <a:solidFill>
                            <a:schemeClr val="dk1"/>
                          </a:solidFill>
                          <a:effectLst/>
                          <a:latin typeface="+mn-lt"/>
                          <a:ea typeface="+mn-ea"/>
                          <a:cs typeface="+mn-cs"/>
                        </a:rPr>
                        <a:t> culturally appropriate health and social care in a timely way to promote recovery, all in order </a:t>
                      </a:r>
                      <a:r>
                        <a:rPr lang="en-US" sz="1100" strike="noStrike" kern="1200" baseline="0" dirty="0" smtClean="0">
                          <a:solidFill>
                            <a:schemeClr val="dk1"/>
                          </a:solidFill>
                          <a:effectLst/>
                          <a:latin typeface="+mn-lt"/>
                          <a:ea typeface="+mn-ea"/>
                          <a:cs typeface="+mn-cs"/>
                        </a:rPr>
                        <a:t>to</a:t>
                      </a:r>
                      <a:r>
                        <a:rPr lang="en-US" sz="1100" kern="1200" dirty="0" smtClean="0">
                          <a:solidFill>
                            <a:schemeClr val="dk1"/>
                          </a:solidFill>
                          <a:effectLst/>
                          <a:latin typeface="+mn-lt"/>
                          <a:ea typeface="+mn-ea"/>
                          <a:cs typeface="+mn-cs"/>
                        </a:rPr>
                        <a:t> attain the highest possible level of health and participate fully in society and at work free from stigmatization and discrimination.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1447">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mn-lt"/>
                        </a:rPr>
                        <a:t>Cross-cutting Principles</a:t>
                      </a:r>
                      <a:endParaRPr lang="en-US" sz="1600" dirty="0">
                        <a:solidFill>
                          <a:srgbClr val="0070C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600" dirty="0">
                        <a:solidFill>
                          <a:srgbClr val="0070C0"/>
                        </a:solidFill>
                      </a:endParaRPr>
                    </a:p>
                  </a:txBody>
                  <a:tcPr/>
                </a:tc>
                <a:tc hMerge="1">
                  <a:txBody>
                    <a:bodyPr/>
                    <a:lstStyle/>
                    <a:p>
                      <a:endParaRPr lang="en-US"/>
                    </a:p>
                  </a:txBody>
                  <a:tcPr/>
                </a:tc>
                <a:tc hMerge="1">
                  <a:txBody>
                    <a:bodyPr/>
                    <a:lstStyle/>
                    <a:p>
                      <a:endParaRPr lang="en-US"/>
                    </a:p>
                  </a:txBody>
                  <a:tcPr/>
                </a:tc>
              </a:tr>
              <a:tr h="2007521">
                <a:tc>
                  <a:txBody>
                    <a:bodyPr/>
                    <a:lstStyle/>
                    <a:p>
                      <a:pPr algn="ctr"/>
                      <a:r>
                        <a:rPr lang="en-US" sz="1300" kern="1200" dirty="0" smtClean="0">
                          <a:solidFill>
                            <a:schemeClr val="dk1"/>
                          </a:solidFill>
                          <a:latin typeface="+mn-lt"/>
                          <a:ea typeface="+mn-ea"/>
                          <a:cs typeface="+mn-cs"/>
                        </a:rPr>
                        <a:t>Universal</a:t>
                      </a:r>
                      <a:r>
                        <a:rPr lang="en-US" sz="1300" kern="1200" baseline="0" dirty="0" smtClean="0">
                          <a:solidFill>
                            <a:schemeClr val="dk1"/>
                          </a:solidFill>
                          <a:latin typeface="+mn-lt"/>
                          <a:ea typeface="+mn-ea"/>
                          <a:cs typeface="+mn-cs"/>
                        </a:rPr>
                        <a:t> health coverage</a:t>
                      </a:r>
                      <a:endParaRPr lang="en-US" sz="1300" kern="1200" dirty="0" smtClean="0">
                        <a:solidFill>
                          <a:schemeClr val="dk1"/>
                        </a:solidFill>
                        <a:latin typeface="+mn-lt"/>
                        <a:ea typeface="+mn-ea"/>
                        <a:cs typeface="+mn-cs"/>
                      </a:endParaRPr>
                    </a:p>
                    <a:p>
                      <a:pPr marL="0" indent="0" algn="ctr">
                        <a:tabLst/>
                      </a:pPr>
                      <a:endParaRPr lang="en-US" sz="800" kern="1200" dirty="0" smtClean="0">
                        <a:solidFill>
                          <a:schemeClr val="dk1"/>
                        </a:solidFill>
                        <a:effectLst/>
                        <a:latin typeface="+mn-lt"/>
                        <a:ea typeface="SimSun"/>
                        <a:cs typeface="+mn-cs"/>
                      </a:endParaRPr>
                    </a:p>
                    <a:p>
                      <a:pPr marL="0" indent="0" algn="ctr">
                        <a:tabLst/>
                      </a:pPr>
                      <a:r>
                        <a:rPr lang="en-US" sz="800" kern="1200" dirty="0" smtClean="0">
                          <a:solidFill>
                            <a:schemeClr val="dk1"/>
                          </a:solidFill>
                          <a:effectLst/>
                          <a:latin typeface="+mn-lt"/>
                          <a:ea typeface="SimSun"/>
                          <a:cs typeface="+mn-cs"/>
                        </a:rPr>
                        <a:t>Regardless of age, sex, socioeconomic status, race, ethnicity or sexual orientation, and following the principle of equity, persons with mental disorders should be able to access, without the risk of impoverishing themselves, essential health and social services that enable them to achieve recovery and the highest attainable standard of health. </a:t>
                      </a:r>
                      <a:endParaRPr lang="en-US" sz="7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r>
                        <a:rPr lang="en-US" sz="1300" kern="1200" dirty="0" smtClean="0">
                          <a:solidFill>
                            <a:schemeClr val="dk1"/>
                          </a:solidFill>
                          <a:latin typeface="+mn-lt"/>
                          <a:ea typeface="+mn-ea"/>
                          <a:cs typeface="+mn-cs"/>
                        </a:rPr>
                        <a:t>Human </a:t>
                      </a:r>
                    </a:p>
                    <a:p>
                      <a:pPr algn="ctr"/>
                      <a:r>
                        <a:rPr lang="en-US" sz="1300" kern="1200" dirty="0" smtClean="0">
                          <a:solidFill>
                            <a:schemeClr val="dk1"/>
                          </a:solidFill>
                          <a:latin typeface="+mn-lt"/>
                          <a:ea typeface="+mn-ea"/>
                          <a:cs typeface="+mn-cs"/>
                        </a:rPr>
                        <a:t>rights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u="none" kern="1200" dirty="0" smtClean="0">
                        <a:solidFill>
                          <a:schemeClr val="dk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u="none" kern="1200" dirty="0" smtClean="0">
                          <a:solidFill>
                            <a:schemeClr val="dk1"/>
                          </a:solidFill>
                          <a:effectLst/>
                          <a:latin typeface="+mn-lt"/>
                          <a:ea typeface="+mn-ea"/>
                          <a:cs typeface="+mn-cs"/>
                        </a:rPr>
                        <a:t>Mental health strategies, actions</a:t>
                      </a:r>
                      <a:r>
                        <a:rPr lang="en-US" sz="800" kern="1200" dirty="0" smtClean="0">
                          <a:solidFill>
                            <a:schemeClr val="dk1"/>
                          </a:solidFill>
                          <a:effectLst/>
                          <a:latin typeface="+mn-lt"/>
                          <a:ea typeface="+mn-ea"/>
                          <a:cs typeface="+mn-cs"/>
                        </a:rPr>
                        <a:t> and interventions for treatment, prevention and</a:t>
                      </a:r>
                      <a:r>
                        <a:rPr lang="en-US" sz="800" kern="1200" baseline="0" dirty="0" smtClean="0">
                          <a:solidFill>
                            <a:schemeClr val="dk1"/>
                          </a:solidFill>
                          <a:effectLst/>
                          <a:latin typeface="+mn-lt"/>
                          <a:ea typeface="+mn-ea"/>
                          <a:cs typeface="+mn-cs"/>
                        </a:rPr>
                        <a:t> promotion </a:t>
                      </a:r>
                      <a:r>
                        <a:rPr lang="en-US" sz="800" kern="1200" dirty="0" smtClean="0">
                          <a:solidFill>
                            <a:schemeClr val="dk1"/>
                          </a:solidFill>
                          <a:effectLst/>
                          <a:latin typeface="+mn-lt"/>
                          <a:ea typeface="+mn-ea"/>
                          <a:cs typeface="+mn-cs"/>
                        </a:rPr>
                        <a:t>must be compliant with the C</a:t>
                      </a:r>
                      <a:r>
                        <a:rPr lang="en-US" sz="800" kern="1200" baseline="0" dirty="0" smtClean="0">
                          <a:solidFill>
                            <a:schemeClr val="dk1"/>
                          </a:solidFill>
                          <a:effectLst/>
                          <a:latin typeface="+mn-lt"/>
                          <a:ea typeface="+mn-ea"/>
                          <a:cs typeface="+mn-cs"/>
                        </a:rPr>
                        <a:t>onvention on the Rights of Persons with Disabilities and other international and regional human rights instruments.</a:t>
                      </a:r>
                      <a:endParaRPr lang="en-US" sz="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a:txBody>
                    <a:bodyPr/>
                    <a:lstStyle/>
                    <a:p>
                      <a:pPr algn="ctr"/>
                      <a:r>
                        <a:rPr lang="en-US" sz="1300" kern="1200" dirty="0" smtClean="0">
                          <a:solidFill>
                            <a:schemeClr val="dk1"/>
                          </a:solidFill>
                          <a:latin typeface="+mn-lt"/>
                          <a:ea typeface="+mn-ea"/>
                          <a:cs typeface="+mn-cs"/>
                        </a:rPr>
                        <a:t>Evidence-based practice</a:t>
                      </a:r>
                    </a:p>
                    <a:p>
                      <a:pPr algn="ctr"/>
                      <a:endParaRPr lang="en-US" sz="800" u="none" kern="1200" dirty="0" smtClean="0">
                        <a:solidFill>
                          <a:schemeClr val="dk1"/>
                        </a:solidFill>
                        <a:effectLst/>
                        <a:latin typeface="+mn-lt"/>
                        <a:ea typeface="+mn-ea"/>
                        <a:cs typeface="+mn-cs"/>
                      </a:endParaRPr>
                    </a:p>
                    <a:p>
                      <a:pPr algn="ctr"/>
                      <a:r>
                        <a:rPr lang="en-US" sz="800" u="none" kern="1200" dirty="0" smtClean="0">
                          <a:solidFill>
                            <a:schemeClr val="dk1"/>
                          </a:solidFill>
                          <a:effectLst/>
                          <a:latin typeface="+mn-lt"/>
                          <a:ea typeface="+mn-ea"/>
                          <a:cs typeface="+mn-cs"/>
                        </a:rPr>
                        <a:t>Mental health s</a:t>
                      </a:r>
                      <a:r>
                        <a:rPr lang="en-US" sz="800" kern="1200" dirty="0" smtClean="0">
                          <a:solidFill>
                            <a:schemeClr val="dk1"/>
                          </a:solidFill>
                          <a:effectLst/>
                          <a:latin typeface="+mn-lt"/>
                          <a:ea typeface="+mn-ea"/>
                          <a:cs typeface="+mn-cs"/>
                        </a:rPr>
                        <a:t>trategies and interventions for treatment, prevention and promotion need to be based on scientific evidence and/or best practice, taking cultural</a:t>
                      </a:r>
                      <a:r>
                        <a:rPr lang="en-US" sz="800" kern="1200" baseline="0" dirty="0" smtClean="0">
                          <a:solidFill>
                            <a:schemeClr val="dk1"/>
                          </a:solidFill>
                          <a:effectLst/>
                          <a:latin typeface="+mn-lt"/>
                          <a:ea typeface="+mn-ea"/>
                          <a:cs typeface="+mn-cs"/>
                        </a:rPr>
                        <a:t> considerations into account</a:t>
                      </a:r>
                      <a:r>
                        <a:rPr lang="en-US" sz="800" kern="1200" dirty="0" smtClean="0">
                          <a:solidFill>
                            <a:schemeClr val="dk1"/>
                          </a:solidFill>
                          <a:effectLst/>
                          <a:latin typeface="+mn-lt"/>
                          <a:ea typeface="+mn-ea"/>
                          <a:cs typeface="+mn-cs"/>
                        </a:rPr>
                        <a:t>.</a:t>
                      </a:r>
                      <a:endParaRPr lang="en-US" sz="80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solidFill>
                          <a:latin typeface="+mn-lt"/>
                        </a:rPr>
                        <a:t>Life course approach</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smtClean="0">
                        <a:solidFill>
                          <a:schemeClr val="tx1"/>
                        </a:solidFill>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smtClean="0">
                          <a:solidFill>
                            <a:schemeClr val="tx1"/>
                          </a:solidFill>
                          <a:latin typeface="+mn-lt"/>
                        </a:rPr>
                        <a:t>Policies, plans, and services for mental health need to take account of health and social  needs at all stages of the life course, including infancy, childhood, adolescence, adulthood and older</a:t>
                      </a:r>
                      <a:r>
                        <a:rPr lang="en-US" sz="800" baseline="0" dirty="0" smtClean="0">
                          <a:solidFill>
                            <a:schemeClr val="tx1"/>
                          </a:solidFill>
                          <a:latin typeface="+mn-lt"/>
                        </a:rPr>
                        <a:t> age.</a:t>
                      </a:r>
                      <a:endParaRPr lang="en-US" sz="8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kern="1200" dirty="0" smtClean="0">
                          <a:solidFill>
                            <a:schemeClr val="dk1"/>
                          </a:solidFill>
                          <a:latin typeface="+mn-lt"/>
                          <a:ea typeface="+mn-ea"/>
                          <a:cs typeface="+mn-cs"/>
                        </a:rPr>
                        <a:t>Multisectoral</a:t>
                      </a:r>
                      <a:r>
                        <a:rPr lang="en-US" sz="1300" kern="1200" baseline="0" dirty="0" smtClean="0">
                          <a:solidFill>
                            <a:schemeClr val="dk1"/>
                          </a:solidFill>
                          <a:latin typeface="+mn-lt"/>
                          <a:ea typeface="+mn-ea"/>
                          <a:cs typeface="+mn-cs"/>
                        </a:rPr>
                        <a:t> a</a:t>
                      </a:r>
                      <a:r>
                        <a:rPr lang="en-US" sz="1300" kern="1200" dirty="0" smtClean="0">
                          <a:solidFill>
                            <a:schemeClr val="dk1"/>
                          </a:solidFill>
                          <a:latin typeface="+mn-lt"/>
                          <a:ea typeface="+mn-ea"/>
                          <a:cs typeface="+mn-cs"/>
                        </a:rPr>
                        <a:t>pproach</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kern="1200" dirty="0" smtClean="0">
                        <a:solidFill>
                          <a:schemeClr val="dk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effectLst/>
                          <a:latin typeface="+mn-lt"/>
                          <a:ea typeface="+mn-ea"/>
                          <a:cs typeface="+mn-cs"/>
                        </a:rPr>
                        <a:t>A comprehensive and coordinated response for mental health requires</a:t>
                      </a:r>
                      <a:r>
                        <a:rPr lang="en-US" sz="800" kern="1200" baseline="0" dirty="0" smtClean="0">
                          <a:solidFill>
                            <a:schemeClr val="dk1"/>
                          </a:solidFill>
                          <a:effectLst/>
                          <a:latin typeface="+mn-lt"/>
                          <a:ea typeface="+mn-ea"/>
                          <a:cs typeface="+mn-cs"/>
                        </a:rPr>
                        <a:t> partnership with multiple public sectors</a:t>
                      </a:r>
                      <a:r>
                        <a:rPr lang="en-US" sz="800" kern="1200" dirty="0" smtClean="0">
                          <a:solidFill>
                            <a:schemeClr val="dk1"/>
                          </a:solidFill>
                          <a:effectLst/>
                          <a:latin typeface="+mn-lt"/>
                          <a:ea typeface="+mn-ea"/>
                          <a:cs typeface="+mn-cs"/>
                        </a:rPr>
                        <a:t> such as health, education, employment, judicial</a:t>
                      </a:r>
                      <a:r>
                        <a:rPr lang="en-US" sz="800" kern="1200" baseline="0" dirty="0" smtClean="0">
                          <a:solidFill>
                            <a:schemeClr val="dk1"/>
                          </a:solidFill>
                          <a:effectLst/>
                          <a:latin typeface="+mn-lt"/>
                          <a:ea typeface="+mn-ea"/>
                          <a:cs typeface="+mn-cs"/>
                        </a:rPr>
                        <a:t>, housing, </a:t>
                      </a:r>
                      <a:r>
                        <a:rPr lang="en-US" sz="800" kern="1200" dirty="0" smtClean="0">
                          <a:solidFill>
                            <a:schemeClr val="dk1"/>
                          </a:solidFill>
                          <a:effectLst/>
                          <a:latin typeface="+mn-lt"/>
                          <a:ea typeface="+mn-ea"/>
                          <a:cs typeface="+mn-cs"/>
                        </a:rPr>
                        <a:t>social and other relevant sectors as well as the private sector, as appropriate to the country situation.</a:t>
                      </a:r>
                      <a:endParaRPr lang="en-US" sz="800" dirty="0">
                        <a:solidFill>
                          <a:srgbClr val="0070C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prstClr val="black"/>
                          </a:solidFill>
                          <a:effectLst/>
                          <a:uLnTx/>
                          <a:uFillTx/>
                          <a:latin typeface="+mn-lt"/>
                          <a:ea typeface="+mn-ea"/>
                          <a:cs typeface="+mn-cs"/>
                        </a:rPr>
                        <a:t>Empowerment of persons with mental disorders and psychosocial disabilities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mn-lt"/>
                          <a:ea typeface="+mn-ea"/>
                          <a:cs typeface="+mn-cs"/>
                        </a:rPr>
                        <a:t>Persons with mental disorders and psychosocial disabilities should be empowered and involved in mental health advocacy, policy, planning, legislation, service provision, monitoring, research and evaluation. </a:t>
                      </a:r>
                      <a:endParaRPr lang="en-US" sz="800" dirty="0">
                        <a:solidFill>
                          <a:srgbClr val="0070C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712484">
                <a:tc gridSpan="8">
                  <a:txBody>
                    <a:bodyPr/>
                    <a:lstStyle/>
                    <a:p>
                      <a:pPr marL="0" algn="ctr" defTabSz="914400" rtl="0" eaLnBrk="1" latinLnBrk="0" hangingPunct="1"/>
                      <a:r>
                        <a:rPr lang="en-US" sz="1800" kern="1200" dirty="0" smtClean="0">
                          <a:solidFill>
                            <a:srgbClr val="0070C0"/>
                          </a:solidFill>
                          <a:latin typeface="+mn-lt"/>
                          <a:ea typeface="+mn-ea"/>
                          <a:cs typeface="+mn-cs"/>
                        </a:rPr>
                        <a:t>Goal</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mn-lt"/>
                          <a:ea typeface="+mn-ea"/>
                          <a:cs typeface="+mn-cs"/>
                        </a:rPr>
                        <a:t>To promote mental well-being, prevent mental disorders, provide care, enhance recovery, promote human rights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effectLst/>
                          <a:latin typeface="+mn-lt"/>
                          <a:ea typeface="+mn-ea"/>
                          <a:cs typeface="+mn-cs"/>
                        </a:rPr>
                        <a:t>and reduce the mortality, morbidity and disability for persons with mental disorders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1447">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solidFill>
                            <a:srgbClr val="0070C0"/>
                          </a:solidFill>
                          <a:latin typeface="+mn-lt"/>
                          <a:ea typeface="+mn-ea"/>
                          <a:cs typeface="+mn-cs"/>
                        </a:rPr>
                        <a:t>Objectives and Targets</a:t>
                      </a:r>
                      <a:endParaRPr lang="en-US" sz="1600" kern="1200" dirty="0">
                        <a:solidFill>
                          <a:srgbClr val="0070C0"/>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14179">
                <a:tc gridSpan="2">
                  <a:txBody>
                    <a:bodyPr/>
                    <a:lstStyle/>
                    <a:p>
                      <a:pPr marL="0" indent="0" algn="l">
                        <a:buFont typeface="+mj-lt"/>
                        <a:buNone/>
                      </a:pPr>
                      <a:r>
                        <a:rPr lang="en-US" sz="1000" b="1" i="1" dirty="0" smtClean="0">
                          <a:effectLst/>
                          <a:latin typeface="+mn-lt"/>
                          <a:ea typeface="SimSun"/>
                          <a:cs typeface="Times New Roman"/>
                        </a:rPr>
                        <a:t>1. To strengthen effective leadership and governance for mental health</a:t>
                      </a:r>
                    </a:p>
                    <a:p>
                      <a:pPr marL="0" indent="0" algn="l">
                        <a:buFont typeface="+mj-lt"/>
                        <a:buNone/>
                      </a:pPr>
                      <a:endParaRPr lang="en-US" sz="1000" dirty="0" smtClean="0">
                        <a:effectLst/>
                        <a:latin typeface="+mn-lt"/>
                        <a:ea typeface="SimSun"/>
                        <a:cs typeface="Times New Roman"/>
                      </a:endParaRPr>
                    </a:p>
                    <a:p>
                      <a:pPr marL="0" indent="0" algn="l">
                        <a:buFont typeface="+mj-lt"/>
                        <a:buNone/>
                      </a:pPr>
                      <a:r>
                        <a:rPr lang="en-US" sz="1000" i="1" u="sng" dirty="0" smtClean="0">
                          <a:solidFill>
                            <a:srgbClr val="FF0000"/>
                          </a:solidFill>
                          <a:effectLst/>
                          <a:latin typeface="+mn-lt"/>
                          <a:ea typeface="SimSun"/>
                          <a:cs typeface="Times New Roman"/>
                        </a:rPr>
                        <a:t>Global target 1.1</a:t>
                      </a:r>
                      <a:r>
                        <a:rPr lang="en-US" sz="1000" i="1" dirty="0" smtClean="0">
                          <a:solidFill>
                            <a:srgbClr val="FF0000"/>
                          </a:solidFill>
                          <a:effectLst/>
                          <a:latin typeface="+mn-lt"/>
                          <a:ea typeface="SimSun"/>
                          <a:cs typeface="Times New Roman"/>
                        </a:rPr>
                        <a:t>:</a:t>
                      </a:r>
                      <a:r>
                        <a:rPr lang="en-US" sz="1000" i="1" baseline="0" dirty="0" smtClean="0">
                          <a:solidFill>
                            <a:srgbClr val="FF0000"/>
                          </a:solidFill>
                          <a:effectLst/>
                          <a:latin typeface="+mn-lt"/>
                          <a:ea typeface="SimSun"/>
                          <a:cs typeface="Times New Roman"/>
                        </a:rPr>
                        <a:t> </a:t>
                      </a:r>
                      <a:r>
                        <a:rPr lang="en-US" sz="1000" i="1" dirty="0" smtClean="0">
                          <a:solidFill>
                            <a:srgbClr val="FF0000"/>
                          </a:solidFill>
                          <a:effectLst/>
                          <a:latin typeface="+mn-lt"/>
                          <a:ea typeface="SimSun"/>
                          <a:cs typeface="Times New Roman"/>
                        </a:rPr>
                        <a:t>80% of countries will have developed or updated their policy/plan</a:t>
                      </a:r>
                      <a:r>
                        <a:rPr lang="en-US" sz="1000" i="1" baseline="0" dirty="0" smtClean="0">
                          <a:solidFill>
                            <a:srgbClr val="FF0000"/>
                          </a:solidFill>
                          <a:effectLst/>
                          <a:latin typeface="+mn-lt"/>
                          <a:ea typeface="SimSun"/>
                          <a:cs typeface="Times New Roman"/>
                        </a:rPr>
                        <a:t> for mental health in line with international and regional human rights instruments (by the year 2020)</a:t>
                      </a:r>
                      <a:r>
                        <a:rPr lang="en-US" sz="1000" i="1" dirty="0" smtClean="0">
                          <a:solidFill>
                            <a:srgbClr val="FF0000"/>
                          </a:solidFill>
                          <a:effectLst/>
                          <a:latin typeface="+mn-lt"/>
                          <a:ea typeface="SimSun"/>
                          <a:cs typeface="Times New Roman"/>
                        </a:rPr>
                        <a:t>.</a:t>
                      </a:r>
                      <a:r>
                        <a:rPr lang="en-US" sz="1000" dirty="0" smtClean="0">
                          <a:solidFill>
                            <a:srgbClr val="FF0000"/>
                          </a:solidFill>
                          <a:effectLst/>
                          <a:latin typeface="+mn-lt"/>
                          <a:ea typeface="SimSun"/>
                          <a:cs typeface="Times New Roman"/>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000" b="0" i="1" u="none" strike="noStrike" kern="1200" cap="none" spc="0" normalizeH="0" baseline="0" noProof="0" dirty="0" smtClean="0">
                        <a:ln>
                          <a:noFill/>
                        </a:ln>
                        <a:solidFill>
                          <a:prstClr val="black"/>
                        </a:solidFill>
                        <a:effectLst/>
                        <a:uLnTx/>
                        <a:uFillTx/>
                        <a:latin typeface="+mn-lt"/>
                        <a:ea typeface="SimSun"/>
                        <a:cs typeface="Times New Roman"/>
                      </a:endParaRPr>
                    </a:p>
                    <a:p>
                      <a:pPr marL="0" indent="0" algn="l">
                        <a:buFont typeface="+mj-lt"/>
                        <a:buNone/>
                      </a:pPr>
                      <a:r>
                        <a:rPr lang="en-US" sz="1000" i="1" u="sng" dirty="0" smtClean="0">
                          <a:solidFill>
                            <a:srgbClr val="FF0000"/>
                          </a:solidFill>
                          <a:effectLst/>
                          <a:latin typeface="+mn-lt"/>
                          <a:ea typeface="SimSun"/>
                          <a:cs typeface="Times New Roman"/>
                        </a:rPr>
                        <a:t>Global target 1.2</a:t>
                      </a:r>
                      <a:r>
                        <a:rPr lang="en-US" sz="1000" i="1" dirty="0" smtClean="0">
                          <a:solidFill>
                            <a:srgbClr val="FF0000"/>
                          </a:solidFill>
                          <a:effectLst/>
                          <a:latin typeface="+mn-lt"/>
                          <a:ea typeface="SimSun"/>
                          <a:cs typeface="Times New Roman"/>
                        </a:rPr>
                        <a:t>:</a:t>
                      </a:r>
                      <a:r>
                        <a:rPr lang="en-US" sz="1000" i="1" baseline="0" dirty="0" smtClean="0">
                          <a:solidFill>
                            <a:srgbClr val="FF0000"/>
                          </a:solidFill>
                          <a:effectLst/>
                          <a:latin typeface="+mn-lt"/>
                          <a:ea typeface="SimSun"/>
                          <a:cs typeface="Times New Roman"/>
                        </a:rPr>
                        <a:t> 5</a:t>
                      </a:r>
                      <a:r>
                        <a:rPr lang="en-US" sz="1000" i="1" dirty="0" smtClean="0">
                          <a:solidFill>
                            <a:srgbClr val="FF0000"/>
                          </a:solidFill>
                          <a:effectLst/>
                          <a:latin typeface="+mn-lt"/>
                          <a:ea typeface="SimSun"/>
                          <a:cs typeface="Times New Roman"/>
                        </a:rPr>
                        <a:t>0% of countries will have developed or updated their law </a:t>
                      </a:r>
                      <a:r>
                        <a:rPr lang="en-US" sz="1000" i="1" baseline="0" dirty="0" smtClean="0">
                          <a:solidFill>
                            <a:srgbClr val="FF0000"/>
                          </a:solidFill>
                          <a:effectLst/>
                          <a:latin typeface="+mn-lt"/>
                          <a:ea typeface="SimSun"/>
                          <a:cs typeface="Times New Roman"/>
                        </a:rPr>
                        <a:t>for mental health in line with international and regional human rights instruments (by the year 2020)</a:t>
                      </a:r>
                      <a:r>
                        <a:rPr lang="en-US" sz="1000" i="1" dirty="0" smtClean="0">
                          <a:solidFill>
                            <a:srgbClr val="FF0000"/>
                          </a:solidFill>
                          <a:effectLst/>
                          <a:latin typeface="+mn-lt"/>
                          <a:ea typeface="SimSun"/>
                          <a:cs typeface="Times New Roman"/>
                        </a:rPr>
                        <a:t>.</a:t>
                      </a:r>
                      <a:r>
                        <a:rPr lang="en-US" sz="1000" dirty="0" smtClean="0">
                          <a:solidFill>
                            <a:srgbClr val="FF0000"/>
                          </a:solidFill>
                          <a:effectLst/>
                          <a:latin typeface="+mn-lt"/>
                          <a:ea typeface="SimSun"/>
                          <a:cs typeface="Times New Roman"/>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gridSpan="2">
                  <a:txBody>
                    <a:bodyPr/>
                    <a:lstStyle/>
                    <a:p>
                      <a:pPr marL="0" indent="0" algn="l">
                        <a:buFont typeface="+mj-lt"/>
                        <a:buNone/>
                      </a:pPr>
                      <a:r>
                        <a:rPr lang="en-US" sz="1000" b="1" i="1" dirty="0" smtClean="0">
                          <a:effectLst/>
                          <a:latin typeface="+mn-lt"/>
                          <a:ea typeface="SimSun"/>
                          <a:cs typeface="Times New Roman"/>
                        </a:rPr>
                        <a:t>2. To provide comprehensive, integrated and responsive mental health and social care services in community-based</a:t>
                      </a:r>
                      <a:r>
                        <a:rPr lang="en-US" sz="1000" b="1" i="1" baseline="0" dirty="0" smtClean="0">
                          <a:effectLst/>
                          <a:latin typeface="+mn-lt"/>
                          <a:ea typeface="SimSun"/>
                          <a:cs typeface="Times New Roman"/>
                        </a:rPr>
                        <a:t> </a:t>
                      </a:r>
                      <a:r>
                        <a:rPr lang="en-US" sz="1000" b="1" i="1" dirty="0" smtClean="0">
                          <a:effectLst/>
                          <a:latin typeface="+mn-lt"/>
                          <a:ea typeface="SimSun"/>
                          <a:cs typeface="Times New Roman"/>
                        </a:rPr>
                        <a:t>settings</a:t>
                      </a:r>
                    </a:p>
                    <a:p>
                      <a:pPr marL="0" indent="0" algn="l">
                        <a:buFont typeface="+mj-lt"/>
                        <a:buNone/>
                      </a:pPr>
                      <a:endParaRPr lang="en-US" sz="1000" i="1" dirty="0" smtClean="0">
                        <a:effectLst/>
                        <a:latin typeface="+mn-lt"/>
                        <a:ea typeface="SimSun"/>
                        <a:cs typeface="Times New Roman"/>
                      </a:endParaRPr>
                    </a:p>
                    <a:p>
                      <a:pPr marL="0" indent="0" algn="l">
                        <a:buFont typeface="+mj-lt"/>
                        <a:buNone/>
                      </a:pPr>
                      <a:r>
                        <a:rPr lang="en-US" sz="1000" i="1" u="sng" dirty="0" smtClean="0">
                          <a:solidFill>
                            <a:srgbClr val="FF0000"/>
                          </a:solidFill>
                          <a:effectLst/>
                          <a:latin typeface="+mn-lt"/>
                          <a:ea typeface="SimSun"/>
                          <a:cs typeface="Times New Roman"/>
                        </a:rPr>
                        <a:t>Global target 2</a:t>
                      </a:r>
                      <a:r>
                        <a:rPr lang="en-US" sz="1000" i="1" dirty="0" smtClean="0">
                          <a:solidFill>
                            <a:srgbClr val="FF0000"/>
                          </a:solidFill>
                          <a:effectLst/>
                          <a:latin typeface="+mn-lt"/>
                          <a:ea typeface="SimSun"/>
                          <a:cs typeface="Times New Roman"/>
                        </a:rPr>
                        <a:t>: Service</a:t>
                      </a:r>
                      <a:r>
                        <a:rPr lang="en-US" sz="1000" i="1" baseline="0" dirty="0" smtClean="0">
                          <a:solidFill>
                            <a:srgbClr val="FF0000"/>
                          </a:solidFill>
                          <a:effectLst/>
                          <a:latin typeface="+mn-lt"/>
                          <a:ea typeface="SimSun"/>
                          <a:cs typeface="Times New Roman"/>
                        </a:rPr>
                        <a:t> coverage for severe mental disorders will have increased by 20%</a:t>
                      </a:r>
                      <a:r>
                        <a:rPr lang="en-US" sz="1000" i="1" dirty="0" smtClean="0">
                          <a:solidFill>
                            <a:srgbClr val="FF0000"/>
                          </a:solidFill>
                          <a:effectLst/>
                          <a:latin typeface="+mn-lt"/>
                          <a:ea typeface="SimSun"/>
                          <a:cs typeface="Times New Roman"/>
                        </a:rPr>
                        <a:t> (by the year 2020).</a:t>
                      </a:r>
                      <a:endParaRPr lang="en-US" sz="1000" i="1" kern="1200" dirty="0">
                        <a:solidFill>
                          <a:srgbClr val="FF0000"/>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indent="0" algn="l">
                        <a:buFont typeface="+mj-lt"/>
                        <a:buNone/>
                      </a:pPr>
                      <a:endParaRPr lang="en-US" sz="1100" i="1" kern="1200" dirty="0">
                        <a:solidFill>
                          <a:srgbClr val="FF0000"/>
                        </a:solidFill>
                        <a:effectLst/>
                        <a:latin typeface="+mn-lt"/>
                        <a:ea typeface="+mn-ea"/>
                        <a:cs typeface="+mn-cs"/>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marL="0" lvl="0" indent="0" rtl="0">
                        <a:lnSpc>
                          <a:spcPct val="105000"/>
                        </a:lnSpc>
                        <a:spcAft>
                          <a:spcPts val="1000"/>
                        </a:spcAft>
                        <a:buFont typeface="+mj-lt"/>
                        <a:buNone/>
                      </a:pPr>
                      <a:r>
                        <a:rPr lang="en-US" sz="1000" b="1" i="1" dirty="0" smtClean="0">
                          <a:effectLst/>
                          <a:latin typeface="+mn-lt"/>
                          <a:ea typeface="SimSun"/>
                          <a:cs typeface="Times New Roman"/>
                        </a:rPr>
                        <a:t>3.</a:t>
                      </a:r>
                      <a:r>
                        <a:rPr lang="en-US" sz="1000" b="1" i="1" dirty="0" smtClean="0">
                          <a:solidFill>
                            <a:schemeClr val="tx1"/>
                          </a:solidFill>
                          <a:effectLst/>
                          <a:latin typeface="+mn-lt"/>
                          <a:ea typeface="SimSun"/>
                          <a:cs typeface="Times New Roman"/>
                        </a:rPr>
                        <a:t> To implement</a:t>
                      </a:r>
                      <a:r>
                        <a:rPr lang="en-US" sz="1000" b="1" i="1" baseline="0" dirty="0" smtClean="0">
                          <a:solidFill>
                            <a:schemeClr val="tx1"/>
                          </a:solidFill>
                          <a:effectLst/>
                          <a:latin typeface="+mn-lt"/>
                          <a:ea typeface="SimSun"/>
                          <a:cs typeface="Times New Roman"/>
                        </a:rPr>
                        <a:t> strategies for </a:t>
                      </a:r>
                      <a:r>
                        <a:rPr lang="en-US" sz="1000" b="1" i="1" dirty="0" smtClean="0">
                          <a:effectLst/>
                          <a:latin typeface="+mn-lt"/>
                          <a:ea typeface="SimSun"/>
                          <a:cs typeface="Times New Roman"/>
                        </a:rPr>
                        <a:t>promotion and prevention in mental health</a:t>
                      </a:r>
                    </a:p>
                    <a:p>
                      <a:pPr marL="0" lvl="0" indent="0" rtl="0">
                        <a:lnSpc>
                          <a:spcPct val="105000"/>
                        </a:lnSpc>
                        <a:spcAft>
                          <a:spcPts val="1000"/>
                        </a:spcAft>
                        <a:buFont typeface="+mj-lt"/>
                        <a:buNone/>
                      </a:pPr>
                      <a:r>
                        <a:rPr lang="en-US" sz="1000" i="1" u="sng" dirty="0" smtClean="0">
                          <a:solidFill>
                            <a:srgbClr val="FF0000"/>
                          </a:solidFill>
                          <a:effectLst/>
                          <a:latin typeface="+mn-lt"/>
                          <a:ea typeface="SimSun"/>
                          <a:cs typeface="Times New Roman"/>
                        </a:rPr>
                        <a:t>Global target 3.1</a:t>
                      </a:r>
                      <a:r>
                        <a:rPr lang="en-US" sz="1000" i="1" dirty="0" smtClean="0">
                          <a:solidFill>
                            <a:srgbClr val="FF0000"/>
                          </a:solidFill>
                          <a:effectLst/>
                          <a:latin typeface="+mn-lt"/>
                          <a:ea typeface="SimSun"/>
                          <a:cs typeface="Times New Roman"/>
                        </a:rPr>
                        <a:t>: 80% of countries will have at least two functioning national, multisectoral</a:t>
                      </a:r>
                      <a:r>
                        <a:rPr lang="en-US" sz="1000" i="1" baseline="0" dirty="0" smtClean="0">
                          <a:solidFill>
                            <a:srgbClr val="FF0000"/>
                          </a:solidFill>
                          <a:effectLst/>
                          <a:latin typeface="+mn-lt"/>
                          <a:ea typeface="SimSun"/>
                          <a:cs typeface="Times New Roman"/>
                        </a:rPr>
                        <a:t> </a:t>
                      </a:r>
                      <a:r>
                        <a:rPr lang="en-US" sz="1000" i="1" dirty="0" smtClean="0">
                          <a:solidFill>
                            <a:srgbClr val="FF0000"/>
                          </a:solidFill>
                          <a:effectLst/>
                          <a:latin typeface="+mn-lt"/>
                          <a:ea typeface="SimSun"/>
                          <a:cs typeface="Times New Roman"/>
                        </a:rPr>
                        <a:t>mental health promotion and prevention </a:t>
                      </a:r>
                      <a:r>
                        <a:rPr lang="en-US" sz="1000" i="1" dirty="0" err="1" smtClean="0">
                          <a:solidFill>
                            <a:srgbClr val="FF0000"/>
                          </a:solidFill>
                          <a:effectLst/>
                          <a:latin typeface="+mn-lt"/>
                          <a:ea typeface="SimSun"/>
                          <a:cs typeface="Times New Roman"/>
                        </a:rPr>
                        <a:t>programmes</a:t>
                      </a:r>
                      <a:r>
                        <a:rPr lang="en-US" sz="1000" i="1" dirty="0" smtClean="0">
                          <a:solidFill>
                            <a:srgbClr val="FF0000"/>
                          </a:solidFill>
                          <a:effectLst/>
                          <a:latin typeface="+mn-lt"/>
                          <a:ea typeface="SimSun"/>
                          <a:cs typeface="Times New Roman"/>
                        </a:rPr>
                        <a:t> (by the year 2020</a:t>
                      </a:r>
                      <a:r>
                        <a:rPr lang="en-US" sz="1000" i="1" baseline="0" dirty="0" smtClean="0">
                          <a:solidFill>
                            <a:srgbClr val="FF0000"/>
                          </a:solidFill>
                          <a:effectLst/>
                          <a:latin typeface="+mn-lt"/>
                          <a:ea typeface="SimSun"/>
                          <a:cs typeface="Times New Roman"/>
                        </a:rPr>
                        <a:t>)</a:t>
                      </a:r>
                      <a:r>
                        <a:rPr lang="en-US" sz="1000" i="1" dirty="0" smtClean="0">
                          <a:solidFill>
                            <a:srgbClr val="FF0000"/>
                          </a:solidFill>
                          <a:effectLst/>
                          <a:latin typeface="+mn-lt"/>
                          <a:ea typeface="SimSun"/>
                          <a:cs typeface="Times New Roman"/>
                        </a:rPr>
                        <a:t>. </a:t>
                      </a:r>
                    </a:p>
                    <a:p>
                      <a:pPr marL="0" lvl="0" indent="0" rtl="0">
                        <a:lnSpc>
                          <a:spcPct val="105000"/>
                        </a:lnSpc>
                        <a:spcAft>
                          <a:spcPts val="1000"/>
                        </a:spcAft>
                        <a:buFont typeface="+mj-lt"/>
                        <a:buNone/>
                      </a:pPr>
                      <a:r>
                        <a:rPr lang="en-US" sz="1000" i="1" u="sng" dirty="0" smtClean="0">
                          <a:solidFill>
                            <a:srgbClr val="FF0000"/>
                          </a:solidFill>
                          <a:effectLst/>
                          <a:latin typeface="+mn-lt"/>
                          <a:ea typeface="SimSun"/>
                          <a:cs typeface="Times New Roman"/>
                        </a:rPr>
                        <a:t>Global target 3.2</a:t>
                      </a:r>
                      <a:r>
                        <a:rPr lang="en-US" sz="1000" i="1" dirty="0" smtClean="0">
                          <a:solidFill>
                            <a:srgbClr val="FF0000"/>
                          </a:solidFill>
                          <a:effectLst/>
                          <a:latin typeface="+mn-lt"/>
                          <a:ea typeface="SimSun"/>
                          <a:cs typeface="Times New Roman"/>
                        </a:rPr>
                        <a:t>: The</a:t>
                      </a:r>
                      <a:r>
                        <a:rPr lang="en-US" sz="1000" i="1" baseline="0" dirty="0" smtClean="0">
                          <a:solidFill>
                            <a:srgbClr val="FF0000"/>
                          </a:solidFill>
                          <a:effectLst/>
                          <a:latin typeface="+mn-lt"/>
                          <a:ea typeface="SimSun"/>
                          <a:cs typeface="Times New Roman"/>
                        </a:rPr>
                        <a:t> r</a:t>
                      </a:r>
                      <a:r>
                        <a:rPr lang="en-US" sz="1000" i="1" dirty="0" smtClean="0">
                          <a:solidFill>
                            <a:srgbClr val="FF0000"/>
                          </a:solidFill>
                          <a:effectLst/>
                          <a:latin typeface="+mn-lt"/>
                          <a:ea typeface="SimSun"/>
                          <a:cs typeface="Times New Roman"/>
                        </a:rPr>
                        <a:t>ate of suicide in</a:t>
                      </a:r>
                      <a:r>
                        <a:rPr lang="en-US" sz="1000" i="1" baseline="0" dirty="0" smtClean="0">
                          <a:solidFill>
                            <a:srgbClr val="FF0000"/>
                          </a:solidFill>
                          <a:effectLst/>
                          <a:latin typeface="+mn-lt"/>
                          <a:ea typeface="SimSun"/>
                          <a:cs typeface="Times New Roman"/>
                        </a:rPr>
                        <a:t> countries will be reduced by 10% (by the year 2020).</a:t>
                      </a:r>
                      <a:endParaRPr lang="en-US" sz="1000" i="1" dirty="0">
                        <a:solidFill>
                          <a:srgbClr val="FF0000"/>
                        </a:solidFill>
                        <a:effectLst/>
                        <a:latin typeface="+mn-lt"/>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b="1" i="1" dirty="0" smtClean="0">
                          <a:effectLst/>
                          <a:latin typeface="+mn-lt"/>
                          <a:ea typeface="SimSun"/>
                          <a:cs typeface="Times New Roman"/>
                        </a:rPr>
                        <a:t>4. To strengthen information systems, evidence and research for mental health</a:t>
                      </a:r>
                      <a:r>
                        <a:rPr lang="en-US" sz="1000" dirty="0" smtClean="0">
                          <a:effectLst/>
                          <a:latin typeface="+mn-lt"/>
                          <a:ea typeface="SimSun"/>
                          <a:cs typeface="Times New Roman"/>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000" i="1" dirty="0" smtClean="0">
                        <a:solidFill>
                          <a:srgbClr val="FF0000"/>
                        </a:solidFill>
                        <a:effectLst/>
                        <a:latin typeface="+mn-lt"/>
                        <a:ea typeface="SimSun"/>
                        <a:cs typeface="Times New Roman"/>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i="1" u="sng" dirty="0" smtClean="0">
                          <a:solidFill>
                            <a:srgbClr val="FF0000"/>
                          </a:solidFill>
                          <a:effectLst/>
                          <a:latin typeface="+mn-lt"/>
                          <a:ea typeface="SimSun"/>
                          <a:cs typeface="Times New Roman"/>
                        </a:rPr>
                        <a:t>Global target 4</a:t>
                      </a:r>
                      <a:r>
                        <a:rPr lang="en-US" sz="1000" i="1" dirty="0" smtClean="0">
                          <a:solidFill>
                            <a:srgbClr val="FF0000"/>
                          </a:solidFill>
                          <a:effectLst/>
                          <a:latin typeface="+mn-lt"/>
                          <a:ea typeface="SimSun"/>
                          <a:cs typeface="Times New Roman"/>
                        </a:rPr>
                        <a:t>: 80% of countries will be routinely collecting and reporting at least a core set of </a:t>
                      </a:r>
                      <a:r>
                        <a:rPr lang="en-US" sz="1000" i="1" baseline="0" dirty="0" smtClean="0">
                          <a:solidFill>
                            <a:srgbClr val="FF0000"/>
                          </a:solidFill>
                          <a:effectLst/>
                          <a:latin typeface="+mn-lt"/>
                          <a:ea typeface="SimSun"/>
                          <a:cs typeface="Times New Roman"/>
                        </a:rPr>
                        <a:t>m</a:t>
                      </a:r>
                      <a:r>
                        <a:rPr lang="en-US" sz="1000" i="1" dirty="0" smtClean="0">
                          <a:solidFill>
                            <a:srgbClr val="FF0000"/>
                          </a:solidFill>
                          <a:effectLst/>
                          <a:latin typeface="+mn-lt"/>
                          <a:ea typeface="SimSun"/>
                          <a:cs typeface="Times New Roman"/>
                        </a:rPr>
                        <a:t>ental health indicators</a:t>
                      </a:r>
                      <a:r>
                        <a:rPr lang="en-US" sz="1000" i="1" baseline="0" dirty="0" smtClean="0">
                          <a:solidFill>
                            <a:srgbClr val="FF0000"/>
                          </a:solidFill>
                          <a:effectLst/>
                          <a:latin typeface="+mn-lt"/>
                          <a:ea typeface="SimSun"/>
                          <a:cs typeface="Times New Roman"/>
                        </a:rPr>
                        <a:t> every two years through their national health and social information systems</a:t>
                      </a:r>
                      <a:r>
                        <a:rPr lang="en-US" sz="1000" i="1" dirty="0" smtClean="0">
                          <a:solidFill>
                            <a:srgbClr val="FF0000"/>
                          </a:solidFill>
                          <a:effectLst/>
                          <a:latin typeface="+mn-lt"/>
                          <a:ea typeface="SimSun"/>
                          <a:cs typeface="Times New Roman"/>
                        </a:rPr>
                        <a:t> (by the year 2020).</a:t>
                      </a:r>
                      <a:endParaRPr lang="en-US" sz="100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100" kern="1200" dirty="0">
                        <a:solidFill>
                          <a:schemeClr val="dk1"/>
                        </a:solidFill>
                        <a:effectLst/>
                        <a:latin typeface="+mn-lt"/>
                        <a:ea typeface="+mn-ea"/>
                        <a:cs typeface="+mn-cs"/>
                      </a:endParaRPr>
                    </a:p>
                  </a:txBody>
                  <a:tcPr marL="106934" marR="106934" marT="50408" marB="50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Tree>
    <p:extLst>
      <p:ext uri="{BB962C8B-B14F-4D97-AF65-F5344CB8AC3E}">
        <p14:creationId xmlns:p14="http://schemas.microsoft.com/office/powerpoint/2010/main" xmlns="" val="24224690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smtClean="0"/>
              <a:t/>
            </a:r>
            <a:br>
              <a:rPr lang="en-GB" sz="2400" dirty="0" smtClean="0"/>
            </a:br>
            <a:r>
              <a:rPr lang="en-GB" sz="2400" dirty="0" smtClean="0"/>
              <a:t/>
            </a:r>
            <a:br>
              <a:rPr lang="en-GB" sz="2400" dirty="0" smtClean="0"/>
            </a:br>
            <a:r>
              <a:rPr lang="en-GB" sz="2400" dirty="0" smtClean="0"/>
              <a:t/>
            </a:r>
            <a:br>
              <a:rPr lang="en-GB" sz="2400" dirty="0" smtClean="0"/>
            </a:br>
            <a:r>
              <a:rPr lang="en-GB" sz="2400" dirty="0" smtClean="0"/>
              <a:t>WHS</a:t>
            </a:r>
            <a:br>
              <a:rPr lang="en-GB" sz="2400" dirty="0" smtClean="0"/>
            </a:br>
            <a:r>
              <a:rPr lang="en-GB" sz="2400" dirty="0" smtClean="0"/>
              <a:t>See </a:t>
            </a:r>
            <a:r>
              <a:rPr lang="en-GB" sz="2400" i="1" dirty="0" smtClean="0"/>
              <a:t>GI Update </a:t>
            </a:r>
            <a:r>
              <a:rPr lang="en-GB" sz="2400" dirty="0" smtClean="0"/>
              <a:t>Feb 2016</a:t>
            </a:r>
            <a:br>
              <a:rPr lang="en-GB" sz="2400" dirty="0" smtClean="0"/>
            </a:br>
            <a:r>
              <a:rPr lang="en-GB" sz="1600" dirty="0" smtClean="0"/>
              <a:t> </a:t>
            </a:r>
            <a:r>
              <a:rPr lang="en-GB" sz="1600" dirty="0" smtClean="0">
                <a:hlinkClick r:id="rId2"/>
              </a:rPr>
              <a:t>http://us10.campaign-archive2.com/?u=e83a5528fb81b78be71f78079&amp;id=685aadf4a6</a:t>
            </a:r>
            <a:r>
              <a:rPr lang="en-GB" sz="1600" dirty="0" smtClean="0"/>
              <a:t/>
            </a:r>
            <a:br>
              <a:rPr lang="en-GB" sz="1600" dirty="0" smtClean="0"/>
            </a:br>
            <a:r>
              <a:rPr lang="en-GB" sz="2400" dirty="0" smtClean="0"/>
              <a:t> </a:t>
            </a:r>
            <a:br>
              <a:rPr lang="en-GB" sz="2400" dirty="0" smtClean="0"/>
            </a:br>
            <a:r>
              <a:rPr lang="en-GB" sz="2400" dirty="0" smtClean="0"/>
              <a:t/>
            </a:r>
            <a:br>
              <a:rPr lang="en-GB" sz="2400" dirty="0" smtClean="0"/>
            </a:br>
            <a:endParaRPr lang="en-GB" sz="2400" dirty="0"/>
          </a:p>
        </p:txBody>
      </p:sp>
      <p:pic>
        <p:nvPicPr>
          <p:cNvPr id="4" name="Content Placeholder 3" descr="One Humanity image.png"/>
          <p:cNvPicPr>
            <a:picLocks noGrp="1" noChangeAspect="1"/>
          </p:cNvPicPr>
          <p:nvPr>
            <p:ph idx="1"/>
          </p:nvPr>
        </p:nvPicPr>
        <p:blipFill>
          <a:blip r:embed="rId3" cstate="print"/>
          <a:stretch>
            <a:fillRect/>
          </a:stretch>
        </p:blipFill>
        <p:spPr>
          <a:xfrm>
            <a:off x="2082720" y="1600200"/>
            <a:ext cx="4978559" cy="4525963"/>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solidFill>
                  <a:srgbClr val="0000FF"/>
                </a:solidFill>
              </a:rPr>
              <a:t>One Humanity</a:t>
            </a:r>
            <a:endParaRPr lang="en-GB" i="1" dirty="0">
              <a:solidFill>
                <a:srgbClr val="0000FF"/>
              </a:solidFill>
            </a:endParaRPr>
          </a:p>
        </p:txBody>
      </p:sp>
      <p:sp>
        <p:nvSpPr>
          <p:cNvPr id="3" name="Content Placeholder 2"/>
          <p:cNvSpPr>
            <a:spLocks noGrp="1"/>
          </p:cNvSpPr>
          <p:nvPr>
            <p:ph idx="1"/>
          </p:nvPr>
        </p:nvSpPr>
        <p:spPr/>
        <p:txBody>
          <a:bodyPr>
            <a:normAutofit lnSpcReduction="10000"/>
          </a:bodyPr>
          <a:lstStyle/>
          <a:p>
            <a:r>
              <a:rPr lang="en-GB" b="1" u="sng" dirty="0" smtClean="0"/>
              <a:t>Core Responsibilities</a:t>
            </a:r>
            <a:r>
              <a:rPr lang="en-GB" dirty="0" smtClean="0"/>
              <a:t/>
            </a:r>
            <a:br>
              <a:rPr lang="en-GB" dirty="0" smtClean="0"/>
            </a:br>
            <a:r>
              <a:rPr lang="en-GB" b="1" dirty="0" smtClean="0"/>
              <a:t>1.  Political leadership to prevent and end conflict</a:t>
            </a:r>
            <a:endParaRPr lang="en-GB" dirty="0" smtClean="0"/>
          </a:p>
          <a:p>
            <a:r>
              <a:rPr lang="en-GB" b="1" dirty="0" smtClean="0"/>
              <a:t>2.  Uphold the norms that safeguard humanity</a:t>
            </a:r>
            <a:endParaRPr lang="en-GB" dirty="0" smtClean="0"/>
          </a:p>
          <a:p>
            <a:r>
              <a:rPr lang="en-GB" b="1" dirty="0" smtClean="0"/>
              <a:t>3.  Leave no one behind</a:t>
            </a:r>
            <a:endParaRPr lang="en-GB" dirty="0" smtClean="0"/>
          </a:p>
          <a:p>
            <a:r>
              <a:rPr lang="en-GB" b="1" dirty="0" smtClean="0"/>
              <a:t>4.  Change people’s lives—from delivering aid to ending need</a:t>
            </a:r>
            <a:endParaRPr lang="en-GB" dirty="0" smtClean="0"/>
          </a:p>
          <a:p>
            <a:r>
              <a:rPr lang="en-GB" b="1" dirty="0" smtClean="0"/>
              <a:t>5. Invest in humanity</a:t>
            </a:r>
          </a:p>
          <a:p>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t>One Humanity</a:t>
            </a:r>
            <a:endParaRPr lang="en-GB" i="1" dirty="0"/>
          </a:p>
        </p:txBody>
      </p:sp>
      <p:sp>
        <p:nvSpPr>
          <p:cNvPr id="3" name="Content Placeholder 2"/>
          <p:cNvSpPr>
            <a:spLocks noGrp="1"/>
          </p:cNvSpPr>
          <p:nvPr>
            <p:ph idx="1"/>
          </p:nvPr>
        </p:nvSpPr>
        <p:spPr>
          <a:xfrm>
            <a:off x="457200" y="1600200"/>
            <a:ext cx="8229600" cy="5257800"/>
          </a:xfrm>
        </p:spPr>
        <p:txBody>
          <a:bodyPr>
            <a:normAutofit fontScale="70000" lnSpcReduction="20000"/>
          </a:bodyPr>
          <a:lstStyle/>
          <a:p>
            <a:r>
              <a:rPr lang="en-GB" dirty="0" smtClean="0"/>
              <a:t/>
            </a:r>
            <a:br>
              <a:rPr lang="en-GB" dirty="0" smtClean="0"/>
            </a:br>
            <a:r>
              <a:rPr lang="en-GB" dirty="0" smtClean="0"/>
              <a:t/>
            </a:r>
            <a:br>
              <a:rPr lang="en-GB" dirty="0" smtClean="0"/>
            </a:br>
            <a:r>
              <a:rPr lang="en-GB" dirty="0" smtClean="0"/>
              <a:t>“As a boy I grew up in war. I was six years old when I was forced to flee my home and village in Korea with only what I could carry in my arms. The schools destroyed, my home abandoned, I was filled with fear and uncertainty. I could not have known that my darkest hour would so profoundly shape my destiny. With shelter, schoolbooks and relief items, a young United Nations offered hope and protection and inspired me to pursue a career in public service. Seven decades after the founding of the United Nations, I believe its blue flag still remains a banner of hope for all humanity.” (Ban </a:t>
            </a:r>
            <a:r>
              <a:rPr lang="en-GB" dirty="0" err="1" smtClean="0"/>
              <a:t>Ki</a:t>
            </a:r>
            <a:r>
              <a:rPr lang="en-GB" dirty="0" smtClean="0"/>
              <a:t>-moon, opening paragraph)</a:t>
            </a:r>
          </a:p>
          <a:p>
            <a:endParaRPr lang="en-GB" dirty="0" smtClean="0"/>
          </a:p>
          <a:p>
            <a:r>
              <a:rPr lang="en-GB" i="1" u="sng" dirty="0" smtClean="0">
                <a:hlinkClick r:id="rId2"/>
              </a:rPr>
              <a:t>One Humanity: Shared Responsibility</a:t>
            </a:r>
            <a:r>
              <a:rPr lang="en-GB" dirty="0" smtClean="0"/>
              <a:t/>
            </a:r>
            <a:br>
              <a:rPr lang="en-GB" dirty="0" smtClean="0"/>
            </a:br>
            <a:r>
              <a:rPr lang="en-GB" i="1" u="sng" dirty="0" smtClean="0">
                <a:hlinkClick r:id="rId2"/>
              </a:rPr>
              <a:t>Report of the Secretary-General for the World Humanitarian Summit (Feb 2016)</a:t>
            </a:r>
            <a:endParaRPr lang="en-GB"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smtClean="0"/>
              <a:t/>
            </a:r>
            <a:br>
              <a:rPr lang="en-GB" sz="3600" dirty="0" smtClean="0"/>
            </a:br>
            <a:r>
              <a:rPr lang="en-GB" sz="3600" dirty="0" smtClean="0"/>
              <a:t>World Humanitarian Summit</a:t>
            </a:r>
            <a:r>
              <a:rPr lang="en-GB" sz="2000" dirty="0" smtClean="0"/>
              <a:t/>
            </a:r>
            <a:br>
              <a:rPr lang="en-GB" sz="2000" dirty="0" smtClean="0"/>
            </a:br>
            <a:r>
              <a:rPr lang="en-GB" sz="3100" dirty="0" smtClean="0"/>
              <a:t>Istanbul 24-26 May  </a:t>
            </a:r>
            <a:r>
              <a:rPr lang="en-GB" sz="2000" dirty="0" smtClean="0"/>
              <a:t/>
            </a:r>
            <a:br>
              <a:rPr lang="en-GB" sz="2000" dirty="0" smtClean="0"/>
            </a:br>
            <a:r>
              <a:rPr lang="en-GB" sz="2000" dirty="0" smtClean="0">
                <a:hlinkClick r:id="rId2"/>
              </a:rPr>
              <a:t>https://www.worldhumanitariansummit.org</a:t>
            </a:r>
            <a:r>
              <a:rPr lang="en-GB" dirty="0" smtClean="0"/>
              <a:t/>
            </a:r>
            <a:br>
              <a:rPr lang="en-GB" dirty="0" smtClean="0"/>
            </a:br>
            <a:endParaRPr lang="en-GB" dirty="0"/>
          </a:p>
        </p:txBody>
      </p:sp>
      <p:sp>
        <p:nvSpPr>
          <p:cNvPr id="3" name="Content Placeholder 2"/>
          <p:cNvSpPr>
            <a:spLocks noGrp="1"/>
          </p:cNvSpPr>
          <p:nvPr>
            <p:ph idx="1"/>
          </p:nvPr>
        </p:nvSpPr>
        <p:spPr>
          <a:xfrm>
            <a:off x="0" y="3048000"/>
            <a:ext cx="9144000" cy="3810000"/>
          </a:xfrm>
        </p:spPr>
        <p:txBody>
          <a:bodyPr>
            <a:normAutofit/>
          </a:bodyPr>
          <a:lstStyle/>
          <a:p>
            <a:pPr>
              <a:buNone/>
            </a:pPr>
            <a:endParaRPr lang="en-GB" dirty="0" smtClean="0">
              <a:solidFill>
                <a:srgbClr val="FF0000"/>
              </a:solidFill>
              <a:latin typeface="Calibri" pitchFamily="34" charset="0"/>
            </a:endParaRPr>
          </a:p>
          <a:p>
            <a:pPr>
              <a:buNone/>
            </a:pPr>
            <a:r>
              <a:rPr lang="en-GB" dirty="0" smtClean="0">
                <a:solidFill>
                  <a:srgbClr val="FF0000"/>
                </a:solidFill>
                <a:latin typeface="Calibri" pitchFamily="34" charset="0"/>
              </a:rPr>
              <a:t> </a:t>
            </a:r>
            <a:endParaRPr lang="en-GB" dirty="0" smtClean="0">
              <a:latin typeface="Calibri" pitchFamily="34" charset="0"/>
            </a:endParaRPr>
          </a:p>
          <a:p>
            <a:pPr>
              <a:buNone/>
            </a:pPr>
            <a:r>
              <a:rPr lang="en-GB" sz="2800" dirty="0" smtClean="0">
                <a:latin typeface="Calibri" pitchFamily="34" charset="0"/>
              </a:rPr>
              <a:t>Global Religious Forum for the World Humanitarian Summit </a:t>
            </a:r>
            <a:r>
              <a:rPr lang="en-GB" dirty="0" smtClean="0">
                <a:latin typeface="Calibri" pitchFamily="34" charset="0"/>
              </a:rPr>
              <a:t/>
            </a:r>
            <a:br>
              <a:rPr lang="en-GB" dirty="0" smtClean="0">
                <a:latin typeface="Calibri" pitchFamily="34" charset="0"/>
              </a:rPr>
            </a:br>
            <a:r>
              <a:rPr lang="en-GB" sz="2000" dirty="0" smtClean="0">
                <a:latin typeface="Calibri" pitchFamily="34" charset="0"/>
                <a:hlinkClick r:id="rId3"/>
              </a:rPr>
              <a:t>http://jliflc.com/wpcontent/uploads/2015/10/GlobalReligiousForum-1pger.pdf</a:t>
            </a:r>
            <a:endParaRPr lang="en-GB" sz="2000" dirty="0" smtClean="0">
              <a:latin typeface="Calibri" pitchFamily="34" charset="0"/>
            </a:endParaRPr>
          </a:p>
          <a:p>
            <a:pPr>
              <a:buNone/>
            </a:pPr>
            <a:endParaRPr lang="en-GB" dirty="0" smtClean="0">
              <a:latin typeface="Calibri" pitchFamily="34" charset="0"/>
            </a:endParaRPr>
          </a:p>
          <a:p>
            <a:endParaRPr lang="en-GB" dirty="0"/>
          </a:p>
        </p:txBody>
      </p:sp>
      <p:pic>
        <p:nvPicPr>
          <p:cNvPr id="4" name="Picture 3" descr="One Humanity Revolving-Banner-new2_0.png"/>
          <p:cNvPicPr>
            <a:picLocks noChangeAspect="1"/>
          </p:cNvPicPr>
          <p:nvPr/>
        </p:nvPicPr>
        <p:blipFill>
          <a:blip r:embed="rId4" cstate="print"/>
          <a:stretch>
            <a:fillRect/>
          </a:stretch>
        </p:blipFill>
        <p:spPr>
          <a:xfrm>
            <a:off x="0" y="1447800"/>
            <a:ext cx="9144000" cy="24384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3366FF"/>
                </a:solidFill>
              </a:rPr>
              <a:t>Part Two</a:t>
            </a:r>
            <a:endParaRPr lang="en-GB" b="1" dirty="0">
              <a:solidFill>
                <a:srgbClr val="3366FF"/>
              </a:solidFill>
            </a:endParaRPr>
          </a:p>
        </p:txBody>
      </p:sp>
      <p:sp>
        <p:nvSpPr>
          <p:cNvPr id="3" name="Content Placeholder 2"/>
          <p:cNvSpPr>
            <a:spLocks noGrp="1"/>
          </p:cNvSpPr>
          <p:nvPr>
            <p:ph idx="1"/>
          </p:nvPr>
        </p:nvSpPr>
        <p:spPr>
          <a:xfrm>
            <a:off x="0" y="2743200"/>
            <a:ext cx="9144000" cy="4114800"/>
          </a:xfrm>
        </p:spPr>
        <p:txBody>
          <a:bodyPr>
            <a:normAutofit/>
          </a:bodyPr>
          <a:lstStyle/>
          <a:p>
            <a:pPr algn="ctr">
              <a:buNone/>
            </a:pPr>
            <a:r>
              <a:rPr lang="en-GB" sz="4000" dirty="0" smtClean="0"/>
              <a:t>Global Context</a:t>
            </a:r>
          </a:p>
          <a:p>
            <a:pPr algn="ctr"/>
            <a:r>
              <a:rPr lang="en-GB" sz="2400" b="1" i="1" dirty="0" smtClean="0"/>
              <a:t>World Development Report: Mind, Society, and </a:t>
            </a:r>
            <a:r>
              <a:rPr lang="en-GB" sz="2400" b="1" i="1" dirty="0" err="1" smtClean="0"/>
              <a:t>Behavior</a:t>
            </a:r>
            <a:r>
              <a:rPr lang="en-GB" sz="2400" b="1" i="1" dirty="0" smtClean="0"/>
              <a:t> </a:t>
            </a:r>
            <a:r>
              <a:rPr lang="en-GB" sz="2400" i="1" dirty="0" smtClean="0"/>
              <a:t/>
            </a:r>
            <a:br>
              <a:rPr lang="en-GB" sz="2400" i="1" dirty="0" smtClean="0"/>
            </a:br>
            <a:r>
              <a:rPr lang="en-GB" sz="2400" dirty="0" smtClean="0"/>
              <a:t>World Bank (2015)</a:t>
            </a:r>
          </a:p>
          <a:p>
            <a:pPr algn="ctr"/>
            <a:r>
              <a:rPr lang="en-GB" sz="2400" b="1" i="1" dirty="0" smtClean="0"/>
              <a:t>Disasters Report: Focus on Culture and Risk</a:t>
            </a:r>
            <a:endParaRPr lang="en-GB" sz="2400" dirty="0" smtClean="0"/>
          </a:p>
          <a:p>
            <a:pPr algn="ctr">
              <a:buNone/>
            </a:pPr>
            <a:r>
              <a:rPr lang="en-GB" sz="2400" dirty="0" smtClean="0"/>
              <a:t>International Federation of Red Cross and Red Crescent Societies (2014)</a:t>
            </a:r>
          </a:p>
          <a:p>
            <a:pPr algn="ctr"/>
            <a:r>
              <a:rPr lang="en-GB" sz="2400" b="1" i="1" dirty="0" smtClean="0"/>
              <a:t>White Paper on </a:t>
            </a:r>
            <a:r>
              <a:rPr lang="en-GB" sz="2400" b="1" i="1" dirty="0" err="1" smtClean="0"/>
              <a:t>Peacebuilding</a:t>
            </a:r>
            <a:r>
              <a:rPr lang="en-GB" sz="2400" i="1" dirty="0" smtClean="0"/>
              <a:t/>
            </a:r>
            <a:br>
              <a:rPr lang="en-GB" sz="2400" i="1" dirty="0" smtClean="0"/>
            </a:br>
            <a:r>
              <a:rPr lang="en-GB" sz="2400" dirty="0" smtClean="0"/>
              <a:t>Geneva </a:t>
            </a:r>
            <a:r>
              <a:rPr lang="en-GB" sz="2400" dirty="0" err="1" smtClean="0"/>
              <a:t>Peacebuilding</a:t>
            </a:r>
            <a:r>
              <a:rPr lang="en-GB" sz="2400" dirty="0" smtClean="0"/>
              <a:t> Platform (2015)</a:t>
            </a:r>
          </a:p>
        </p:txBody>
      </p:sp>
      <p:pic>
        <p:nvPicPr>
          <p:cNvPr id="4" name="Picture 3" descr="crossing sectors crop.jpg"/>
          <p:cNvPicPr>
            <a:picLocks noChangeAspect="1"/>
          </p:cNvPicPr>
          <p:nvPr/>
        </p:nvPicPr>
        <p:blipFill>
          <a:blip r:embed="rId2" cstate="print"/>
          <a:stretch>
            <a:fillRect/>
          </a:stretch>
        </p:blipFill>
        <p:spPr>
          <a:xfrm>
            <a:off x="2971800" y="1143000"/>
            <a:ext cx="3324412" cy="1524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228600"/>
            <a:ext cx="8229600" cy="46038"/>
          </a:xfrm>
        </p:spPr>
        <p:txBody>
          <a:bodyPr>
            <a:normAutofit fontScale="90000"/>
          </a:bodyPr>
          <a:lstStyle/>
          <a:p>
            <a:r>
              <a:rPr lang="en-GB" dirty="0" smtClean="0"/>
              <a:t>.</a:t>
            </a:r>
            <a:endParaRPr lang="en-GB" dirty="0"/>
          </a:p>
        </p:txBody>
      </p:sp>
      <p:pic>
        <p:nvPicPr>
          <p:cNvPr id="4" name="Content Placeholder 3" descr="WDR 2014.jpg"/>
          <p:cNvPicPr>
            <a:picLocks noGrp="1" noChangeAspect="1"/>
          </p:cNvPicPr>
          <p:nvPr>
            <p:ph idx="1"/>
          </p:nvPr>
        </p:nvPicPr>
        <p:blipFill>
          <a:blip r:embed="rId2" cstate="print"/>
          <a:stretch>
            <a:fillRect/>
          </a:stretch>
        </p:blipFill>
        <p:spPr>
          <a:xfrm>
            <a:off x="3048000" y="914400"/>
            <a:ext cx="3048000" cy="4200770"/>
          </a:xfrm>
        </p:spPr>
      </p:pic>
      <p:pic>
        <p:nvPicPr>
          <p:cNvPr id="5" name="Picture 4" descr="WDevR 2015.pdf.jpg"/>
          <p:cNvPicPr>
            <a:picLocks noChangeAspect="1"/>
          </p:cNvPicPr>
          <p:nvPr/>
        </p:nvPicPr>
        <p:blipFill>
          <a:blip r:embed="rId3" cstate="print"/>
          <a:stretch>
            <a:fillRect/>
          </a:stretch>
        </p:blipFill>
        <p:spPr>
          <a:xfrm>
            <a:off x="0" y="914400"/>
            <a:ext cx="2897187" cy="4191000"/>
          </a:xfrm>
          <a:prstGeom prst="rect">
            <a:avLst/>
          </a:prstGeom>
        </p:spPr>
      </p:pic>
      <p:pic>
        <p:nvPicPr>
          <p:cNvPr id="6" name="Picture 5" descr="White Paper Cover.jpg"/>
          <p:cNvPicPr>
            <a:picLocks noChangeAspect="1"/>
          </p:cNvPicPr>
          <p:nvPr/>
        </p:nvPicPr>
        <p:blipFill>
          <a:blip r:embed="rId4" cstate="print"/>
          <a:stretch>
            <a:fillRect/>
          </a:stretch>
        </p:blipFill>
        <p:spPr>
          <a:xfrm>
            <a:off x="6248400" y="914400"/>
            <a:ext cx="2895600" cy="4191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GB" sz="3100" b="1" i="1" dirty="0" smtClean="0"/>
              <a:t/>
            </a:r>
            <a:br>
              <a:rPr lang="en-GB" sz="3100" b="1" i="1" dirty="0" smtClean="0"/>
            </a:br>
            <a:r>
              <a:rPr lang="en-GB" sz="3100" b="1" i="1" dirty="0" smtClean="0">
                <a:solidFill>
                  <a:srgbClr val="0000FF"/>
                </a:solidFill>
              </a:rPr>
              <a:t>World Development Report: Mind, Society, and </a:t>
            </a:r>
            <a:r>
              <a:rPr lang="en-GB" sz="3100" b="1" i="1" dirty="0" err="1" smtClean="0">
                <a:solidFill>
                  <a:srgbClr val="0000FF"/>
                </a:solidFill>
              </a:rPr>
              <a:t>Behavior</a:t>
            </a:r>
            <a:r>
              <a:rPr lang="en-GB" sz="3100" b="1" i="1" dirty="0" smtClean="0">
                <a:solidFill>
                  <a:srgbClr val="0000FF"/>
                </a:solidFill>
              </a:rPr>
              <a:t> </a:t>
            </a:r>
            <a:r>
              <a:rPr lang="en-GB" sz="3100" i="1" dirty="0" smtClean="0"/>
              <a:t/>
            </a:r>
            <a:br>
              <a:rPr lang="en-GB" sz="3100" i="1" dirty="0" smtClean="0"/>
            </a:br>
            <a:r>
              <a:rPr lang="en-GB" sz="3100" dirty="0" smtClean="0"/>
              <a:t>World Bank (2015)</a:t>
            </a:r>
            <a:r>
              <a:rPr lang="en-GB" dirty="0" smtClean="0"/>
              <a:t/>
            </a:r>
            <a:br>
              <a:rPr lang="en-GB" dirty="0" smtClean="0"/>
            </a:br>
            <a:endParaRPr lang="en-GB" dirty="0"/>
          </a:p>
        </p:txBody>
      </p:sp>
      <p:sp>
        <p:nvSpPr>
          <p:cNvPr id="3" name="Content Placeholder 2"/>
          <p:cNvSpPr>
            <a:spLocks noGrp="1"/>
          </p:cNvSpPr>
          <p:nvPr>
            <p:ph idx="1"/>
          </p:nvPr>
        </p:nvSpPr>
        <p:spPr/>
        <p:txBody>
          <a:bodyPr>
            <a:normAutofit fontScale="70000" lnSpcReduction="20000"/>
          </a:bodyPr>
          <a:lstStyle/>
          <a:p>
            <a:pPr algn="just"/>
            <a:r>
              <a:rPr lang="en-US" dirty="0" smtClean="0"/>
              <a:t>“The Report aims to integrate recent findings on the psychological and social underpinnings of behavior to make them available for more systematic use by both researchers and practitioners in development communities. The Report draws on findings from many disciplines, including neuroscience, cognitive science, psychology, behavioral economics, sociology, political science, and anthropology. In ongoing research, these findings help explain decisions that individuals make in many aspects of development, including savings, investment, energy consumption, health, and child rearing. The findings also enhance the understanding of how collective behaviors—such as widespread trust or widespread corruption—develop and become entrenched in a society. The findings apply not only to individuals in developing countries but also to development professionals, who are themselves prone to error when decision-making contexts are complex.” (pp. 2-3) </a:t>
            </a:r>
            <a:endParaRPr lang="en-GB" dirty="0" smtClean="0"/>
          </a:p>
          <a:p>
            <a:endParaRPr lang="en-GB"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98438"/>
          </a:xfrm>
        </p:spPr>
        <p:txBody>
          <a:bodyPr>
            <a:normAutofit fontScale="90000"/>
          </a:bodyPr>
          <a:lstStyle/>
          <a:p>
            <a:r>
              <a:rPr lang="en-GB" dirty="0" smtClean="0"/>
              <a:t>;</a:t>
            </a:r>
            <a:endParaRPr lang="en-GB" dirty="0"/>
          </a:p>
        </p:txBody>
      </p:sp>
      <p:sp>
        <p:nvSpPr>
          <p:cNvPr id="3" name="Content Placeholder 2"/>
          <p:cNvSpPr>
            <a:spLocks noGrp="1"/>
          </p:cNvSpPr>
          <p:nvPr>
            <p:ph idx="1"/>
          </p:nvPr>
        </p:nvSpPr>
        <p:spPr>
          <a:xfrm>
            <a:off x="0" y="838200"/>
            <a:ext cx="9144000" cy="6019800"/>
          </a:xfrm>
        </p:spPr>
        <p:txBody>
          <a:bodyPr>
            <a:normAutofit fontScale="62500" lnSpcReduction="20000"/>
          </a:bodyPr>
          <a:lstStyle/>
          <a:p>
            <a:pPr algn="just"/>
            <a:r>
              <a:rPr lang="en-GB" dirty="0" smtClean="0"/>
              <a:t>“This year, the </a:t>
            </a:r>
            <a:r>
              <a:rPr lang="en-GB" i="1" dirty="0" smtClean="0"/>
              <a:t>World Disasters Report </a:t>
            </a:r>
            <a:r>
              <a:rPr lang="en-GB" dirty="0" smtClean="0"/>
              <a:t>takes on a challenging theme that looks at different aspects of how culture affects disaster risk reduction (DRR) and how disasters and risk influence culture. The report asks, for example, what should be done when people blame a flood on an angry goddess (River </a:t>
            </a:r>
            <a:r>
              <a:rPr lang="en-GB" dirty="0" err="1" smtClean="0"/>
              <a:t>Kosi</a:t>
            </a:r>
            <a:r>
              <a:rPr lang="en-GB" dirty="0" smtClean="0"/>
              <a:t>, India, in 2008) or a volcanic eruption on the mountain god (Mount </a:t>
            </a:r>
            <a:r>
              <a:rPr lang="en-GB" dirty="0" err="1" smtClean="0"/>
              <a:t>Merapi</a:t>
            </a:r>
            <a:r>
              <a:rPr lang="en-GB" dirty="0" smtClean="0"/>
              <a:t>). After the tsunami in 2004, many people in Aceh (Indonesia) believed that Allah had punished them for allowing tourism or drilling for oil, and similar beliefs were widespread in the United States regarding Hurricane Katrina, showing God’s displeasure with aspects of the behaviour of the people who live in or visit New Orleans.</a:t>
            </a:r>
          </a:p>
          <a:p>
            <a:pPr algn="just">
              <a:buNone/>
            </a:pPr>
            <a:r>
              <a:rPr lang="en-GB" dirty="0" smtClean="0"/>
              <a:t/>
            </a:r>
            <a:br>
              <a:rPr lang="en-GB" dirty="0" smtClean="0"/>
            </a:br>
            <a:r>
              <a:rPr lang="en-GB" dirty="0" smtClean="0"/>
              <a:t>Most people who live in places that are exposed to serious hazards are aware of the risks they face, including earthquakes, tropical cyclones, tsunami, volcanic eruptions, floods, landslides and droughts. Yet they still live there because, to earn their living, they need to or have no alternative. Coasts and rivers are good for fishing and farming; valley and volcanic soils are very fertile; drought alternates with good farming or herding. Culture and beliefs, for example, in spirits or gods, or simple fatalism, enable people to live with risks and make sense of their lives in dangerous places. Sometimes, though, unequal power relations are also part of culture, and those who have little influence must inevitably cope with threatening environments. ….Sometimes there is also an institutional reluctance to deal with the issues of inequality and power that make people vulnerable in the places where they make a living. The one thing that is certain is that we will have less sustained impact if we do not adequately take account of people’s cultures, beliefs and attitudes in relation to risk” (P.8)</a:t>
            </a:r>
            <a:endParaRPr lang="en-GB" dirty="0"/>
          </a:p>
        </p:txBody>
      </p:sp>
      <p:sp>
        <p:nvSpPr>
          <p:cNvPr id="5" name="Rectangle 4"/>
          <p:cNvSpPr/>
          <p:nvPr/>
        </p:nvSpPr>
        <p:spPr>
          <a:xfrm>
            <a:off x="0" y="0"/>
            <a:ext cx="9144000" cy="1015663"/>
          </a:xfrm>
          <a:prstGeom prst="rect">
            <a:avLst/>
          </a:prstGeom>
        </p:spPr>
        <p:txBody>
          <a:bodyPr wrap="square">
            <a:spAutoFit/>
          </a:bodyPr>
          <a:lstStyle/>
          <a:p>
            <a:pPr algn="ctr"/>
            <a:r>
              <a:rPr lang="en-GB" sz="2400" b="1" i="1" dirty="0" smtClean="0">
                <a:solidFill>
                  <a:srgbClr val="0000FF"/>
                </a:solidFill>
              </a:rPr>
              <a:t>Disasters Report: Focus on Culture and Risk</a:t>
            </a:r>
            <a:r>
              <a:rPr lang="en-GB" sz="2400" dirty="0" smtClean="0"/>
              <a:t/>
            </a:r>
            <a:br>
              <a:rPr lang="en-GB" sz="2400" dirty="0" smtClean="0"/>
            </a:br>
            <a:r>
              <a:rPr lang="en-GB" dirty="0" smtClean="0"/>
              <a:t>International Federation of Red Cross and Red Crescent Societies (2014)</a:t>
            </a:r>
            <a:r>
              <a:rPr lang="en-GB" sz="2400" dirty="0" smtClean="0"/>
              <a:t/>
            </a:r>
            <a:br>
              <a:rPr lang="en-GB" sz="2400" dirty="0" smtClean="0"/>
            </a:br>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609600"/>
          </a:xfrm>
        </p:spPr>
        <p:txBody>
          <a:bodyPr>
            <a:normAutofit fontScale="90000"/>
          </a:bodyPr>
          <a:lstStyle/>
          <a:p>
            <a:r>
              <a:rPr lang="en-GB" sz="4000" b="1" dirty="0" smtClean="0">
                <a:solidFill>
                  <a:srgbClr val="24505A"/>
                </a:solidFill>
              </a:rPr>
              <a:t/>
            </a:r>
            <a:br>
              <a:rPr lang="en-GB" sz="4000" b="1" dirty="0" smtClean="0">
                <a:solidFill>
                  <a:srgbClr val="24505A"/>
                </a:solidFill>
              </a:rPr>
            </a:br>
            <a:r>
              <a:rPr lang="en-GB" sz="4000" b="1" dirty="0" smtClean="0">
                <a:solidFill>
                  <a:srgbClr val="24505A"/>
                </a:solidFill>
              </a:rPr>
              <a:t>Presentation Overview</a:t>
            </a:r>
            <a:endParaRPr lang="en-GB" sz="4000" b="1" dirty="0">
              <a:solidFill>
                <a:srgbClr val="24505A"/>
              </a:solidFill>
            </a:endParaRPr>
          </a:p>
        </p:txBody>
      </p:sp>
      <p:sp>
        <p:nvSpPr>
          <p:cNvPr id="3" name="Content Placeholder 2"/>
          <p:cNvSpPr>
            <a:spLocks noGrp="1"/>
          </p:cNvSpPr>
          <p:nvPr>
            <p:ph idx="1"/>
          </p:nvPr>
        </p:nvSpPr>
        <p:spPr>
          <a:xfrm>
            <a:off x="0" y="990600"/>
            <a:ext cx="9144000" cy="5867400"/>
          </a:xfrm>
        </p:spPr>
        <p:txBody>
          <a:bodyPr>
            <a:normAutofit fontScale="40000" lnSpcReduction="20000"/>
          </a:bodyPr>
          <a:lstStyle/>
          <a:p>
            <a:endParaRPr lang="en-GB" sz="3800" b="1" dirty="0" smtClean="0">
              <a:latin typeface="Calibri" pitchFamily="34" charset="0"/>
            </a:endParaRPr>
          </a:p>
          <a:p>
            <a:r>
              <a:rPr lang="en-GB" sz="4200" b="1" dirty="0" smtClean="0">
                <a:latin typeface="Calibri" pitchFamily="34" charset="0"/>
              </a:rPr>
              <a:t>Part 1: Global Frameworks</a:t>
            </a:r>
            <a:endParaRPr lang="en-GB" sz="4200" dirty="0" smtClean="0">
              <a:latin typeface="Calibri" pitchFamily="34" charset="0"/>
            </a:endParaRPr>
          </a:p>
          <a:p>
            <a:pPr>
              <a:buNone/>
            </a:pPr>
            <a:r>
              <a:rPr lang="en-GB" sz="4200" dirty="0" smtClean="0">
                <a:solidFill>
                  <a:srgbClr val="0000FF"/>
                </a:solidFill>
                <a:latin typeface="Calibri" pitchFamily="34" charset="0"/>
              </a:rPr>
              <a:t>--Global Integration </a:t>
            </a:r>
          </a:p>
          <a:p>
            <a:pPr>
              <a:buNone/>
            </a:pPr>
            <a:r>
              <a:rPr lang="en-GB" sz="4200" dirty="0" smtClean="0">
                <a:solidFill>
                  <a:srgbClr val="0000FF"/>
                </a:solidFill>
                <a:latin typeface="Calibri" pitchFamily="34" charset="0"/>
              </a:rPr>
              <a:t>--UN Sustainable Development Agenda</a:t>
            </a:r>
          </a:p>
          <a:p>
            <a:pPr>
              <a:buNone/>
            </a:pPr>
            <a:r>
              <a:rPr lang="en-GB" sz="4200" dirty="0" smtClean="0">
                <a:solidFill>
                  <a:srgbClr val="0000FF"/>
                </a:solidFill>
                <a:latin typeface="Calibri" pitchFamily="34" charset="0"/>
              </a:rPr>
              <a:t>--WHO </a:t>
            </a:r>
            <a:r>
              <a:rPr lang="en-GB" sz="4200" i="1" dirty="0" smtClean="0">
                <a:solidFill>
                  <a:srgbClr val="0000FF"/>
                </a:solidFill>
                <a:latin typeface="Calibri" pitchFamily="34" charset="0"/>
              </a:rPr>
              <a:t>MH Action Plan</a:t>
            </a:r>
          </a:p>
          <a:p>
            <a:pPr>
              <a:buNone/>
            </a:pPr>
            <a:r>
              <a:rPr lang="en-GB" sz="4200" dirty="0" smtClean="0">
                <a:solidFill>
                  <a:srgbClr val="0000FF"/>
                </a:solidFill>
                <a:latin typeface="Calibri" pitchFamily="34" charset="0"/>
              </a:rPr>
              <a:t>--One Humanity: Shared Responsibility </a:t>
            </a:r>
          </a:p>
          <a:p>
            <a:pPr>
              <a:buNone/>
            </a:pPr>
            <a:r>
              <a:rPr lang="en-GB" sz="4200" b="1" dirty="0" smtClean="0">
                <a:solidFill>
                  <a:srgbClr val="C00000"/>
                </a:solidFill>
                <a:latin typeface="Calibri" pitchFamily="34" charset="0"/>
              </a:rPr>
              <a:t>(Global Religious Forum for the World Humanitarian Summit)</a:t>
            </a:r>
          </a:p>
          <a:p>
            <a:pPr>
              <a:buNone/>
            </a:pPr>
            <a:endParaRPr lang="en-GB" sz="4200" b="1" dirty="0" smtClean="0">
              <a:latin typeface="Calibri" pitchFamily="34" charset="0"/>
            </a:endParaRPr>
          </a:p>
          <a:p>
            <a:r>
              <a:rPr lang="en-GB" sz="4200" b="1" dirty="0" smtClean="0">
                <a:latin typeface="Calibri" pitchFamily="34" charset="0"/>
              </a:rPr>
              <a:t>Part 2: Global Context</a:t>
            </a:r>
            <a:endParaRPr lang="en-GB" sz="4200" dirty="0" smtClean="0">
              <a:solidFill>
                <a:srgbClr val="0000FF"/>
              </a:solidFill>
              <a:latin typeface="Calibri" pitchFamily="34" charset="0"/>
            </a:endParaRPr>
          </a:p>
          <a:p>
            <a:pPr>
              <a:buNone/>
            </a:pPr>
            <a:r>
              <a:rPr lang="en-GB" sz="4200" dirty="0" smtClean="0">
                <a:solidFill>
                  <a:srgbClr val="0000FF"/>
                </a:solidFill>
                <a:latin typeface="Calibri" pitchFamily="34" charset="0"/>
              </a:rPr>
              <a:t>--WB development, IFRC disasters, GPP </a:t>
            </a:r>
            <a:r>
              <a:rPr lang="en-GB" sz="4200" dirty="0" err="1" smtClean="0">
                <a:solidFill>
                  <a:srgbClr val="0000FF"/>
                </a:solidFill>
                <a:latin typeface="Calibri" pitchFamily="34" charset="0"/>
              </a:rPr>
              <a:t>peacebuilding</a:t>
            </a:r>
            <a:endParaRPr lang="en-GB" sz="4200" dirty="0" smtClean="0">
              <a:solidFill>
                <a:srgbClr val="0000FF"/>
              </a:solidFill>
              <a:latin typeface="Calibri" pitchFamily="34" charset="0"/>
            </a:endParaRPr>
          </a:p>
          <a:p>
            <a:pPr>
              <a:buNone/>
            </a:pPr>
            <a:r>
              <a:rPr lang="en-GB" sz="4200" dirty="0" smtClean="0">
                <a:latin typeface="Calibri" pitchFamily="34" charset="0"/>
              </a:rPr>
              <a:t>--</a:t>
            </a:r>
            <a:r>
              <a:rPr lang="en-GB" sz="4200" b="1" dirty="0" smtClean="0">
                <a:solidFill>
                  <a:srgbClr val="C00000"/>
                </a:solidFill>
                <a:latin typeface="Calibri" pitchFamily="34" charset="0"/>
              </a:rPr>
              <a:t>Faith-based initiatives: materials and milestones</a:t>
            </a:r>
          </a:p>
          <a:p>
            <a:pPr>
              <a:buNone/>
            </a:pPr>
            <a:r>
              <a:rPr lang="en-GB" sz="4200" dirty="0" smtClean="0">
                <a:latin typeface="Calibri" pitchFamily="34" charset="0"/>
              </a:rPr>
              <a:t> </a:t>
            </a:r>
          </a:p>
          <a:p>
            <a:r>
              <a:rPr lang="en-GB" sz="4200" b="1" dirty="0" smtClean="0">
                <a:latin typeface="Calibri" pitchFamily="34" charset="0"/>
              </a:rPr>
              <a:t>Part 3: Global Mental Health</a:t>
            </a:r>
            <a:endParaRPr lang="en-GB" sz="4200" dirty="0" smtClean="0">
              <a:solidFill>
                <a:srgbClr val="0000FF"/>
              </a:solidFill>
              <a:latin typeface="Calibri" pitchFamily="34" charset="0"/>
            </a:endParaRPr>
          </a:p>
          <a:p>
            <a:pPr>
              <a:buNone/>
            </a:pPr>
            <a:r>
              <a:rPr lang="en-GB" sz="4200" dirty="0" smtClean="0">
                <a:solidFill>
                  <a:srgbClr val="0000FF"/>
                </a:solidFill>
                <a:latin typeface="Calibri" pitchFamily="34" charset="0"/>
              </a:rPr>
              <a:t>--Definition and description</a:t>
            </a:r>
          </a:p>
          <a:p>
            <a:pPr>
              <a:buNone/>
            </a:pPr>
            <a:r>
              <a:rPr lang="en-GB" sz="4200" dirty="0" smtClean="0">
                <a:solidFill>
                  <a:srgbClr val="0000FF"/>
                </a:solidFill>
                <a:latin typeface="Calibri" pitchFamily="34" charset="0"/>
              </a:rPr>
              <a:t>--Newsletters, training, publications, etc.</a:t>
            </a:r>
          </a:p>
          <a:p>
            <a:pPr>
              <a:buNone/>
            </a:pPr>
            <a:r>
              <a:rPr lang="en-GB" sz="4200" b="1" dirty="0" smtClean="0">
                <a:solidFill>
                  <a:srgbClr val="C00000"/>
                </a:solidFill>
                <a:latin typeface="Calibri" pitchFamily="34" charset="0"/>
              </a:rPr>
              <a:t>--Mental health AS mission</a:t>
            </a:r>
          </a:p>
          <a:p>
            <a:pPr>
              <a:buNone/>
            </a:pPr>
            <a:endParaRPr lang="en-GB" sz="4200" b="1" dirty="0" smtClean="0">
              <a:latin typeface="Calibri" pitchFamily="34" charset="0"/>
            </a:endParaRPr>
          </a:p>
          <a:p>
            <a:r>
              <a:rPr lang="en-GB" sz="4200" b="1" dirty="0" smtClean="0">
                <a:latin typeface="Calibri" pitchFamily="34" charset="0"/>
              </a:rPr>
              <a:t>Part 4: Strategies for Crossing Sectors</a:t>
            </a:r>
          </a:p>
          <a:p>
            <a:pPr>
              <a:buNone/>
            </a:pPr>
            <a:r>
              <a:rPr lang="en-GB" sz="4200" dirty="0" smtClean="0">
                <a:solidFill>
                  <a:srgbClr val="0000FF"/>
                </a:solidFill>
                <a:latin typeface="Calibri" pitchFamily="34" charset="0"/>
              </a:rPr>
              <a:t>--Interests, involvements, influences</a:t>
            </a:r>
          </a:p>
          <a:p>
            <a:pPr>
              <a:buNone/>
            </a:pPr>
            <a:r>
              <a:rPr lang="en-GB" sz="4200" b="1" dirty="0" smtClean="0">
                <a:solidFill>
                  <a:srgbClr val="C00000"/>
                </a:solidFill>
                <a:latin typeface="Calibri" pitchFamily="34" charset="0"/>
              </a:rPr>
              <a:t>--Issues: Sharing ones faith?</a:t>
            </a:r>
          </a:p>
          <a:p>
            <a:pPr>
              <a:buNone/>
            </a:pPr>
            <a:r>
              <a:rPr lang="en-GB" sz="4200" dirty="0" smtClean="0">
                <a:solidFill>
                  <a:srgbClr val="0000FF"/>
                </a:solidFill>
                <a:latin typeface="Calibri" pitchFamily="34" charset="0"/>
              </a:rPr>
              <a:t>--Commitments </a:t>
            </a:r>
            <a:r>
              <a:rPr lang="en-GB" sz="4200" smtClean="0">
                <a:solidFill>
                  <a:srgbClr val="0000FF"/>
                </a:solidFill>
                <a:latin typeface="Calibri" pitchFamily="34" charset="0"/>
              </a:rPr>
              <a:t>and resources for </a:t>
            </a:r>
            <a:r>
              <a:rPr lang="en-GB" sz="4200" dirty="0" smtClean="0">
                <a:solidFill>
                  <a:srgbClr val="0000FF"/>
                </a:solidFill>
                <a:latin typeface="Calibri" pitchFamily="34" charset="0"/>
              </a:rPr>
              <a:t>Global Integrators</a:t>
            </a:r>
            <a:endParaRPr lang="en-GB" sz="4200" b="1" dirty="0" smtClean="0">
              <a:solidFill>
                <a:srgbClr val="C00000"/>
              </a:solidFill>
              <a:latin typeface="Calibri" pitchFamily="34" charset="0"/>
            </a:endParaRPr>
          </a:p>
          <a:p>
            <a:pPr>
              <a:buNone/>
            </a:pPr>
            <a:endParaRPr lang="en-GB" sz="3800" dirty="0" smtClean="0">
              <a:solidFill>
                <a:srgbClr val="0000FF"/>
              </a:solidFill>
              <a:latin typeface="Calibri" pitchFamily="34" charset="0"/>
            </a:endParaRPr>
          </a:p>
          <a:p>
            <a:pPr>
              <a:buNone/>
            </a:pPr>
            <a:endParaRPr lang="en-GB" sz="3800" dirty="0" smtClean="0">
              <a:latin typeface="Calibri" pitchFamily="34" charset="0"/>
              <a:sym typeface="Wingdings" pitchFamily="2" charset="2"/>
            </a:endParaRPr>
          </a:p>
          <a:p>
            <a:pPr>
              <a:buNone/>
            </a:pPr>
            <a:endParaRPr lang="en-GB" dirty="0" smtClean="0">
              <a:sym typeface="Wingdings" pitchFamily="2" charset="2"/>
            </a:endParaRPr>
          </a:p>
          <a:p>
            <a:pPr algn="ctr">
              <a:buNone/>
            </a:pPr>
            <a:endParaRPr lang="en-GB" sz="2600" b="1" dirty="0"/>
          </a:p>
        </p:txBody>
      </p:sp>
      <p:pic>
        <p:nvPicPr>
          <p:cNvPr id="5" name="Picture 4" descr="crossing sectors crop.jpg"/>
          <p:cNvPicPr>
            <a:picLocks noChangeAspect="1"/>
          </p:cNvPicPr>
          <p:nvPr/>
        </p:nvPicPr>
        <p:blipFill>
          <a:blip r:embed="rId2" cstate="print"/>
          <a:stretch>
            <a:fillRect/>
          </a:stretch>
        </p:blipFill>
        <p:spPr>
          <a:xfrm>
            <a:off x="6983130" y="0"/>
            <a:ext cx="2160869" cy="9906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Autofit/>
          </a:bodyPr>
          <a:lstStyle/>
          <a:p>
            <a:r>
              <a:rPr lang="en-GB" sz="3200" b="1" i="1" dirty="0" smtClean="0"/>
              <a:t/>
            </a:r>
            <a:br>
              <a:rPr lang="en-GB" sz="3200" b="1" i="1" dirty="0" smtClean="0"/>
            </a:br>
            <a:r>
              <a:rPr lang="en-GB" sz="3200" b="1" i="1" dirty="0" smtClean="0">
                <a:solidFill>
                  <a:srgbClr val="0000FF"/>
                </a:solidFill>
              </a:rPr>
              <a:t>White Paper on </a:t>
            </a:r>
            <a:r>
              <a:rPr lang="en-GB" sz="3200" b="1" i="1" dirty="0" err="1" smtClean="0">
                <a:solidFill>
                  <a:srgbClr val="0000FF"/>
                </a:solidFill>
              </a:rPr>
              <a:t>Peacebuilding</a:t>
            </a:r>
            <a:r>
              <a:rPr lang="en-GB" sz="3200" i="1" dirty="0" smtClean="0"/>
              <a:t/>
            </a:r>
            <a:br>
              <a:rPr lang="en-GB" sz="3200" i="1" dirty="0" smtClean="0"/>
            </a:br>
            <a:r>
              <a:rPr lang="en-GB" sz="3200" dirty="0" smtClean="0"/>
              <a:t>Geneva </a:t>
            </a:r>
            <a:r>
              <a:rPr lang="en-GB" sz="3200" dirty="0" err="1" smtClean="0"/>
              <a:t>Peacebuilding</a:t>
            </a:r>
            <a:r>
              <a:rPr lang="en-GB" sz="3200" dirty="0" smtClean="0"/>
              <a:t> Platform (2015)</a:t>
            </a:r>
            <a:br>
              <a:rPr lang="en-GB" sz="3200" dirty="0" smtClean="0"/>
            </a:br>
            <a:endParaRPr lang="en-GB" sz="3200" dirty="0"/>
          </a:p>
        </p:txBody>
      </p:sp>
      <p:sp>
        <p:nvSpPr>
          <p:cNvPr id="3" name="Content Placeholder 2"/>
          <p:cNvSpPr>
            <a:spLocks noGrp="1"/>
          </p:cNvSpPr>
          <p:nvPr>
            <p:ph idx="1"/>
          </p:nvPr>
        </p:nvSpPr>
        <p:spPr>
          <a:xfrm>
            <a:off x="0" y="1371600"/>
            <a:ext cx="9144000" cy="5486400"/>
          </a:xfrm>
        </p:spPr>
        <p:txBody>
          <a:bodyPr>
            <a:normAutofit fontScale="40000" lnSpcReduction="20000"/>
          </a:bodyPr>
          <a:lstStyle/>
          <a:p>
            <a:pPr algn="just"/>
            <a:r>
              <a:rPr lang="en-US" sz="4500" dirty="0" smtClean="0"/>
              <a:t>“The </a:t>
            </a:r>
            <a:r>
              <a:rPr lang="en-US" sz="4500" i="1" dirty="0" smtClean="0"/>
              <a:t>White Paper</a:t>
            </a:r>
            <a:r>
              <a:rPr lang="en-US" sz="4500" dirty="0" smtClean="0"/>
              <a:t>…reflects a 12-month collaborative multi-stakeholder initiative with [100+] </a:t>
            </a:r>
            <a:r>
              <a:rPr lang="en-US" sz="4500" dirty="0" err="1" smtClean="0"/>
              <a:t>peacebuilding</a:t>
            </a:r>
            <a:r>
              <a:rPr lang="en-US" sz="4500" dirty="0" smtClean="0"/>
              <a:t> professionals from all regions coordinated by the Geneva </a:t>
            </a:r>
            <a:r>
              <a:rPr lang="en-US" sz="4500" dirty="0" err="1" smtClean="0"/>
              <a:t>Peacebuilding</a:t>
            </a:r>
            <a:r>
              <a:rPr lang="en-US" sz="4500" dirty="0" smtClean="0"/>
              <a:t> Platform. The aim of this exercise is…[to broaden] the discussion about how countries and societies can move towards sustainable peace, and about the assistance the UN and other international and local actors can bring to such processes.” peace (Geneva </a:t>
            </a:r>
            <a:r>
              <a:rPr lang="en-US" sz="4500" dirty="0" err="1" smtClean="0"/>
              <a:t>Peacebuilding</a:t>
            </a:r>
            <a:r>
              <a:rPr lang="en-US" sz="4500" dirty="0" smtClean="0"/>
              <a:t> Platform </a:t>
            </a:r>
            <a:r>
              <a:rPr lang="en-US" sz="4500" u="sng" dirty="0" smtClean="0">
                <a:hlinkClick r:id="rId2"/>
              </a:rPr>
              <a:t>website</a:t>
            </a:r>
            <a:r>
              <a:rPr lang="en-US" sz="4500" dirty="0" smtClean="0"/>
              <a:t>)</a:t>
            </a:r>
          </a:p>
          <a:p>
            <a:pPr algn="just"/>
            <a:endParaRPr lang="en-US" sz="4500" dirty="0" smtClean="0"/>
          </a:p>
          <a:p>
            <a:pPr algn="just"/>
            <a:r>
              <a:rPr lang="en-US" sz="4500" dirty="0" smtClean="0"/>
              <a:t>“</a:t>
            </a:r>
            <a:r>
              <a:rPr lang="en-GB" sz="4500" dirty="0" smtClean="0"/>
              <a:t>Why is such a broader conversation necessary? First, the next decade will see more pressures on states and societies – and likely more conflict. These pressures can emerge, for instance, from demographic trends (population growth, increasing urbanization), economic trends (more inequality and unemployment), power shifts (changing constellations, diffusion of power, less control by states), climate change (more natural disasters and climatic fluctuations) and new conflict dynamics (geo-political tension, more chronic violence, new threats).2 Rising pressures will likely increase the risk of conflict. In some regions, this conflict could be violent. In order to face these challenges, </a:t>
            </a:r>
            <a:r>
              <a:rPr lang="en-GB" sz="4500" dirty="0" err="1" smtClean="0"/>
              <a:t>peacebuilding</a:t>
            </a:r>
            <a:r>
              <a:rPr lang="en-GB" sz="4500" dirty="0" smtClean="0"/>
              <a:t> and prevention capacities need to be developed further and rendered more effective. “ (p. 6)</a:t>
            </a:r>
            <a:endParaRPr lang="en-US" sz="4500" dirty="0" smtClean="0"/>
          </a:p>
          <a:p>
            <a:pPr algn="just">
              <a:buNone/>
            </a:pPr>
            <a:endParaRPr lang="en-US" dirty="0" smtClean="0"/>
          </a:p>
          <a:p>
            <a:pPr algn="just">
              <a:buNone/>
            </a:pPr>
            <a:r>
              <a:rPr lang="en-US" sz="4500" b="1" dirty="0" smtClean="0"/>
              <a:t>The findings are presented in four sections: </a:t>
            </a:r>
          </a:p>
          <a:p>
            <a:pPr algn="just"/>
            <a:r>
              <a:rPr lang="en-US" sz="4500" dirty="0" smtClean="0"/>
              <a:t>The global context of the </a:t>
            </a:r>
            <a:r>
              <a:rPr lang="en-US" sz="4500" dirty="0" err="1" smtClean="0"/>
              <a:t>peacebuilding</a:t>
            </a:r>
            <a:r>
              <a:rPr lang="en-US" sz="4500" dirty="0" smtClean="0"/>
              <a:t> field</a:t>
            </a:r>
          </a:p>
          <a:p>
            <a:pPr algn="just"/>
            <a:r>
              <a:rPr lang="en-US" sz="4500" dirty="0" smtClean="0"/>
              <a:t>Challenges for </a:t>
            </a:r>
            <a:r>
              <a:rPr lang="en-US" sz="4500" dirty="0" err="1" smtClean="0"/>
              <a:t>peacebuilding</a:t>
            </a:r>
            <a:r>
              <a:rPr lang="en-US" sz="4500" dirty="0" smtClean="0"/>
              <a:t> practice</a:t>
            </a:r>
          </a:p>
          <a:p>
            <a:pPr algn="just"/>
            <a:r>
              <a:rPr lang="en-US" sz="4500" dirty="0" smtClean="0"/>
              <a:t>Opportunities for </a:t>
            </a:r>
            <a:r>
              <a:rPr lang="en-US" sz="4500" dirty="0" err="1" smtClean="0"/>
              <a:t>peacebuilding</a:t>
            </a:r>
            <a:r>
              <a:rPr lang="en-US" sz="4500" dirty="0" smtClean="0"/>
              <a:t> practice</a:t>
            </a:r>
          </a:p>
          <a:p>
            <a:pPr algn="just"/>
            <a:r>
              <a:rPr lang="en-US" sz="4500" dirty="0" smtClean="0"/>
              <a:t>Future perspectives for building</a:t>
            </a:r>
            <a:endParaRPr lang="en-GB" sz="4500" dirty="0" smtClean="0"/>
          </a:p>
          <a:p>
            <a:endParaRPr lang="en-GB"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85800"/>
          </a:xfrm>
        </p:spPr>
        <p:txBody>
          <a:bodyPr>
            <a:noAutofit/>
          </a:bodyPr>
          <a:lstStyle/>
          <a:p>
            <a:r>
              <a:rPr lang="en-GB" sz="2800" dirty="0" smtClean="0"/>
              <a:t/>
            </a:r>
            <a:br>
              <a:rPr lang="en-GB" sz="2800" dirty="0" smtClean="0"/>
            </a:br>
            <a:r>
              <a:rPr lang="en-GB" sz="2800" dirty="0" smtClean="0">
                <a:solidFill>
                  <a:srgbClr val="0000FF"/>
                </a:solidFill>
              </a:rPr>
              <a:t>Faith-Based Resources-Efforts</a:t>
            </a:r>
            <a:br>
              <a:rPr lang="en-GB" sz="2800" dirty="0" smtClean="0">
                <a:solidFill>
                  <a:srgbClr val="0000FF"/>
                </a:solidFill>
              </a:rPr>
            </a:br>
            <a:r>
              <a:rPr lang="en-GB" sz="2800" dirty="0" smtClean="0">
                <a:solidFill>
                  <a:srgbClr val="0000FF"/>
                </a:solidFill>
              </a:rPr>
              <a:t>10+ Recent Materials-Milestones</a:t>
            </a:r>
            <a:r>
              <a:rPr lang="en-GB" sz="2800" dirty="0" smtClean="0"/>
              <a:t/>
            </a:r>
            <a:br>
              <a:rPr lang="en-GB" sz="2800" dirty="0" smtClean="0"/>
            </a:br>
            <a:endParaRPr lang="en-GB" sz="2800" dirty="0"/>
          </a:p>
        </p:txBody>
      </p:sp>
      <p:sp>
        <p:nvSpPr>
          <p:cNvPr id="3" name="Content Placeholder 2"/>
          <p:cNvSpPr>
            <a:spLocks noGrp="1"/>
          </p:cNvSpPr>
          <p:nvPr>
            <p:ph idx="1"/>
          </p:nvPr>
        </p:nvSpPr>
        <p:spPr>
          <a:xfrm>
            <a:off x="0" y="762000"/>
            <a:ext cx="9144000" cy="6096000"/>
          </a:xfrm>
        </p:spPr>
        <p:txBody>
          <a:bodyPr>
            <a:normAutofit fontScale="25000" lnSpcReduction="20000"/>
          </a:bodyPr>
          <a:lstStyle/>
          <a:p>
            <a:pPr>
              <a:buNone/>
            </a:pPr>
            <a:endParaRPr lang="en-GB" dirty="0" smtClean="0">
              <a:latin typeface="Calibri" pitchFamily="34" charset="0"/>
            </a:endParaRPr>
          </a:p>
          <a:p>
            <a:r>
              <a:rPr lang="en-GB" sz="4800" dirty="0" smtClean="0"/>
              <a:t>Religions for Peace:  Working towards the MDGS: A Toolkit for Religious Leaders and </a:t>
            </a:r>
            <a:r>
              <a:rPr lang="en-GB" sz="4800" dirty="0" err="1" smtClean="0"/>
              <a:t>Communtiies</a:t>
            </a:r>
            <a:r>
              <a:rPr lang="en-GB" sz="4800" dirty="0" smtClean="0"/>
              <a:t/>
            </a:r>
            <a:br>
              <a:rPr lang="en-GB" sz="4800" dirty="0" smtClean="0"/>
            </a:br>
            <a:r>
              <a:rPr lang="en-GB" sz="4800" dirty="0" smtClean="0">
                <a:hlinkClick r:id="rId2"/>
              </a:rPr>
              <a:t>http://www.worldvolunteerweb.org/fileadmin/docdb/mdg_faith_toolkit.pdf</a:t>
            </a:r>
            <a:endParaRPr lang="en-GB" sz="4800" dirty="0" smtClean="0"/>
          </a:p>
          <a:p>
            <a:pPr>
              <a:buNone/>
            </a:pPr>
            <a:endParaRPr lang="en-GB" sz="4800" dirty="0" smtClean="0"/>
          </a:p>
          <a:p>
            <a:r>
              <a:rPr lang="en-GB" sz="4800" dirty="0" smtClean="0"/>
              <a:t>A Common Word  2007</a:t>
            </a:r>
            <a:br>
              <a:rPr lang="en-GB" sz="4800" dirty="0" smtClean="0"/>
            </a:br>
            <a:r>
              <a:rPr lang="en-GB" sz="4800" dirty="0" smtClean="0">
                <a:hlinkClick r:id="rId3"/>
              </a:rPr>
              <a:t>http://www.acommonword.com/</a:t>
            </a:r>
            <a:endParaRPr lang="en-GB" sz="4800" dirty="0" smtClean="0"/>
          </a:p>
          <a:p>
            <a:endParaRPr lang="en-GB" sz="4800" dirty="0" smtClean="0"/>
          </a:p>
          <a:p>
            <a:r>
              <a:rPr lang="en-GB" sz="4800" i="1" dirty="0" smtClean="0"/>
              <a:t>Development and Faith: When Mind, Hear, and Soul Work Together </a:t>
            </a:r>
            <a:r>
              <a:rPr lang="en-GB" sz="4800" dirty="0" smtClean="0"/>
              <a:t>2007, Katherine Marshall and Marisa van </a:t>
            </a:r>
            <a:r>
              <a:rPr lang="en-GB" sz="4800" dirty="0" err="1" smtClean="0"/>
              <a:t>Saanen</a:t>
            </a:r>
            <a:endParaRPr lang="en-GB" sz="4800" dirty="0" smtClean="0"/>
          </a:p>
          <a:p>
            <a:endParaRPr lang="en-GB" sz="4800" u="sng" dirty="0" smtClean="0"/>
          </a:p>
          <a:p>
            <a:r>
              <a:rPr lang="en-GB" sz="4800" i="1" dirty="0" smtClean="0"/>
              <a:t>Building from Common Foundations; The World Health Organization and Faith-Based Organizations in Primary Care</a:t>
            </a:r>
            <a:br>
              <a:rPr lang="en-GB" sz="4800" i="1" dirty="0" smtClean="0"/>
            </a:br>
            <a:r>
              <a:rPr lang="en-GB" sz="4800" dirty="0" smtClean="0"/>
              <a:t>Geneva Global and World Health Organization (2008)</a:t>
            </a:r>
            <a:br>
              <a:rPr lang="en-GB" sz="4800" dirty="0" smtClean="0"/>
            </a:br>
            <a:r>
              <a:rPr lang="en-GB" sz="4800" dirty="0" smtClean="0"/>
              <a:t> </a:t>
            </a:r>
            <a:r>
              <a:rPr lang="en-GB" sz="4800" dirty="0" smtClean="0">
                <a:hlinkClick r:id="rId4"/>
              </a:rPr>
              <a:t>http://apps.who.int/iris/handle/10665/43884</a:t>
            </a:r>
            <a:endParaRPr lang="en-GB" sz="4800" dirty="0" smtClean="0"/>
          </a:p>
          <a:p>
            <a:pPr>
              <a:buNone/>
            </a:pPr>
            <a:endParaRPr lang="en-GB" sz="4800" dirty="0" smtClean="0"/>
          </a:p>
          <a:p>
            <a:r>
              <a:rPr lang="en-GB" sz="4800" dirty="0" smtClean="0"/>
              <a:t>World Interfaith Faith Harmony Week 2011--current </a:t>
            </a:r>
            <a:br>
              <a:rPr lang="en-GB" sz="4800" dirty="0" smtClean="0"/>
            </a:br>
            <a:r>
              <a:rPr lang="en-GB" sz="4800" dirty="0" smtClean="0">
                <a:hlinkClick r:id="rId5"/>
              </a:rPr>
              <a:t>http://www.un.org/en/events/interfaithharmonyweek/</a:t>
            </a:r>
            <a:endParaRPr lang="en-GB" sz="4800" dirty="0" smtClean="0"/>
          </a:p>
          <a:p>
            <a:pPr>
              <a:buNone/>
            </a:pPr>
            <a:r>
              <a:rPr lang="en-GB" sz="4800" dirty="0" smtClean="0"/>
              <a:t>	UN Resolution for Interfaith Harmony Week (2010) </a:t>
            </a:r>
            <a:r>
              <a:rPr lang="en-GB" sz="4800" dirty="0" smtClean="0">
                <a:hlinkClick r:id="rId6"/>
              </a:rPr>
              <a:t/>
            </a:r>
            <a:br>
              <a:rPr lang="en-GB" sz="4800" dirty="0" smtClean="0">
                <a:hlinkClick r:id="rId6"/>
              </a:rPr>
            </a:br>
            <a:r>
              <a:rPr lang="en-GB" sz="4800" dirty="0" smtClean="0">
                <a:hlinkClick r:id="rId6"/>
              </a:rPr>
              <a:t>http://daccess-dds-ny.un.org/doc/UNDOC/GEN/N10/512/84/PDF/N1051284.pdf?OpenElement</a:t>
            </a:r>
            <a:endParaRPr lang="en-GB" sz="4800" dirty="0" smtClean="0"/>
          </a:p>
          <a:p>
            <a:pPr>
              <a:buNone/>
            </a:pPr>
            <a:endParaRPr lang="en-GB" sz="4800" dirty="0" smtClean="0"/>
          </a:p>
          <a:p>
            <a:r>
              <a:rPr lang="en-GB" sz="4800" dirty="0" smtClean="0"/>
              <a:t>Christian Witness in a Multi-Religious World: Recommendations for Conduct, 2011 (WCC, Vatican, WEA)</a:t>
            </a:r>
            <a:br>
              <a:rPr lang="en-GB" sz="4800" dirty="0" smtClean="0"/>
            </a:br>
            <a:r>
              <a:rPr lang="en-GB" sz="4800" dirty="0" smtClean="0">
                <a:hlinkClick r:id="rId7"/>
              </a:rPr>
              <a:t>http://www.worldea.org/news/3985</a:t>
            </a:r>
            <a:endParaRPr lang="en-GB" sz="4800" dirty="0" smtClean="0"/>
          </a:p>
          <a:p>
            <a:pPr>
              <a:buNone/>
            </a:pPr>
            <a:endParaRPr lang="en-GB" sz="4800" dirty="0" smtClean="0"/>
          </a:p>
          <a:p>
            <a:r>
              <a:rPr lang="en-GB" sz="4800" dirty="0" smtClean="0"/>
              <a:t>Joint Learning Initiative on Faith an Local Communities *date?)</a:t>
            </a:r>
            <a:br>
              <a:rPr lang="en-GB" sz="4800" dirty="0" smtClean="0"/>
            </a:br>
            <a:r>
              <a:rPr lang="en-GB" sz="4800" dirty="0" smtClean="0">
                <a:hlinkClick r:id="rId8"/>
              </a:rPr>
              <a:t>http://jliflc.com/</a:t>
            </a:r>
            <a:endParaRPr lang="en-GB" sz="4800" dirty="0" smtClean="0"/>
          </a:p>
          <a:p>
            <a:pPr>
              <a:buNone/>
            </a:pPr>
            <a:endParaRPr lang="en-GB" sz="4800" dirty="0" smtClean="0"/>
          </a:p>
          <a:p>
            <a:r>
              <a:rPr lang="en-GB" sz="4800" dirty="0" smtClean="0"/>
              <a:t>Religion, Security, and Global Uncertainties Project (2014)  </a:t>
            </a:r>
            <a:br>
              <a:rPr lang="en-GB" sz="4800" dirty="0" smtClean="0"/>
            </a:br>
            <a:r>
              <a:rPr lang="en-GB" sz="4800" dirty="0" smtClean="0">
                <a:hlinkClick r:id="rId9"/>
              </a:rPr>
              <a:t>http://www.paccsresearch.org.uk/wp-content/uploads/2014/12/Religion-Security-Global-Uncertainties.pdf</a:t>
            </a:r>
            <a:endParaRPr lang="en-GB" sz="4800" dirty="0" smtClean="0"/>
          </a:p>
          <a:p>
            <a:endParaRPr lang="en-GB" sz="4800" b="1" dirty="0" smtClean="0"/>
          </a:p>
          <a:p>
            <a:r>
              <a:rPr lang="en-GB" sz="4800" i="1" dirty="0" smtClean="0"/>
              <a:t>Ending </a:t>
            </a:r>
            <a:r>
              <a:rPr lang="en-GB" sz="4800" i="1" dirty="0" err="1" smtClean="0"/>
              <a:t>Extereme</a:t>
            </a:r>
            <a:r>
              <a:rPr lang="en-GB" sz="4800" i="1" dirty="0" smtClean="0"/>
              <a:t> poverty: A Moral and Religious Imperative 2015</a:t>
            </a:r>
          </a:p>
          <a:p>
            <a:r>
              <a:rPr lang="en-GB" sz="4800" i="1" dirty="0" smtClean="0">
                <a:hlinkClick r:id="rId10"/>
              </a:rPr>
              <a:t>https://www.rebelmouse.com/Faith2EndPoverty/ending-extreme-poverty-a-moral-and-spiritual-imperative-1081333677.html</a:t>
            </a:r>
            <a:endParaRPr lang="en-GB" sz="4800" i="1" dirty="0" smtClean="0"/>
          </a:p>
          <a:p>
            <a:pPr>
              <a:buNone/>
            </a:pPr>
            <a:endParaRPr lang="en-GB" sz="4800" i="1" dirty="0" smtClean="0"/>
          </a:p>
          <a:p>
            <a:r>
              <a:rPr lang="en-GB" sz="4800" i="1" dirty="0" err="1" smtClean="0"/>
              <a:t>Laudato</a:t>
            </a:r>
            <a:r>
              <a:rPr lang="en-GB" sz="4800" i="1" dirty="0" smtClean="0"/>
              <a:t> Si</a:t>
            </a:r>
            <a:r>
              <a:rPr lang="en-GB" sz="4800" dirty="0" smtClean="0"/>
              <a:t>: Caring for Our Common </a:t>
            </a:r>
            <a:r>
              <a:rPr lang="en-GB" sz="4800" i="1" dirty="0" smtClean="0"/>
              <a:t>Home,</a:t>
            </a:r>
            <a:r>
              <a:rPr lang="en-GB" sz="4800" dirty="0" smtClean="0"/>
              <a:t> 2015, Pope Francis</a:t>
            </a:r>
            <a:br>
              <a:rPr lang="en-GB" sz="4800" dirty="0" smtClean="0"/>
            </a:br>
            <a:r>
              <a:rPr lang="en-GB" sz="4800" dirty="0" smtClean="0">
                <a:hlinkClick r:id="rId11"/>
              </a:rPr>
              <a:t>http://w2.vatican.va/content/dam/francesco/pdf/encyclicals/documents/papa-francesco_20150524_enciclica-laudato-si_en.pdf</a:t>
            </a:r>
            <a:endParaRPr lang="en-GB" sz="4800" dirty="0" smtClean="0"/>
          </a:p>
          <a:p>
            <a:endParaRPr lang="en-GB" sz="4800" b="1" dirty="0" smtClean="0"/>
          </a:p>
          <a:p>
            <a:r>
              <a:rPr lang="en-GB" sz="4800" dirty="0" smtClean="0"/>
              <a:t>Notes: Faith-based event at WB July 2015, </a:t>
            </a:r>
            <a:r>
              <a:rPr lang="en-GB" sz="4800" b="1" dirty="0" smtClean="0"/>
              <a:t>UN Interagency Task Force on Faith and Development </a:t>
            </a:r>
          </a:p>
          <a:p>
            <a:pPr>
              <a:buNone/>
            </a:pPr>
            <a:r>
              <a:rPr lang="en-GB" sz="4800" dirty="0" smtClean="0"/>
              <a:t>	Local and national initiatives—in the trenches: Video of women in Nigeria and West Africa: Muslim and </a:t>
            </a:r>
            <a:r>
              <a:rPr lang="en-GB" sz="4800" dirty="0" err="1" smtClean="0"/>
              <a:t>Cx</a:t>
            </a:r>
            <a:r>
              <a:rPr lang="en-GB" sz="4800" dirty="0" smtClean="0"/>
              <a:t> women uniting for peace</a:t>
            </a:r>
          </a:p>
          <a:p>
            <a:endParaRPr lang="en-GB" sz="4800" dirty="0"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GB" dirty="0" smtClean="0">
                <a:solidFill>
                  <a:srgbClr val="0000FF"/>
                </a:solidFill>
              </a:rPr>
              <a:t>FBOs</a:t>
            </a:r>
            <a:r>
              <a:rPr lang="en-GB" dirty="0" smtClean="0"/>
              <a:t> </a:t>
            </a:r>
            <a:endParaRPr lang="en-GB" dirty="0"/>
          </a:p>
        </p:txBody>
      </p:sp>
      <p:sp>
        <p:nvSpPr>
          <p:cNvPr id="3" name="Content Placeholder 2"/>
          <p:cNvSpPr>
            <a:spLocks noGrp="1"/>
          </p:cNvSpPr>
          <p:nvPr>
            <p:ph idx="1"/>
          </p:nvPr>
        </p:nvSpPr>
        <p:spPr>
          <a:xfrm>
            <a:off x="457200" y="990600"/>
            <a:ext cx="8229600" cy="5135563"/>
          </a:xfrm>
        </p:spPr>
        <p:txBody>
          <a:bodyPr>
            <a:normAutofit fontScale="85000" lnSpcReduction="10000"/>
          </a:bodyPr>
          <a:lstStyle/>
          <a:p>
            <a:pPr algn="just">
              <a:buNone/>
            </a:pPr>
            <a:r>
              <a:rPr lang="en-GB" sz="2600" dirty="0" smtClean="0"/>
              <a:t>“This </a:t>
            </a:r>
            <a:r>
              <a:rPr lang="en-GB" sz="2600" i="1" dirty="0" smtClean="0"/>
              <a:t>Update</a:t>
            </a:r>
            <a:r>
              <a:rPr lang="en-GB" sz="2600" dirty="0" smtClean="0"/>
              <a:t> focuses on the transformational role of the faith-based sector within Global Integration (GI). Religion and faith, as we know,  have a central place for most people in our world—including many “persons and communities of concern,” staff, organizations, governments, and donors. Faith-based people are thus often mainstream contributors and partners--and not marginal players-- when it comes to the efforts to transform the world. The emphasis on </a:t>
            </a:r>
            <a:r>
              <a:rPr lang="en-GB" sz="2600" b="1" dirty="0" smtClean="0"/>
              <a:t>personal </a:t>
            </a:r>
            <a:r>
              <a:rPr lang="en-GB" sz="2600" dirty="0" smtClean="0"/>
              <a:t>transformation (including virtue and moral integrity) is often an important added contribution from the faith-based sector.”</a:t>
            </a:r>
          </a:p>
          <a:p>
            <a:endParaRPr lang="en-GB" i="1" dirty="0" smtClean="0"/>
          </a:p>
          <a:p>
            <a:endParaRPr lang="en-GB" i="1" dirty="0" smtClean="0"/>
          </a:p>
          <a:p>
            <a:pPr>
              <a:buNone/>
            </a:pPr>
            <a:r>
              <a:rPr lang="en-GB" i="1" dirty="0" smtClean="0"/>
              <a:t>	Global Integration Update </a:t>
            </a:r>
            <a:r>
              <a:rPr lang="en-GB" dirty="0" smtClean="0"/>
              <a:t>(August 2015)</a:t>
            </a:r>
            <a:br>
              <a:rPr lang="en-GB" dirty="0" smtClean="0"/>
            </a:br>
            <a:r>
              <a:rPr lang="en-GB" dirty="0" smtClean="0"/>
              <a:t>Faith-Based Partners in Transformation</a:t>
            </a:r>
            <a:br>
              <a:rPr lang="en-GB" dirty="0" smtClean="0"/>
            </a:br>
            <a:r>
              <a:rPr lang="en-GB" sz="1500" dirty="0" smtClean="0">
                <a:hlinkClick r:id="rId2"/>
              </a:rPr>
              <a:t>http://us4.campaign-archive1.com/?u=f34fc856e7776d7b69dafd3b3&amp;id=f2d61d15f5</a:t>
            </a:r>
            <a:endParaRPr lang="en-GB" sz="1500" dirty="0" smtClean="0"/>
          </a:p>
          <a:p>
            <a:pPr>
              <a:buNone/>
            </a:pPr>
            <a:endParaRPr lang="en-GB" dirty="0" smtClean="0"/>
          </a:p>
          <a:p>
            <a:pPr>
              <a:buNone/>
            </a:pPr>
            <a:endParaRPr lang="en-GB" dirty="0" smtClean="0"/>
          </a:p>
          <a:p>
            <a:endParaRPr lang="en-GB" dirty="0"/>
          </a:p>
        </p:txBody>
      </p:sp>
      <p:pic>
        <p:nvPicPr>
          <p:cNvPr id="4" name="Picture 3" descr="michele and kelly at UN june 2012.JPG"/>
          <p:cNvPicPr>
            <a:picLocks noChangeAspect="1"/>
          </p:cNvPicPr>
          <p:nvPr/>
        </p:nvPicPr>
        <p:blipFill>
          <a:blip r:embed="rId3" cstate="print"/>
          <a:stretch>
            <a:fillRect/>
          </a:stretch>
        </p:blipFill>
        <p:spPr>
          <a:xfrm>
            <a:off x="6848475" y="3810000"/>
            <a:ext cx="2295525" cy="3048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800" i="1" dirty="0" smtClean="0"/>
              <a:t>Global Integration Update </a:t>
            </a:r>
            <a:r>
              <a:rPr lang="en-GB" sz="2800" dirty="0" smtClean="0"/>
              <a:t>(August 2015)</a:t>
            </a:r>
            <a:br>
              <a:rPr lang="en-GB" sz="2800" dirty="0" smtClean="0"/>
            </a:br>
            <a:r>
              <a:rPr lang="en-GB" sz="2800" dirty="0" smtClean="0"/>
              <a:t>Faith-Based Partners in Transformation</a:t>
            </a:r>
            <a:br>
              <a:rPr lang="en-GB" sz="2800" dirty="0" smtClean="0"/>
            </a:br>
            <a:r>
              <a:rPr lang="en-GB" sz="1400" dirty="0" smtClean="0">
                <a:hlinkClick r:id="rId2"/>
              </a:rPr>
              <a:t>http://us4.campaign-archive1.com/?u=f34fc856e7776d7b69dafd3b3&amp;id=f2d61d15f5</a:t>
            </a:r>
            <a:endParaRPr lang="en-GB" sz="2800" dirty="0"/>
          </a:p>
        </p:txBody>
      </p:sp>
      <p:sp>
        <p:nvSpPr>
          <p:cNvPr id="3" name="Content Placeholder 2"/>
          <p:cNvSpPr>
            <a:spLocks noGrp="1"/>
          </p:cNvSpPr>
          <p:nvPr>
            <p:ph idx="1"/>
          </p:nvPr>
        </p:nvSpPr>
        <p:spPr/>
        <p:txBody>
          <a:bodyPr>
            <a:normAutofit fontScale="77500" lnSpcReduction="20000"/>
          </a:bodyPr>
          <a:lstStyle/>
          <a:p>
            <a:pPr>
              <a:buNone/>
            </a:pPr>
            <a:r>
              <a:rPr lang="en-GB" dirty="0" smtClean="0"/>
              <a:t>`“We believe that a variety of people must be at the “global tables” in order to help shape and influence agendas, policies, and action in the “global trenches.” That includes people from all countries, sectors, and faith backgrounds, who are informed and skilled, and dedicated to the common good. The UN’s 2030 Agenda for Sustainable Development(</a:t>
            </a:r>
            <a:r>
              <a:rPr lang="en-GB" i="1" u="sng" dirty="0" smtClean="0">
                <a:hlinkClick r:id="rId3"/>
              </a:rPr>
              <a:t>Transforming Our World</a:t>
            </a:r>
            <a:r>
              <a:rPr lang="en-GB" dirty="0" smtClean="0"/>
              <a:t>) explicitly encourages such diverse and competent involvement and encapsulates it in Sustainable Development Goal 17: “</a:t>
            </a:r>
            <a:r>
              <a:rPr lang="en-GB" b="1" dirty="0" smtClean="0"/>
              <a:t>Strengthen the means of implementation and revitalize the global partnership for sustainable development.” </a:t>
            </a:r>
            <a:r>
              <a:rPr lang="en-GB" dirty="0" smtClean="0"/>
              <a:t>(see also the partnership examples and updates at </a:t>
            </a:r>
            <a:r>
              <a:rPr lang="en-GB" u="sng" dirty="0" smtClean="0">
                <a:hlinkClick r:id="rId4"/>
              </a:rPr>
              <a:t>Partnerships Engagement for the Sustainable Development Goals</a:t>
            </a:r>
            <a:r>
              <a:rPr lang="en-GB" dirty="0" smtClean="0"/>
              <a:t>)</a:t>
            </a:r>
            <a:br>
              <a:rPr lang="en-GB" dirty="0" smtClean="0"/>
            </a:br>
            <a:r>
              <a:rPr lang="en-GB" dirty="0" smtClean="0"/>
              <a:t> </a:t>
            </a:r>
            <a:endParaRPr lang="en-GB"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Joint Learning Initiative </a:t>
            </a:r>
            <a:br>
              <a:rPr lang="en-GB" dirty="0" smtClean="0"/>
            </a:br>
            <a:r>
              <a:rPr lang="en-GB" dirty="0" smtClean="0"/>
              <a:t>Six Hubs</a:t>
            </a:r>
            <a:endParaRPr lang="en-GB" dirty="0"/>
          </a:p>
        </p:txBody>
      </p:sp>
      <p:pic>
        <p:nvPicPr>
          <p:cNvPr id="4" name="Content Placeholder 3" descr="JLI_home.jpg"/>
          <p:cNvPicPr>
            <a:picLocks noGrp="1" noChangeAspect="1"/>
          </p:cNvPicPr>
          <p:nvPr>
            <p:ph idx="1"/>
          </p:nvPr>
        </p:nvPicPr>
        <p:blipFill>
          <a:blip r:embed="rId2" cstate="print"/>
          <a:stretch>
            <a:fillRect/>
          </a:stretch>
        </p:blipFill>
        <p:spPr>
          <a:xfrm>
            <a:off x="1066800" y="1371600"/>
            <a:ext cx="7261412" cy="2057400"/>
          </a:xfrm>
        </p:spPr>
      </p:pic>
      <p:sp>
        <p:nvSpPr>
          <p:cNvPr id="14" name="Rectangle 13"/>
          <p:cNvSpPr/>
          <p:nvPr/>
        </p:nvSpPr>
        <p:spPr>
          <a:xfrm>
            <a:off x="0" y="3505200"/>
            <a:ext cx="8382000" cy="2677656"/>
          </a:xfrm>
          <a:prstGeom prst="rect">
            <a:avLst/>
          </a:prstGeom>
        </p:spPr>
        <p:txBody>
          <a:bodyPr wrap="square">
            <a:spAutoFit/>
          </a:bodyPr>
          <a:lstStyle/>
          <a:p>
            <a:pPr algn="ctr"/>
            <a:r>
              <a:rPr lang="en-GB" sz="2800" b="1" dirty="0" smtClean="0">
                <a:hlinkClick r:id="rId3"/>
              </a:rPr>
              <a:t>HIV &amp; Maternal Health</a:t>
            </a:r>
            <a:endParaRPr lang="en-GB" sz="2800" dirty="0" smtClean="0"/>
          </a:p>
          <a:p>
            <a:pPr algn="ctr"/>
            <a:r>
              <a:rPr lang="en-GB" sz="2800" b="1" dirty="0" smtClean="0">
                <a:hlinkClick r:id="rId4"/>
              </a:rPr>
              <a:t>Immunization</a:t>
            </a:r>
            <a:endParaRPr lang="en-GB" sz="2800" dirty="0" smtClean="0"/>
          </a:p>
          <a:p>
            <a:pPr algn="ctr"/>
            <a:r>
              <a:rPr lang="en-GB" sz="2800" b="1" dirty="0" smtClean="0">
                <a:hlinkClick r:id="rId5"/>
              </a:rPr>
              <a:t>Resilience</a:t>
            </a:r>
            <a:endParaRPr lang="en-GB" sz="2800" dirty="0" smtClean="0"/>
          </a:p>
          <a:p>
            <a:pPr algn="ctr"/>
            <a:r>
              <a:rPr lang="en-GB" sz="2800" b="1" dirty="0" smtClean="0">
                <a:hlinkClick r:id="rId6"/>
              </a:rPr>
              <a:t>Capacity Building</a:t>
            </a:r>
            <a:endParaRPr lang="en-GB" sz="2800" dirty="0" smtClean="0"/>
          </a:p>
          <a:p>
            <a:pPr algn="ctr"/>
            <a:r>
              <a:rPr lang="en-GB" sz="2800" b="1" dirty="0" smtClean="0">
                <a:hlinkClick r:id="rId7"/>
              </a:rPr>
              <a:t>Peace &amp; Conflict</a:t>
            </a:r>
            <a:endParaRPr lang="en-GB" sz="2800" dirty="0" smtClean="0"/>
          </a:p>
          <a:p>
            <a:pPr algn="ctr"/>
            <a:r>
              <a:rPr lang="en-GB" sz="2800" b="1" dirty="0" smtClean="0">
                <a:hlinkClick r:id="rId8"/>
              </a:rPr>
              <a:t>Gender Based Vi</a:t>
            </a:r>
            <a:endParaRPr lang="en-GB" sz="2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
            </a:r>
            <a:endParaRPr lang="en-GB" dirty="0"/>
          </a:p>
        </p:txBody>
      </p:sp>
      <p:pic>
        <p:nvPicPr>
          <p:cNvPr id="4" name="Content Placeholder 3" descr="Laudato-Si-1200x450.png"/>
          <p:cNvPicPr>
            <a:picLocks noGrp="1" noChangeAspect="1"/>
          </p:cNvPicPr>
          <p:nvPr>
            <p:ph idx="1"/>
          </p:nvPr>
        </p:nvPicPr>
        <p:blipFill>
          <a:blip r:embed="rId2" cstate="print"/>
          <a:stretch>
            <a:fillRect/>
          </a:stretch>
        </p:blipFill>
        <p:spPr>
          <a:xfrm>
            <a:off x="457200" y="2320131"/>
            <a:ext cx="8229600" cy="30861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Autofit/>
          </a:bodyPr>
          <a:lstStyle/>
          <a:p>
            <a:r>
              <a:rPr lang="en-GB" sz="2200" i="1" u="sng" dirty="0" smtClean="0">
                <a:hlinkClick r:id="rId2"/>
              </a:rPr>
              <a:t>Building from Common Foundations; </a:t>
            </a:r>
            <a:br>
              <a:rPr lang="en-GB" sz="2200" i="1" u="sng" dirty="0" smtClean="0">
                <a:hlinkClick r:id="rId2"/>
              </a:rPr>
            </a:br>
            <a:r>
              <a:rPr lang="en-GB" sz="2200" i="1" u="sng" dirty="0" smtClean="0">
                <a:hlinkClick r:id="rId2"/>
              </a:rPr>
              <a:t>The World Health Organization and Faith-Based Organizations in Primary Care</a:t>
            </a:r>
            <a:r>
              <a:rPr lang="en-GB" sz="2400" b="1" i="1" dirty="0" smtClean="0"/>
              <a:t/>
            </a:r>
            <a:br>
              <a:rPr lang="en-GB" sz="2400" b="1" i="1" dirty="0" smtClean="0"/>
            </a:br>
            <a:r>
              <a:rPr lang="en-GB" sz="2400" b="1" dirty="0" smtClean="0"/>
              <a:t>Geneva Global and World Health Organization (2008)</a:t>
            </a:r>
            <a:endParaRPr lang="en-GB" sz="2400" dirty="0"/>
          </a:p>
        </p:txBody>
      </p:sp>
      <p:sp>
        <p:nvSpPr>
          <p:cNvPr id="3" name="Content Placeholder 2"/>
          <p:cNvSpPr>
            <a:spLocks noGrp="1"/>
          </p:cNvSpPr>
          <p:nvPr>
            <p:ph idx="1"/>
          </p:nvPr>
        </p:nvSpPr>
        <p:spPr/>
        <p:txBody>
          <a:bodyPr>
            <a:normAutofit fontScale="77500" lnSpcReduction="20000"/>
          </a:bodyPr>
          <a:lstStyle/>
          <a:p>
            <a:pPr algn="just">
              <a:buNone/>
            </a:pPr>
            <a:r>
              <a:rPr lang="en-GB" dirty="0" smtClean="0"/>
              <a:t>	“The World Health Organization (WHO) worked with faith-based organizations (FBOs) in preparing for the Alma-Ata Declaration of 1978. Together they gained a clearer picture of healthcare in the developing world, and then established the concept of primary healthcare. This report is intended to assist in the process of rejuvenating dialogue and partnership with FBOs in the face of widespread health challenges in communities around the world, not least of which is HIV/AIDS. The revival of the primary healthcare model within WHO underscores that if this framework is to be promoted as a more sustainable system of health servicing and delivery, then the inclusion of FBOs will add greater potential for breadth and effectiveness.”</a:t>
            </a:r>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fontScale="90000"/>
          </a:bodyPr>
          <a:lstStyle/>
          <a:p>
            <a:r>
              <a:rPr lang="en-GB" sz="2800" i="1" u="sng" dirty="0" smtClean="0">
                <a:hlinkClick r:id="rId2"/>
              </a:rPr>
              <a:t>Christian Witness in a Multi-Religious World: Recommendations for Conduct</a:t>
            </a:r>
            <a:r>
              <a:rPr lang="en-GB" sz="2800" b="1" dirty="0" smtClean="0"/>
              <a:t>. </a:t>
            </a:r>
            <a:br>
              <a:rPr lang="en-GB" sz="2800" b="1" dirty="0" smtClean="0"/>
            </a:br>
            <a:r>
              <a:rPr lang="en-GB" sz="2800" b="1" dirty="0" smtClean="0"/>
              <a:t>World Council of Churches, Pontifical Council for Interreligious Dialogue, World Evangelical Alliance (2011)</a:t>
            </a:r>
            <a:endParaRPr lang="en-GB" sz="2800" dirty="0"/>
          </a:p>
        </p:txBody>
      </p:sp>
      <p:sp>
        <p:nvSpPr>
          <p:cNvPr id="3" name="Content Placeholder 2"/>
          <p:cNvSpPr>
            <a:spLocks noGrp="1"/>
          </p:cNvSpPr>
          <p:nvPr>
            <p:ph idx="1"/>
          </p:nvPr>
        </p:nvSpPr>
        <p:spPr/>
        <p:txBody>
          <a:bodyPr>
            <a:normAutofit fontScale="70000" lnSpcReduction="20000"/>
          </a:bodyPr>
          <a:lstStyle/>
          <a:p>
            <a:r>
              <a:rPr lang="en-GB" dirty="0" smtClean="0"/>
              <a:t/>
            </a:r>
            <a:br>
              <a:rPr lang="en-GB" dirty="0" smtClean="0"/>
            </a:br>
            <a:r>
              <a:rPr lang="en-GB" dirty="0" smtClean="0"/>
              <a:t>“The purpose of this document is to encourage churches, church councils and mission agencies to reflect on their current practices and to use the recommendations in this document to prepare, where appropriate, their own guidelines for their witness and mission among those of different religions and among those who do not profess any particular religion. It is hoped that Christians across the world will study this document in the light of their own practices in witnessing to their faith in Christ, both by word and deed.” (quoted from the Prologue)</a:t>
            </a:r>
            <a:br>
              <a:rPr lang="en-GB" dirty="0" smtClean="0"/>
            </a:br>
            <a:r>
              <a:rPr lang="en-GB" dirty="0" smtClean="0"/>
              <a:t>. </a:t>
            </a:r>
            <a:br>
              <a:rPr lang="en-GB" dirty="0" smtClean="0"/>
            </a:br>
            <a:r>
              <a:rPr lang="en-GB" dirty="0" smtClean="0"/>
              <a:t>For some perspectives on this document, see the article </a:t>
            </a:r>
            <a:r>
              <a:rPr lang="en-GB" u="sng" dirty="0" smtClean="0">
                <a:hlinkClick r:id="rId3"/>
              </a:rPr>
              <a:t>Top Evangelical, Catholic, and Mainline Bodies Issue Evangelism Rules</a:t>
            </a:r>
            <a:r>
              <a:rPr lang="en-GB" dirty="0" smtClean="0"/>
              <a:t>, Chris Norton, the </a:t>
            </a:r>
            <a:r>
              <a:rPr lang="en-GB" i="1" dirty="0" smtClean="0"/>
              <a:t>Christianity Today</a:t>
            </a:r>
            <a:r>
              <a:rPr lang="en-GB" dirty="0" smtClean="0"/>
              <a:t> (June 29, 2011)</a:t>
            </a:r>
            <a:br>
              <a:rPr lang="en-GB" dirty="0" smtClean="0"/>
            </a:br>
            <a:r>
              <a:rPr lang="en-GB" dirty="0" smtClean="0"/>
              <a:t>“</a:t>
            </a:r>
            <a:r>
              <a:rPr lang="en-GB" dirty="0" err="1" smtClean="0"/>
              <a:t>Missiologists</a:t>
            </a:r>
            <a:r>
              <a:rPr lang="en-GB" dirty="0" smtClean="0"/>
              <a:t> applaud unity effort, but note what's missing and what will raise eyebrows.”</a:t>
            </a:r>
            <a:endParaRPr lang="en-GB"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rgbClr val="0000FF"/>
                </a:solidFill>
              </a:rPr>
              <a:t>Interfaith Harmony Week </a:t>
            </a:r>
            <a:br>
              <a:rPr lang="en-GB" dirty="0" smtClean="0">
                <a:solidFill>
                  <a:srgbClr val="0000FF"/>
                </a:solidFill>
              </a:rPr>
            </a:br>
            <a:r>
              <a:rPr lang="en-GB" sz="3100" dirty="0" smtClean="0">
                <a:solidFill>
                  <a:srgbClr val="0000FF"/>
                </a:solidFill>
              </a:rPr>
              <a:t>UN Resolution</a:t>
            </a:r>
            <a:r>
              <a:rPr lang="en-GB" sz="3100" dirty="0" smtClean="0"/>
              <a:t> (2010, excerpts)</a:t>
            </a:r>
            <a:endParaRPr lang="en-GB" sz="3100" dirty="0"/>
          </a:p>
        </p:txBody>
      </p:sp>
      <p:sp>
        <p:nvSpPr>
          <p:cNvPr id="3" name="Content Placeholder 2"/>
          <p:cNvSpPr>
            <a:spLocks noGrp="1"/>
          </p:cNvSpPr>
          <p:nvPr>
            <p:ph idx="1"/>
          </p:nvPr>
        </p:nvSpPr>
        <p:spPr/>
        <p:txBody>
          <a:bodyPr>
            <a:normAutofit fontScale="85000" lnSpcReduction="20000"/>
          </a:bodyPr>
          <a:lstStyle/>
          <a:p>
            <a:pPr algn="just"/>
            <a:r>
              <a:rPr lang="en-GB" dirty="0" smtClean="0"/>
              <a:t>…Recognizing the imperative need for dialogue among different faiths and religions to enhance mutual understanding, harmony and cooperation among people….</a:t>
            </a:r>
            <a:br>
              <a:rPr lang="en-GB" dirty="0" smtClean="0"/>
            </a:br>
            <a:endParaRPr lang="en-GB" dirty="0" smtClean="0"/>
          </a:p>
          <a:p>
            <a:pPr algn="just"/>
            <a:r>
              <a:rPr lang="en-GB" dirty="0" smtClean="0"/>
              <a:t>Encourages all States to support, on a voluntary basis, the spread of the message of interfaith harmony and goodwill in the world’s churches, mosques, synagogues, temples and other places of worship during that week, based on love of God and love of one’s neighbour or on love of the good and love of one’s neighbour, each according to their own religious traditions or convictions… </a:t>
            </a:r>
            <a:endParaRPr lang="en-GB"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
            </a:r>
            <a:endParaRPr lang="en-GB" dirty="0"/>
          </a:p>
        </p:txBody>
      </p:sp>
      <p:sp>
        <p:nvSpPr>
          <p:cNvPr id="3" name="Content Placeholder 2"/>
          <p:cNvSpPr>
            <a:spLocks noGrp="1"/>
          </p:cNvSpPr>
          <p:nvPr>
            <p:ph idx="1"/>
          </p:nvPr>
        </p:nvSpPr>
        <p:spPr/>
        <p:txBody>
          <a:bodyPr/>
          <a:lstStyle/>
          <a:p>
            <a:r>
              <a:rPr lang="en-GB" dirty="0" smtClean="0"/>
              <a:t>"World Interfaith Harmony Week celebrates the principles of tolerance and respect for the other that are deeply rooted in the world’s major religions. The observance is also a summons to solidarity in the face of those who spread misunderstanding and mistrust."</a:t>
            </a:r>
          </a:p>
          <a:p>
            <a:r>
              <a:rPr lang="en-GB" i="1" dirty="0" smtClean="0"/>
              <a:t>Secretary-General Ban </a:t>
            </a:r>
            <a:r>
              <a:rPr lang="en-GB" i="1" dirty="0" err="1" smtClean="0"/>
              <a:t>Ki</a:t>
            </a:r>
            <a:r>
              <a:rPr lang="en-GB" i="1" dirty="0" smtClean="0"/>
              <a:t>-moon</a:t>
            </a:r>
            <a:br>
              <a:rPr lang="en-GB" i="1" dirty="0" smtClean="0"/>
            </a:br>
            <a:r>
              <a:rPr lang="en-GB" i="1" u="sng" dirty="0" smtClean="0">
                <a:hlinkClick r:id="rId2"/>
              </a:rPr>
              <a:t>Message</a:t>
            </a:r>
            <a:r>
              <a:rPr lang="en-GB" i="1" dirty="0" smtClean="0"/>
              <a:t> for World Interfaith Harmony Week</a:t>
            </a:r>
          </a:p>
          <a:p>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3366FF"/>
                </a:solidFill>
              </a:rPr>
              <a:t>FOI for our GI-Journey</a:t>
            </a:r>
            <a:endParaRPr lang="en-GB" b="1" dirty="0">
              <a:solidFill>
                <a:srgbClr val="3366FF"/>
              </a:solidFill>
            </a:endParaRPr>
          </a:p>
        </p:txBody>
      </p:sp>
      <p:sp>
        <p:nvSpPr>
          <p:cNvPr id="3" name="Content Placeholder 2"/>
          <p:cNvSpPr>
            <a:spLocks noGrp="1"/>
          </p:cNvSpPr>
          <p:nvPr>
            <p:ph idx="1"/>
          </p:nvPr>
        </p:nvSpPr>
        <p:spPr/>
        <p:txBody>
          <a:bodyPr/>
          <a:lstStyle/>
          <a:p>
            <a:r>
              <a:rPr lang="en-GB" dirty="0" smtClean="0"/>
              <a:t>Framework to guide</a:t>
            </a:r>
          </a:p>
          <a:p>
            <a:r>
              <a:rPr lang="en-GB" i="1" dirty="0" err="1" smtClean="0"/>
              <a:t>Outils</a:t>
            </a:r>
            <a:r>
              <a:rPr lang="en-GB" dirty="0" smtClean="0"/>
              <a:t> (tools) to resource</a:t>
            </a:r>
          </a:p>
          <a:p>
            <a:r>
              <a:rPr lang="en-GB" dirty="0" smtClean="0"/>
              <a:t>Integrity to permeate</a:t>
            </a:r>
          </a:p>
          <a:p>
            <a:endParaRPr lang="en-GB" dirty="0" smtClean="0"/>
          </a:p>
          <a:p>
            <a:pPr>
              <a:buNone/>
            </a:pPr>
            <a:endParaRPr lang="en-GB" i="1" dirty="0" smtClean="0"/>
          </a:p>
          <a:p>
            <a:pPr>
              <a:buNone/>
            </a:pPr>
            <a:endParaRPr lang="en-GB" i="1" dirty="0" smtClean="0"/>
          </a:p>
          <a:p>
            <a:pPr>
              <a:buNone/>
            </a:pPr>
            <a:r>
              <a:rPr lang="en-GB" i="1" dirty="0" smtClean="0"/>
              <a:t>la </a:t>
            </a:r>
            <a:r>
              <a:rPr lang="en-GB" i="1" dirty="0" err="1" smtClean="0"/>
              <a:t>foi</a:t>
            </a:r>
            <a:r>
              <a:rPr lang="en-GB" dirty="0" smtClean="0"/>
              <a:t> is French for faith</a:t>
            </a:r>
            <a:endParaRPr lang="en-GB"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GB" b="1" dirty="0" smtClean="0">
                <a:solidFill>
                  <a:srgbClr val="3366FF"/>
                </a:solidFill>
              </a:rPr>
              <a:t>Part Three</a:t>
            </a:r>
            <a:endParaRPr lang="en-GB" b="1" dirty="0">
              <a:solidFill>
                <a:srgbClr val="3366FF"/>
              </a:solidFill>
            </a:endParaRPr>
          </a:p>
        </p:txBody>
      </p:sp>
      <p:sp>
        <p:nvSpPr>
          <p:cNvPr id="3" name="Content Placeholder 2"/>
          <p:cNvSpPr>
            <a:spLocks noGrp="1"/>
          </p:cNvSpPr>
          <p:nvPr>
            <p:ph idx="1"/>
          </p:nvPr>
        </p:nvSpPr>
        <p:spPr>
          <a:xfrm>
            <a:off x="457200" y="2590800"/>
            <a:ext cx="8229600" cy="3535363"/>
          </a:xfrm>
        </p:spPr>
        <p:txBody>
          <a:bodyPr>
            <a:normAutofit/>
          </a:bodyPr>
          <a:lstStyle/>
          <a:p>
            <a:pPr algn="ctr">
              <a:buNone/>
            </a:pPr>
            <a:r>
              <a:rPr lang="en-GB" sz="4000" dirty="0" smtClean="0"/>
              <a:t>Global Mental Health</a:t>
            </a:r>
          </a:p>
          <a:p>
            <a:pPr algn="ctr"/>
            <a:r>
              <a:rPr lang="en-GB" sz="4000" dirty="0" smtClean="0"/>
              <a:t>Newsletters</a:t>
            </a:r>
          </a:p>
          <a:p>
            <a:pPr algn="ctr"/>
            <a:r>
              <a:rPr lang="en-GB" sz="4000" dirty="0" smtClean="0"/>
              <a:t>Training</a:t>
            </a:r>
          </a:p>
          <a:p>
            <a:pPr algn="ctr"/>
            <a:r>
              <a:rPr lang="en-GB" sz="4000" dirty="0" smtClean="0"/>
              <a:t>Texts-Journals</a:t>
            </a:r>
          </a:p>
          <a:p>
            <a:pPr algn="ctr">
              <a:buNone/>
            </a:pPr>
            <a:endParaRPr lang="en-GB" sz="4000" dirty="0"/>
          </a:p>
        </p:txBody>
      </p:sp>
      <p:pic>
        <p:nvPicPr>
          <p:cNvPr id="4" name="Picture 3" descr="crossing sectors crop.jpg"/>
          <p:cNvPicPr>
            <a:picLocks noChangeAspect="1"/>
          </p:cNvPicPr>
          <p:nvPr/>
        </p:nvPicPr>
        <p:blipFill>
          <a:blip r:embed="rId2" cstate="print"/>
          <a:stretch>
            <a:fillRect/>
          </a:stretch>
        </p:blipFill>
        <p:spPr>
          <a:xfrm>
            <a:off x="3200400" y="1219200"/>
            <a:ext cx="2659530" cy="12192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b="1" dirty="0" smtClean="0">
                <a:solidFill>
                  <a:srgbClr val="0000FF"/>
                </a:solidFill>
              </a:rPr>
              <a:t>Global Mental Health</a:t>
            </a:r>
            <a:endParaRPr lang="en-GB" sz="4000" b="1" dirty="0">
              <a:solidFill>
                <a:srgbClr val="0000FF"/>
              </a:solidFill>
            </a:endParaRPr>
          </a:p>
        </p:txBody>
      </p:sp>
      <p:sp>
        <p:nvSpPr>
          <p:cNvPr id="3" name="Content Placeholder 2"/>
          <p:cNvSpPr>
            <a:spLocks noGrp="1"/>
          </p:cNvSpPr>
          <p:nvPr>
            <p:ph sz="quarter" idx="1"/>
          </p:nvPr>
        </p:nvSpPr>
        <p:spPr>
          <a:xfrm>
            <a:off x="0" y="1600200"/>
            <a:ext cx="9144000" cy="5257800"/>
          </a:xfrm>
        </p:spPr>
        <p:txBody>
          <a:bodyPr>
            <a:normAutofit/>
          </a:bodyPr>
          <a:lstStyle/>
          <a:p>
            <a:pPr algn="just">
              <a:buNone/>
            </a:pPr>
            <a:r>
              <a:rPr lang="en-GB" dirty="0" smtClean="0"/>
              <a:t>	</a:t>
            </a:r>
            <a:r>
              <a:rPr lang="en-GB" sz="2800" dirty="0" smtClean="0"/>
              <a:t>"GMH is an international, culturally-sensitive, interdisciplinary, and multi-</a:t>
            </a:r>
            <a:r>
              <a:rPr lang="en-GB" sz="2800" dirty="0" err="1" smtClean="0"/>
              <a:t>sectoral</a:t>
            </a:r>
            <a:r>
              <a:rPr lang="en-GB" sz="2800" dirty="0" smtClean="0"/>
              <a:t> domain which </a:t>
            </a:r>
            <a:r>
              <a:rPr lang="en-GB" sz="2800" b="1" dirty="0" smtClean="0"/>
              <a:t>promotes human well-being, the right to health, and equity in health for all. </a:t>
            </a:r>
            <a:r>
              <a:rPr lang="en-GB" sz="2800" dirty="0" smtClean="0"/>
              <a:t>It encourages healthy behaviours and lifestyles; is committed to preventing and treating mental, neurological, and substance use conditions; and seeks to improve policies and programs, professional practices and research, advocacy and awareness, and social and environmental factors that affect health and well-being.“</a:t>
            </a:r>
          </a:p>
          <a:p>
            <a:pPr algn="ctr">
              <a:buNone/>
            </a:pPr>
            <a:r>
              <a:rPr lang="en-GB" sz="2000" dirty="0" smtClean="0"/>
              <a:t>Based on definition from: </a:t>
            </a:r>
          </a:p>
          <a:p>
            <a:pPr algn="ctr">
              <a:buNone/>
            </a:pPr>
            <a:r>
              <a:rPr lang="en-GB" sz="2000" dirty="0" smtClean="0">
                <a:hlinkClick r:id="rId2"/>
              </a:rPr>
              <a:t>GMH--Finding Your Niches and Networks</a:t>
            </a:r>
            <a:r>
              <a:rPr lang="en-GB" sz="2000" dirty="0" smtClean="0"/>
              <a:t>, </a:t>
            </a:r>
            <a:r>
              <a:rPr lang="en-GB" sz="2000" i="1" dirty="0" smtClean="0"/>
              <a:t>Psychology International</a:t>
            </a:r>
            <a:r>
              <a:rPr lang="en-GB" sz="2000" dirty="0" smtClean="0"/>
              <a:t>, March 2012</a:t>
            </a:r>
          </a:p>
          <a:p>
            <a:pPr algn="ctr">
              <a:buNone/>
            </a:pPr>
            <a:endParaRPr lang="en-GB" dirty="0" smtClean="0"/>
          </a:p>
          <a:p>
            <a:pPr algn="ctr">
              <a:buNone/>
            </a:pPr>
            <a:endParaRPr lang="en-GB" dirty="0"/>
          </a:p>
        </p:txBody>
      </p:sp>
      <p:pic>
        <p:nvPicPr>
          <p:cNvPr id="6" name="Picture 5" descr="crossing sectors crop.jpg"/>
          <p:cNvPicPr>
            <a:picLocks noChangeAspect="1"/>
          </p:cNvPicPr>
          <p:nvPr/>
        </p:nvPicPr>
        <p:blipFill>
          <a:blip r:embed="rId3" cstate="print"/>
          <a:stretch>
            <a:fillRect/>
          </a:stretch>
        </p:blipFill>
        <p:spPr>
          <a:xfrm>
            <a:off x="7620000" y="0"/>
            <a:ext cx="1524000" cy="6986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GB" b="1" dirty="0" smtClean="0">
                <a:solidFill>
                  <a:srgbClr val="24505A"/>
                </a:solidFill>
              </a:rPr>
              <a:t>Hidden Pictures</a:t>
            </a:r>
            <a:r>
              <a:rPr lang="en-GB" dirty="0" smtClean="0">
                <a:solidFill>
                  <a:srgbClr val="24505A"/>
                </a:solidFill>
              </a:rPr>
              <a:t/>
            </a:r>
            <a:br>
              <a:rPr lang="en-GB" dirty="0" smtClean="0">
                <a:solidFill>
                  <a:srgbClr val="24505A"/>
                </a:solidFill>
              </a:rPr>
            </a:br>
            <a:r>
              <a:rPr lang="en-GB" sz="3100" b="1" i="1" dirty="0" smtClean="0">
                <a:solidFill>
                  <a:srgbClr val="24505A"/>
                </a:solidFill>
              </a:rPr>
              <a:t>A Personal Journey into GMH</a:t>
            </a:r>
            <a:r>
              <a:rPr lang="en-GB" sz="2700" i="1" dirty="0" smtClean="0"/>
              <a:t/>
            </a:r>
            <a:br>
              <a:rPr lang="en-GB" sz="2700" i="1" dirty="0" smtClean="0"/>
            </a:br>
            <a:r>
              <a:rPr lang="en-GB" sz="2700" dirty="0" smtClean="0"/>
              <a:t>(trailer of the film by Delaney Ruston)</a:t>
            </a:r>
            <a:endParaRPr lang="en-GB" sz="2700" dirty="0"/>
          </a:p>
        </p:txBody>
      </p:sp>
      <p:sp>
        <p:nvSpPr>
          <p:cNvPr id="3" name="Content Placeholder 2"/>
          <p:cNvSpPr>
            <a:spLocks noGrp="1"/>
          </p:cNvSpPr>
          <p:nvPr>
            <p:ph idx="1"/>
          </p:nvPr>
        </p:nvSpPr>
        <p:spPr/>
        <p:txBody>
          <a:bodyPr/>
          <a:lstStyle/>
          <a:p>
            <a:pPr algn="ctr">
              <a:buNone/>
            </a:pPr>
            <a:endParaRPr lang="en-GB" sz="2400" u="sng" dirty="0" smtClean="0">
              <a:hlinkClick r:id="rId2"/>
            </a:endParaRPr>
          </a:p>
          <a:p>
            <a:pPr algn="ctr">
              <a:buNone/>
            </a:pPr>
            <a:r>
              <a:rPr lang="en-GB" sz="2400" u="sng" dirty="0" smtClean="0">
                <a:hlinkClick r:id="rId2"/>
              </a:rPr>
              <a:t>https://www.youtube.com/watch?v=Y8Tbiciyzq0</a:t>
            </a:r>
            <a:endParaRPr lang="en-GB" sz="2400" dirty="0" smtClean="0"/>
          </a:p>
          <a:p>
            <a:endParaRPr lang="en-GB"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a:bodyPr>
          <a:lstStyle/>
          <a:p>
            <a:r>
              <a:rPr lang="en-GB" sz="3200" b="1" dirty="0" smtClean="0">
                <a:solidFill>
                  <a:srgbClr val="24505A"/>
                </a:solidFill>
              </a:rPr>
              <a:t>Convention on the Rights of Persons </a:t>
            </a:r>
            <a:br>
              <a:rPr lang="en-GB" sz="3200" b="1" dirty="0" smtClean="0">
                <a:solidFill>
                  <a:srgbClr val="24505A"/>
                </a:solidFill>
              </a:rPr>
            </a:br>
            <a:r>
              <a:rPr lang="en-GB" sz="3200" b="1" dirty="0" smtClean="0">
                <a:solidFill>
                  <a:srgbClr val="24505A"/>
                </a:solidFill>
              </a:rPr>
              <a:t>with Disabilities (UN, 2006)</a:t>
            </a:r>
            <a:endParaRPr lang="en-GB" sz="3200" b="1" dirty="0">
              <a:solidFill>
                <a:srgbClr val="24505A"/>
              </a:solidFill>
            </a:endParaRPr>
          </a:p>
        </p:txBody>
      </p:sp>
      <p:sp>
        <p:nvSpPr>
          <p:cNvPr id="3" name="Content Placeholder 2"/>
          <p:cNvSpPr>
            <a:spLocks noGrp="1"/>
          </p:cNvSpPr>
          <p:nvPr>
            <p:ph idx="1"/>
          </p:nvPr>
        </p:nvSpPr>
        <p:spPr/>
        <p:txBody>
          <a:bodyPr>
            <a:normAutofit fontScale="70000" lnSpcReduction="20000"/>
          </a:bodyPr>
          <a:lstStyle/>
          <a:p>
            <a:endParaRPr lang="en-GB" b="1" dirty="0" smtClean="0"/>
          </a:p>
          <a:p>
            <a:pPr>
              <a:buNone/>
            </a:pPr>
            <a:r>
              <a:rPr lang="en-GB" b="1" dirty="0" smtClean="0"/>
              <a:t>	Article 1 - Purpose</a:t>
            </a:r>
          </a:p>
          <a:p>
            <a:pPr algn="just"/>
            <a:r>
              <a:rPr lang="en-GB" dirty="0" smtClean="0"/>
              <a:t>The purpose of the present Convention is to promote, protect and ensure the full and equal enjoyment of all human rights and fundamental freedoms by all persons with disabilities, and to promote respect for their inherent dignity.</a:t>
            </a:r>
          </a:p>
          <a:p>
            <a:pPr algn="just">
              <a:buNone/>
            </a:pPr>
            <a:r>
              <a:rPr lang="en-GB" dirty="0" smtClean="0"/>
              <a:t/>
            </a:r>
            <a:br>
              <a:rPr lang="en-GB" dirty="0" smtClean="0"/>
            </a:br>
            <a:r>
              <a:rPr lang="en-GB" dirty="0" smtClean="0"/>
              <a:t/>
            </a:r>
            <a:br>
              <a:rPr lang="en-GB" dirty="0" smtClean="0"/>
            </a:br>
            <a:r>
              <a:rPr lang="en-GB" dirty="0" smtClean="0"/>
              <a:t>Persons with disabilities include those who have long-term physical, mental, intellectual or sensory impairments which in interaction with various barriers may hinder their full and effective participation in society on an equal basis with others.</a:t>
            </a:r>
          </a:p>
          <a:p>
            <a:pPr algn="just">
              <a:buNone/>
            </a:pPr>
            <a:endParaRPr lang="en-GB" dirty="0"/>
          </a:p>
        </p:txBody>
      </p:sp>
      <p:pic>
        <p:nvPicPr>
          <p:cNvPr id="6" name="Picture 5" descr="crossing sectors crop.jpg"/>
          <p:cNvPicPr>
            <a:picLocks noChangeAspect="1"/>
          </p:cNvPicPr>
          <p:nvPr/>
        </p:nvPicPr>
        <p:blipFill>
          <a:blip r:embed="rId3" cstate="print"/>
          <a:stretch>
            <a:fillRect/>
          </a:stretch>
        </p:blipFill>
        <p:spPr>
          <a:xfrm>
            <a:off x="7620000" y="0"/>
            <a:ext cx="1524000" cy="698643"/>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r>
              <a:rPr lang="en-GB" b="1" dirty="0" smtClean="0">
                <a:solidFill>
                  <a:srgbClr val="0000FF"/>
                </a:solidFill>
              </a:rPr>
              <a:t/>
            </a:r>
            <a:br>
              <a:rPr lang="en-GB" b="1" dirty="0" smtClean="0">
                <a:solidFill>
                  <a:srgbClr val="0000FF"/>
                </a:solidFill>
              </a:rPr>
            </a:br>
            <a:r>
              <a:rPr lang="en-GB" b="1" dirty="0" smtClean="0">
                <a:solidFill>
                  <a:srgbClr val="0000FF"/>
                </a:solidFill>
              </a:rPr>
              <a:t>GMH-Map</a:t>
            </a:r>
            <a:br>
              <a:rPr lang="en-GB" b="1" dirty="0" smtClean="0">
                <a:solidFill>
                  <a:srgbClr val="0000FF"/>
                </a:solidFill>
              </a:rPr>
            </a:br>
            <a:r>
              <a:rPr lang="en-GB" sz="3100" b="1" i="1" dirty="0" smtClean="0">
                <a:solidFill>
                  <a:srgbClr val="0000FF"/>
                </a:solidFill>
              </a:rPr>
              <a:t>a global map for a global movement</a:t>
            </a:r>
            <a:br>
              <a:rPr lang="en-GB" sz="3100" b="1" i="1" dirty="0" smtClean="0">
                <a:solidFill>
                  <a:srgbClr val="0000FF"/>
                </a:solidFill>
              </a:rPr>
            </a:br>
            <a:r>
              <a:rPr lang="en-GB" sz="2200" b="1" i="1" dirty="0" smtClean="0">
                <a:solidFill>
                  <a:srgbClr val="0000FF"/>
                </a:solidFill>
              </a:rPr>
              <a:t>https://sites.google.com/site/gmhmap/</a:t>
            </a:r>
            <a:br>
              <a:rPr lang="en-GB" sz="2200" b="1" i="1" dirty="0" smtClean="0">
                <a:solidFill>
                  <a:srgbClr val="0000FF"/>
                </a:solidFill>
              </a:rPr>
            </a:br>
            <a:endParaRPr lang="en-GB" sz="2200" i="1" dirty="0"/>
          </a:p>
        </p:txBody>
      </p:sp>
      <p:pic>
        <p:nvPicPr>
          <p:cNvPr id="4" name="Picture 1" descr="C:\Users\Kelly\Pictures\GMH touring the terrain via analagous 17th century map.jpg"/>
          <p:cNvPicPr>
            <a:picLocks noGrp="1" noChangeAspect="1" noChangeArrowheads="1"/>
          </p:cNvPicPr>
          <p:nvPr>
            <p:ph idx="1"/>
          </p:nvPr>
        </p:nvPicPr>
        <p:blipFill>
          <a:blip r:embed="rId2" cstate="print"/>
          <a:srcRect/>
          <a:stretch>
            <a:fillRect/>
          </a:stretch>
        </p:blipFill>
        <p:spPr bwMode="auto">
          <a:xfrm>
            <a:off x="1371600" y="2057400"/>
            <a:ext cx="6442652" cy="4525963"/>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rgbClr val="24505A"/>
                </a:solidFill>
              </a:rPr>
              <a:t>GMH: </a:t>
            </a:r>
            <a:br>
              <a:rPr lang="en-GB" b="1" dirty="0" smtClean="0">
                <a:solidFill>
                  <a:srgbClr val="24505A"/>
                </a:solidFill>
              </a:rPr>
            </a:br>
            <a:r>
              <a:rPr lang="en-GB" b="1" i="1" dirty="0" smtClean="0">
                <a:solidFill>
                  <a:srgbClr val="24505A"/>
                </a:solidFill>
              </a:rPr>
              <a:t>Newsletters-Updates</a:t>
            </a:r>
            <a:endParaRPr lang="en-GB" b="1" i="1" dirty="0">
              <a:solidFill>
                <a:srgbClr val="24505A"/>
              </a:solidFill>
            </a:endParaRPr>
          </a:p>
        </p:txBody>
      </p:sp>
      <p:sp>
        <p:nvSpPr>
          <p:cNvPr id="3" name="Content Placeholder 2"/>
          <p:cNvSpPr>
            <a:spLocks noGrp="1"/>
          </p:cNvSpPr>
          <p:nvPr>
            <p:ph idx="1"/>
          </p:nvPr>
        </p:nvSpPr>
        <p:spPr>
          <a:xfrm>
            <a:off x="457200" y="1828800"/>
            <a:ext cx="8229600" cy="4800600"/>
          </a:xfrm>
        </p:spPr>
        <p:txBody>
          <a:bodyPr>
            <a:normAutofit fontScale="70000" lnSpcReduction="20000"/>
          </a:bodyPr>
          <a:lstStyle/>
          <a:p>
            <a:r>
              <a:rPr lang="en-GB" dirty="0" smtClean="0">
                <a:hlinkClick r:id="rId2"/>
              </a:rPr>
              <a:t>Mental Health Innovation Network</a:t>
            </a:r>
            <a:r>
              <a:rPr lang="en-GB" dirty="0" smtClean="0"/>
              <a:t> (monthly)</a:t>
            </a:r>
            <a:endParaRPr lang="en-GB" dirty="0" smtClean="0">
              <a:hlinkClick r:id="rId3"/>
            </a:endParaRPr>
          </a:p>
          <a:p>
            <a:r>
              <a:rPr lang="en-GB" dirty="0" smtClean="0">
                <a:hlinkClick r:id="rId3"/>
              </a:rPr>
              <a:t>Movement for Global Mental Health</a:t>
            </a:r>
            <a:r>
              <a:rPr lang="en-GB" dirty="0" smtClean="0"/>
              <a:t> (monthly)</a:t>
            </a:r>
          </a:p>
          <a:p>
            <a:r>
              <a:rPr lang="en-GB" i="1" dirty="0" err="1" smtClean="0">
                <a:hlinkClick r:id="rId4"/>
              </a:rPr>
              <a:t>mhGAP</a:t>
            </a:r>
            <a:r>
              <a:rPr lang="en-GB" dirty="0" smtClean="0">
                <a:hlinkClick r:id="rId4"/>
              </a:rPr>
              <a:t>, World Health Organization</a:t>
            </a:r>
            <a:r>
              <a:rPr lang="en-GB" dirty="0" smtClean="0"/>
              <a:t> (twice a year)</a:t>
            </a:r>
          </a:p>
          <a:p>
            <a:r>
              <a:rPr lang="en-GB" dirty="0" smtClean="0">
                <a:hlinkClick r:id="rId5"/>
              </a:rPr>
              <a:t>Bulletin, World Federation for Mental Health</a:t>
            </a:r>
            <a:r>
              <a:rPr lang="en-GB" dirty="0" smtClean="0"/>
              <a:t> (quarterly)</a:t>
            </a:r>
          </a:p>
          <a:p>
            <a:r>
              <a:rPr lang="en-GB" i="1" dirty="0" smtClean="0">
                <a:hlinkClick r:id="rId6"/>
              </a:rPr>
              <a:t>Psychology International</a:t>
            </a:r>
            <a:r>
              <a:rPr lang="en-GB" dirty="0" smtClean="0">
                <a:hlinkClick r:id="rId6"/>
              </a:rPr>
              <a:t>, Office of International Affairs, American Psychological Association</a:t>
            </a:r>
            <a:r>
              <a:rPr lang="en-GB" dirty="0" smtClean="0"/>
              <a:t> (4-6 times/year). Also as of April 2015 there is a biweekly news bulletin with information about opportunities for international involvement in mental health.</a:t>
            </a:r>
          </a:p>
          <a:p>
            <a:r>
              <a:rPr lang="en-GB" dirty="0" err="1" smtClean="0">
                <a:hlinkClick r:id="rId7"/>
              </a:rPr>
              <a:t>Gulbenkian</a:t>
            </a:r>
            <a:r>
              <a:rPr lang="en-GB" dirty="0" smtClean="0">
                <a:hlinkClick r:id="rId7"/>
              </a:rPr>
              <a:t> Global Mental Health Platform</a:t>
            </a:r>
            <a:r>
              <a:rPr lang="en-GB" dirty="0" smtClean="0"/>
              <a:t> (monthly)</a:t>
            </a:r>
          </a:p>
          <a:p>
            <a:pPr>
              <a:buNone/>
            </a:pPr>
            <a:r>
              <a:rPr lang="en-GB" dirty="0" smtClean="0"/>
              <a:t/>
            </a:r>
            <a:br>
              <a:rPr lang="en-GB" dirty="0" smtClean="0"/>
            </a:br>
            <a:endParaRPr lang="en-GB" dirty="0" smtClean="0"/>
          </a:p>
          <a:p>
            <a:r>
              <a:rPr lang="en-GB" dirty="0" smtClean="0"/>
              <a:t>See more here: </a:t>
            </a:r>
            <a:r>
              <a:rPr lang="en-GB" dirty="0" smtClean="0">
                <a:hlinkClick r:id="rId8"/>
              </a:rPr>
              <a:t>https://sites.google.com/site/gmhmap/home/gmh-updates</a:t>
            </a:r>
            <a:endParaRPr lang="en-GB" dirty="0" smtClean="0"/>
          </a:p>
          <a:p>
            <a:endParaRPr lang="en-GB" dirty="0" smtClean="0"/>
          </a:p>
          <a:p>
            <a:endParaRPr lang="en-GB" dirty="0"/>
          </a:p>
        </p:txBody>
      </p:sp>
      <p:pic>
        <p:nvPicPr>
          <p:cNvPr id="4" name="Picture 3" descr="crossing sectors crop.jpg"/>
          <p:cNvPicPr>
            <a:picLocks noChangeAspect="1"/>
          </p:cNvPicPr>
          <p:nvPr/>
        </p:nvPicPr>
        <p:blipFill>
          <a:blip r:embed="rId9" cstate="print"/>
          <a:stretch>
            <a:fillRect/>
          </a:stretch>
        </p:blipFill>
        <p:spPr>
          <a:xfrm>
            <a:off x="7620000" y="0"/>
            <a:ext cx="1524000" cy="69864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rgbClr val="24505A"/>
                </a:solidFill>
              </a:rPr>
              <a:t>GMH</a:t>
            </a:r>
            <a:br>
              <a:rPr lang="en-GB" b="1" dirty="0" smtClean="0">
                <a:solidFill>
                  <a:srgbClr val="24505A"/>
                </a:solidFill>
              </a:rPr>
            </a:br>
            <a:r>
              <a:rPr lang="en-GB" b="1" i="1" dirty="0" smtClean="0">
                <a:solidFill>
                  <a:srgbClr val="24505A"/>
                </a:solidFill>
              </a:rPr>
              <a:t>Training</a:t>
            </a:r>
            <a:endParaRPr lang="en-GB" b="1" i="1" dirty="0">
              <a:solidFill>
                <a:srgbClr val="24505A"/>
              </a:solidFill>
            </a:endParaRPr>
          </a:p>
        </p:txBody>
      </p:sp>
      <p:sp>
        <p:nvSpPr>
          <p:cNvPr id="3" name="Content Placeholder 2"/>
          <p:cNvSpPr>
            <a:spLocks noGrp="1"/>
          </p:cNvSpPr>
          <p:nvPr>
            <p:ph idx="1"/>
          </p:nvPr>
        </p:nvSpPr>
        <p:spPr>
          <a:xfrm>
            <a:off x="0" y="1600200"/>
            <a:ext cx="9144000" cy="5257800"/>
          </a:xfrm>
        </p:spPr>
        <p:txBody>
          <a:bodyPr>
            <a:normAutofit fontScale="47500" lnSpcReduction="20000"/>
          </a:bodyPr>
          <a:lstStyle/>
          <a:p>
            <a:r>
              <a:rPr lang="en-GB" b="1" u="sng" dirty="0" smtClean="0"/>
              <a:t>Doctoral Programs</a:t>
            </a:r>
            <a:endParaRPr lang="en-GB" dirty="0" smtClean="0"/>
          </a:p>
          <a:p>
            <a:r>
              <a:rPr lang="en-GB" dirty="0" smtClean="0"/>
              <a:t>Chicago School of Professional Psychology, </a:t>
            </a:r>
            <a:r>
              <a:rPr lang="en-GB" dirty="0" smtClean="0">
                <a:hlinkClick r:id="rId2"/>
              </a:rPr>
              <a:t>International Psychology, online with concentrations in Organizations/Systems or Trauma Services.</a:t>
            </a:r>
            <a:endParaRPr lang="en-GB" dirty="0" smtClean="0"/>
          </a:p>
          <a:p>
            <a:r>
              <a:rPr lang="en-GB" b="1" dirty="0" smtClean="0"/>
              <a:t> </a:t>
            </a:r>
            <a:endParaRPr lang="en-GB" dirty="0" smtClean="0"/>
          </a:p>
          <a:p>
            <a:r>
              <a:rPr lang="en-GB" b="1" u="sng" dirty="0" smtClean="0"/>
              <a:t>Masters Programs</a:t>
            </a:r>
            <a:endParaRPr lang="en-GB" dirty="0" smtClean="0"/>
          </a:p>
          <a:p>
            <a:r>
              <a:rPr lang="en-GB" dirty="0" smtClean="0">
                <a:hlinkClick r:id="rId3"/>
              </a:rPr>
              <a:t>MSc Global Mental Health</a:t>
            </a:r>
            <a:r>
              <a:rPr lang="en-GB" dirty="0" smtClean="0"/>
              <a:t>, London-based course taught jointly between the London School of Hygiene and Tropical Medicine and King's College London Institute of Psychiatry. Click here for the </a:t>
            </a:r>
            <a:r>
              <a:rPr lang="en-GB" dirty="0" smtClean="0">
                <a:hlinkClick r:id="rId4"/>
              </a:rPr>
              <a:t>online prospectus</a:t>
            </a:r>
            <a:r>
              <a:rPr lang="en-GB" dirty="0" smtClean="0"/>
              <a:t>.</a:t>
            </a:r>
          </a:p>
          <a:p>
            <a:r>
              <a:rPr lang="en-GB" dirty="0" smtClean="0">
                <a:hlinkClick r:id="rId5"/>
              </a:rPr>
              <a:t>MSc Global Mental Health</a:t>
            </a:r>
            <a:r>
              <a:rPr lang="en-GB" dirty="0" smtClean="0"/>
              <a:t>: University of Glasgow, College of Medical, Veterinary, and Life Sciences. Click here for </a:t>
            </a:r>
            <a:r>
              <a:rPr lang="en-GB" dirty="0" err="1" smtClean="0"/>
              <a:t>the</a:t>
            </a:r>
            <a:r>
              <a:rPr lang="en-GB" dirty="0" err="1" smtClean="0">
                <a:hlinkClick r:id="rId6"/>
              </a:rPr>
              <a:t>programme</a:t>
            </a:r>
            <a:r>
              <a:rPr lang="en-GB" dirty="0" smtClean="0">
                <a:hlinkClick r:id="rId6"/>
              </a:rPr>
              <a:t> brochure</a:t>
            </a:r>
            <a:r>
              <a:rPr lang="en-GB" dirty="0" smtClean="0"/>
              <a:t>.</a:t>
            </a:r>
          </a:p>
          <a:p>
            <a:r>
              <a:rPr lang="en-GB" dirty="0" smtClean="0">
                <a:hlinkClick r:id="rId7"/>
              </a:rPr>
              <a:t>International Masters in Mental Health Policies and Services</a:t>
            </a:r>
            <a:r>
              <a:rPr lang="en-GB" dirty="0" smtClean="0"/>
              <a:t>, </a:t>
            </a:r>
            <a:r>
              <a:rPr lang="en-GB" dirty="0" err="1" smtClean="0"/>
              <a:t>Universidade</a:t>
            </a:r>
            <a:r>
              <a:rPr lang="en-GB" dirty="0" smtClean="0"/>
              <a:t> Nova de </a:t>
            </a:r>
            <a:r>
              <a:rPr lang="en-GB" dirty="0" err="1" smtClean="0"/>
              <a:t>Lisboa</a:t>
            </a:r>
            <a:r>
              <a:rPr lang="en-GB" dirty="0" smtClean="0"/>
              <a:t>, </a:t>
            </a:r>
            <a:r>
              <a:rPr lang="en-GB" dirty="0" err="1" smtClean="0"/>
              <a:t>Faculdade</a:t>
            </a:r>
            <a:r>
              <a:rPr lang="en-GB" dirty="0" smtClean="0"/>
              <a:t> de </a:t>
            </a:r>
            <a:r>
              <a:rPr lang="en-GB" dirty="0" err="1" smtClean="0"/>
              <a:t>Ciências</a:t>
            </a:r>
            <a:r>
              <a:rPr lang="en-GB" dirty="0" smtClean="0"/>
              <a:t> </a:t>
            </a:r>
            <a:r>
              <a:rPr lang="en-GB" dirty="0" err="1" smtClean="0"/>
              <a:t>Médicas.Click</a:t>
            </a:r>
            <a:r>
              <a:rPr lang="en-GB" dirty="0" smtClean="0"/>
              <a:t> here for the </a:t>
            </a:r>
            <a:r>
              <a:rPr lang="en-GB" dirty="0" smtClean="0">
                <a:hlinkClick r:id="rId8"/>
              </a:rPr>
              <a:t>program brochure</a:t>
            </a:r>
            <a:r>
              <a:rPr lang="en-GB" dirty="0" smtClean="0"/>
              <a:t>.</a:t>
            </a:r>
          </a:p>
          <a:p>
            <a:r>
              <a:rPr lang="en-GB" dirty="0" smtClean="0">
                <a:hlinkClick r:id="rId9"/>
              </a:rPr>
              <a:t>Master of Arts in </a:t>
            </a:r>
            <a:r>
              <a:rPr lang="en-GB" dirty="0" err="1" smtClean="0">
                <a:hlinkClick r:id="rId9"/>
              </a:rPr>
              <a:t>Counseling</a:t>
            </a:r>
            <a:r>
              <a:rPr lang="en-GB" dirty="0" smtClean="0">
                <a:hlinkClick r:id="rId9"/>
              </a:rPr>
              <a:t> Psychology and Global Mental Health</a:t>
            </a:r>
            <a:r>
              <a:rPr lang="en-GB" dirty="0" smtClean="0"/>
              <a:t>: William James College (formerly Massachusetts School of Professional Psychology). Click here for the </a:t>
            </a:r>
            <a:r>
              <a:rPr lang="en-GB" dirty="0" smtClean="0">
                <a:hlinkClick r:id="rId10"/>
              </a:rPr>
              <a:t>program brochure</a:t>
            </a:r>
            <a:r>
              <a:rPr lang="en-GB" dirty="0" smtClean="0"/>
              <a:t>.</a:t>
            </a:r>
          </a:p>
          <a:p>
            <a:r>
              <a:rPr lang="en-GB" dirty="0" smtClean="0"/>
              <a:t> </a:t>
            </a:r>
          </a:p>
          <a:p>
            <a:r>
              <a:rPr lang="en-GB" b="1" u="sng" dirty="0" smtClean="0"/>
              <a:t>Courses</a:t>
            </a:r>
            <a:endParaRPr lang="en-GB" dirty="0" smtClean="0"/>
          </a:p>
          <a:p>
            <a:r>
              <a:rPr lang="en-GB" dirty="0" smtClean="0">
                <a:hlinkClick r:id="rId11"/>
              </a:rPr>
              <a:t>GMH: Trauma and Recovery Certificate Program</a:t>
            </a:r>
            <a:r>
              <a:rPr lang="en-GB" dirty="0" smtClean="0"/>
              <a:t>, Harvard Program in Refugee Trauma (on-site learning in Italy, and web-based learning). Certificates of completion are awarded by HPRT and the Harvard Medical School Department of Continuing Education. </a:t>
            </a:r>
          </a:p>
          <a:p>
            <a:r>
              <a:rPr lang="en-GB" dirty="0" smtClean="0">
                <a:hlinkClick r:id="rId12"/>
              </a:rPr>
              <a:t>Leadership in Mental Health Course</a:t>
            </a:r>
            <a:r>
              <a:rPr lang="en-GB" dirty="0" smtClean="0"/>
              <a:t>, </a:t>
            </a:r>
            <a:r>
              <a:rPr lang="en-GB" dirty="0" err="1" smtClean="0">
                <a:hlinkClick r:id="rId13"/>
              </a:rPr>
              <a:t>Sangath</a:t>
            </a:r>
            <a:r>
              <a:rPr lang="en-GB" dirty="0" smtClean="0">
                <a:hlinkClick r:id="rId13"/>
              </a:rPr>
              <a:t> Centre and London School of Hygiene and Tropical Medicine</a:t>
            </a:r>
            <a:r>
              <a:rPr lang="en-GB" dirty="0" smtClean="0"/>
              <a:t>(Goa, India).</a:t>
            </a:r>
          </a:p>
          <a:p>
            <a:endParaRPr lang="en-GB" dirty="0" smtClean="0"/>
          </a:p>
          <a:p>
            <a:pPr>
              <a:buNone/>
            </a:pPr>
            <a:r>
              <a:rPr lang="en-GB" dirty="0" smtClean="0"/>
              <a:t>	See more here: </a:t>
            </a:r>
            <a:r>
              <a:rPr lang="en-GB" dirty="0" smtClean="0">
                <a:hlinkClick r:id="rId14"/>
              </a:rPr>
              <a:t>https://sites.google.com/site/gmhmap/home/gmh-training-programmes</a:t>
            </a:r>
            <a:endParaRPr lang="en-GB" dirty="0" smtClean="0"/>
          </a:p>
          <a:p>
            <a:pPr>
              <a:buNone/>
            </a:pPr>
            <a:endParaRPr lang="en-GB" dirty="0"/>
          </a:p>
        </p:txBody>
      </p:sp>
      <p:pic>
        <p:nvPicPr>
          <p:cNvPr id="4" name="Picture 3" descr="crossing sectors crop.jpg"/>
          <p:cNvPicPr>
            <a:picLocks noChangeAspect="1"/>
          </p:cNvPicPr>
          <p:nvPr/>
        </p:nvPicPr>
        <p:blipFill>
          <a:blip r:embed="rId15" cstate="print"/>
          <a:stretch>
            <a:fillRect/>
          </a:stretch>
        </p:blipFill>
        <p:spPr>
          <a:xfrm>
            <a:off x="7620000" y="0"/>
            <a:ext cx="1524000" cy="69864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rgbClr val="24505A"/>
                </a:solidFill>
              </a:rPr>
              <a:t>GMH</a:t>
            </a:r>
            <a:br>
              <a:rPr lang="en-GB" b="1" dirty="0" smtClean="0">
                <a:solidFill>
                  <a:srgbClr val="24505A"/>
                </a:solidFill>
              </a:rPr>
            </a:br>
            <a:r>
              <a:rPr lang="en-GB" b="1" dirty="0" smtClean="0">
                <a:solidFill>
                  <a:srgbClr val="24505A"/>
                </a:solidFill>
              </a:rPr>
              <a:t>Texts and Journals</a:t>
            </a:r>
            <a:br>
              <a:rPr lang="en-GB" b="1" dirty="0" smtClean="0">
                <a:solidFill>
                  <a:srgbClr val="24505A"/>
                </a:solidFill>
              </a:rPr>
            </a:br>
            <a:endParaRPr lang="en-GB" b="1" dirty="0">
              <a:solidFill>
                <a:srgbClr val="24505A"/>
              </a:solidFill>
            </a:endParaRPr>
          </a:p>
        </p:txBody>
      </p:sp>
      <p:sp>
        <p:nvSpPr>
          <p:cNvPr id="3" name="Content Placeholder 2"/>
          <p:cNvSpPr>
            <a:spLocks noGrp="1"/>
          </p:cNvSpPr>
          <p:nvPr>
            <p:ph idx="1"/>
          </p:nvPr>
        </p:nvSpPr>
        <p:spPr>
          <a:xfrm>
            <a:off x="0" y="1295400"/>
            <a:ext cx="9144000" cy="5562600"/>
          </a:xfrm>
        </p:spPr>
        <p:txBody>
          <a:bodyPr>
            <a:normAutofit fontScale="70000" lnSpcReduction="20000"/>
          </a:bodyPr>
          <a:lstStyle/>
          <a:p>
            <a:pPr>
              <a:buNone/>
            </a:pPr>
            <a:r>
              <a:rPr lang="en-GB" b="1" dirty="0" smtClean="0"/>
              <a:t>Texts</a:t>
            </a:r>
            <a:endParaRPr lang="en-GB" i="1" dirty="0" smtClean="0">
              <a:hlinkClick r:id="rId2"/>
            </a:endParaRPr>
          </a:p>
          <a:p>
            <a:r>
              <a:rPr lang="en-GB" i="1" dirty="0" smtClean="0">
                <a:hlinkClick r:id="rId2"/>
              </a:rPr>
              <a:t>Global Mental Health: Trauma and Recovery</a:t>
            </a:r>
            <a:r>
              <a:rPr lang="en-GB" dirty="0" smtClean="0"/>
              <a:t> (2011, edited by Richard </a:t>
            </a:r>
            <a:r>
              <a:rPr lang="en-GB" dirty="0" err="1" smtClean="0"/>
              <a:t>Mollica</a:t>
            </a:r>
            <a:r>
              <a:rPr lang="en-GB" dirty="0" smtClean="0"/>
              <a:t>)</a:t>
            </a:r>
          </a:p>
          <a:p>
            <a:r>
              <a:rPr lang="en-GB" i="1" dirty="0" smtClean="0">
                <a:hlinkClick r:id="rId3"/>
              </a:rPr>
              <a:t>21</a:t>
            </a:r>
            <a:r>
              <a:rPr lang="en-GB" i="1" baseline="30000" dirty="0" smtClean="0">
                <a:hlinkClick r:id="rId3"/>
              </a:rPr>
              <a:t>st</a:t>
            </a:r>
            <a:r>
              <a:rPr lang="en-GB" i="1" dirty="0" smtClean="0">
                <a:hlinkClick r:id="rId3"/>
              </a:rPr>
              <a:t> Century Global Mental  Health</a:t>
            </a:r>
            <a:r>
              <a:rPr lang="en-GB" dirty="0" smtClean="0"/>
              <a:t> (2012, edited by Eliot Sorel)</a:t>
            </a:r>
          </a:p>
          <a:p>
            <a:r>
              <a:rPr lang="en-GB" i="1" dirty="0" smtClean="0">
                <a:hlinkClick r:id="rId4"/>
              </a:rPr>
              <a:t>Global Mental Health: Principles and Practice</a:t>
            </a:r>
            <a:r>
              <a:rPr lang="en-GB" dirty="0" smtClean="0"/>
              <a:t> (2013, edited by </a:t>
            </a:r>
            <a:r>
              <a:rPr lang="en-GB" dirty="0" err="1" smtClean="0"/>
              <a:t>Vikram</a:t>
            </a:r>
            <a:r>
              <a:rPr lang="en-GB" dirty="0" smtClean="0"/>
              <a:t> Patel et al.)</a:t>
            </a:r>
          </a:p>
          <a:p>
            <a:pPr>
              <a:buNone/>
            </a:pPr>
            <a:endParaRPr lang="en-GB" b="1" dirty="0" smtClean="0"/>
          </a:p>
          <a:p>
            <a:pPr>
              <a:buNone/>
            </a:pPr>
            <a:r>
              <a:rPr lang="en-GB" b="1" dirty="0" smtClean="0"/>
              <a:t>Journals</a:t>
            </a:r>
          </a:p>
          <a:p>
            <a:r>
              <a:rPr lang="en-GB" i="1" dirty="0" smtClean="0">
                <a:hlinkClick r:id="rId5"/>
              </a:rPr>
              <a:t>Global Mental Health</a:t>
            </a:r>
            <a:r>
              <a:rPr lang="en-GB" dirty="0" smtClean="0"/>
              <a:t> (open access journal on GMH, first issue in 2014)</a:t>
            </a:r>
          </a:p>
          <a:p>
            <a:r>
              <a:rPr lang="en-GB" i="1" dirty="0" err="1" smtClean="0">
                <a:hlinkClick r:id="rId6"/>
              </a:rPr>
              <a:t>Transcultural</a:t>
            </a:r>
            <a:r>
              <a:rPr lang="en-GB" i="1" dirty="0" smtClean="0">
                <a:hlinkClick r:id="rId6"/>
              </a:rPr>
              <a:t> Psychiatry </a:t>
            </a:r>
            <a:r>
              <a:rPr lang="en-GB" dirty="0" smtClean="0"/>
              <a:t>(December 2014); special issue on GMH</a:t>
            </a:r>
          </a:p>
          <a:p>
            <a:r>
              <a:rPr lang="en-GB" i="1" dirty="0" smtClean="0"/>
              <a:t>The Lancet</a:t>
            </a:r>
            <a:r>
              <a:rPr lang="en-GB" b="1" dirty="0" smtClean="0"/>
              <a:t> </a:t>
            </a:r>
            <a:r>
              <a:rPr lang="en-GB" dirty="0" smtClean="0">
                <a:hlinkClick r:id="rId7"/>
              </a:rPr>
              <a:t>(October 2011</a:t>
            </a:r>
            <a:r>
              <a:rPr lang="en-GB" dirty="0" smtClean="0"/>
              <a:t> and </a:t>
            </a:r>
            <a:r>
              <a:rPr lang="en-GB" dirty="0" smtClean="0">
                <a:hlinkClick r:id="rId8"/>
              </a:rPr>
              <a:t>September 2007</a:t>
            </a:r>
            <a:r>
              <a:rPr lang="en-GB" dirty="0" smtClean="0"/>
              <a:t>);</a:t>
            </a:r>
            <a:r>
              <a:rPr lang="en-GB" i="1" dirty="0" smtClean="0"/>
              <a:t> </a:t>
            </a:r>
            <a:r>
              <a:rPr lang="en-GB" dirty="0" smtClean="0"/>
              <a:t>special issues on GMH</a:t>
            </a:r>
          </a:p>
          <a:p>
            <a:endParaRPr lang="en-GB" dirty="0" smtClean="0"/>
          </a:p>
          <a:p>
            <a:pPr>
              <a:buNone/>
            </a:pPr>
            <a:endParaRPr lang="en-GB" dirty="0" smtClean="0"/>
          </a:p>
          <a:p>
            <a:pPr>
              <a:buNone/>
            </a:pPr>
            <a:r>
              <a:rPr lang="en-GB" dirty="0" smtClean="0"/>
              <a:t>	See more here: </a:t>
            </a:r>
            <a:r>
              <a:rPr lang="en-GB" dirty="0" smtClean="0">
                <a:hlinkClick r:id="rId9"/>
              </a:rPr>
              <a:t>https://sites.google.com/site/gmhmap/home/gmh-texts-journals</a:t>
            </a:r>
            <a:endParaRPr lang="en-GB" dirty="0" smtClean="0"/>
          </a:p>
          <a:p>
            <a:endParaRPr lang="en-GB" dirty="0" smtClean="0"/>
          </a:p>
          <a:p>
            <a:endParaRPr lang="en-GB" dirty="0" smtClean="0"/>
          </a:p>
          <a:p>
            <a:endParaRPr lang="en-GB" dirty="0" smtClean="0"/>
          </a:p>
          <a:p>
            <a:endParaRPr lang="en-GB" dirty="0" smtClean="0"/>
          </a:p>
          <a:p>
            <a:endParaRPr lang="en-GB" dirty="0"/>
          </a:p>
        </p:txBody>
      </p:sp>
      <p:pic>
        <p:nvPicPr>
          <p:cNvPr id="5" name="Picture 4" descr="crossing sectors crop.jpg"/>
          <p:cNvPicPr>
            <a:picLocks noChangeAspect="1"/>
          </p:cNvPicPr>
          <p:nvPr/>
        </p:nvPicPr>
        <p:blipFill>
          <a:blip r:embed="rId10" cstate="print"/>
          <a:stretch>
            <a:fillRect/>
          </a:stretch>
        </p:blipFill>
        <p:spPr>
          <a:xfrm>
            <a:off x="6983132" y="0"/>
            <a:ext cx="2160868" cy="9906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GB" sz="2400" b="1" dirty="0" smtClean="0">
                <a:hlinkClick r:id="rId2"/>
              </a:rPr>
              <a:t/>
            </a:r>
            <a:br>
              <a:rPr lang="en-GB" sz="2400" b="1" dirty="0" smtClean="0">
                <a:hlinkClick r:id="rId2"/>
              </a:rPr>
            </a:br>
            <a:r>
              <a:rPr lang="en-GB" sz="2400" b="1" dirty="0" smtClean="0">
                <a:hlinkClick r:id="rId2"/>
              </a:rPr>
              <a:t/>
            </a:r>
            <a:br>
              <a:rPr lang="en-GB" sz="2400" b="1" dirty="0" smtClean="0">
                <a:hlinkClick r:id="rId2"/>
              </a:rPr>
            </a:br>
            <a:r>
              <a:rPr lang="en-GB" sz="2400" b="1" dirty="0" smtClean="0">
                <a:hlinkClick r:id="rId2"/>
              </a:rPr>
              <a:t>World Mental Health Day </a:t>
            </a:r>
            <a:r>
              <a:rPr lang="en-GB" sz="2400" b="1" smtClean="0">
                <a:hlinkClick r:id="rId2"/>
              </a:rPr>
              <a:t>(1992-2014, </a:t>
            </a:r>
            <a:r>
              <a:rPr lang="en-GB" sz="2400" b="1" dirty="0" smtClean="0">
                <a:hlinkClick r:id="rId2"/>
              </a:rPr>
              <a:t>10 October) </a:t>
            </a:r>
            <a:r>
              <a:rPr lang="en-GB" sz="2400" dirty="0" smtClean="0">
                <a:hlinkClick r:id="rId2"/>
              </a:rPr>
              <a:t/>
            </a:r>
            <a:br>
              <a:rPr lang="en-GB" sz="2400" dirty="0" smtClean="0">
                <a:hlinkClick r:id="rId2"/>
              </a:rPr>
            </a:br>
            <a:r>
              <a:rPr lang="en-GB" sz="2400" dirty="0" smtClean="0"/>
              <a:t/>
            </a:r>
            <a:br>
              <a:rPr lang="en-GB" sz="2400" dirty="0" smtClean="0"/>
            </a:br>
            <a:endParaRPr lang="en-GB" sz="2400" dirty="0"/>
          </a:p>
        </p:txBody>
      </p:sp>
      <p:sp>
        <p:nvSpPr>
          <p:cNvPr id="3" name="Content Placeholder 2"/>
          <p:cNvSpPr>
            <a:spLocks noGrp="1"/>
          </p:cNvSpPr>
          <p:nvPr>
            <p:ph idx="1"/>
          </p:nvPr>
        </p:nvSpPr>
        <p:spPr>
          <a:xfrm>
            <a:off x="304800" y="457200"/>
            <a:ext cx="8229600" cy="6400800"/>
          </a:xfrm>
        </p:spPr>
        <p:txBody>
          <a:bodyPr>
            <a:noAutofit/>
          </a:bodyPr>
          <a:lstStyle/>
          <a:p>
            <a:r>
              <a:rPr lang="en-GB" sz="1500" b="1" dirty="0" smtClean="0"/>
              <a:t>2015:  Mental Health and Dignity</a:t>
            </a:r>
          </a:p>
          <a:p>
            <a:r>
              <a:rPr lang="en-GB" sz="1500" b="1" dirty="0" smtClean="0"/>
              <a:t>2014: Living with Schizophrenia</a:t>
            </a:r>
          </a:p>
          <a:p>
            <a:r>
              <a:rPr lang="en-GB" sz="1500" b="1" u="sng" dirty="0" smtClean="0">
                <a:solidFill>
                  <a:srgbClr val="0000FF"/>
                </a:solidFill>
              </a:rPr>
              <a:t>2013: Mental Health and Older Adults--Note: Hidden Pictures (feature film)</a:t>
            </a:r>
          </a:p>
          <a:p>
            <a:r>
              <a:rPr lang="en-GB" sz="1500" b="1" u="sng" dirty="0" smtClean="0">
                <a:solidFill>
                  <a:srgbClr val="0000FF"/>
                </a:solidFill>
              </a:rPr>
              <a:t>2012: Depression--Note: I Had a Black Dog (self-help animation, five minutes)</a:t>
            </a:r>
          </a:p>
          <a:p>
            <a:r>
              <a:rPr lang="en-GB" sz="1500" b="1" dirty="0" smtClean="0"/>
              <a:t>2011: The Great Push: Investing in Mental Health </a:t>
            </a:r>
          </a:p>
          <a:p>
            <a:r>
              <a:rPr lang="en-GB" sz="1500" b="1" dirty="0" smtClean="0"/>
              <a:t>2010: Mental Health and Chronic Physical Illnesses </a:t>
            </a:r>
          </a:p>
          <a:p>
            <a:r>
              <a:rPr lang="en-GB" sz="1500" b="1" dirty="0" smtClean="0"/>
              <a:t>2009: Mental Health in Primary Care </a:t>
            </a:r>
          </a:p>
          <a:p>
            <a:r>
              <a:rPr lang="en-GB" sz="1500" b="1" dirty="0" smtClean="0"/>
              <a:t>2008: Making Mental Health a Global Priority: Advocacy/Action </a:t>
            </a:r>
          </a:p>
          <a:p>
            <a:r>
              <a:rPr lang="en-GB" sz="1500" b="1" dirty="0" smtClean="0"/>
              <a:t>2007: Mental Health in a Changing World: Culture and Diversity </a:t>
            </a:r>
          </a:p>
          <a:p>
            <a:r>
              <a:rPr lang="en-GB" sz="1500" b="1" dirty="0" smtClean="0"/>
              <a:t>2006: Building Awareness–Reducing Risk: Mental Illness/Suicide </a:t>
            </a:r>
          </a:p>
          <a:p>
            <a:r>
              <a:rPr lang="en-GB" sz="1500" b="1" dirty="0" smtClean="0"/>
              <a:t>2005: Mental and Physical Health Across the Life Span </a:t>
            </a:r>
          </a:p>
          <a:p>
            <a:r>
              <a:rPr lang="en-GB" sz="1500" b="1" dirty="0" smtClean="0"/>
              <a:t>2004: The Relationship between Physical and Mental Health </a:t>
            </a:r>
          </a:p>
          <a:p>
            <a:r>
              <a:rPr lang="en-GB" sz="1500" b="1" dirty="0" smtClean="0"/>
              <a:t>2003: Emotional/</a:t>
            </a:r>
            <a:r>
              <a:rPr lang="en-GB" sz="1500" b="1" dirty="0" err="1" smtClean="0"/>
              <a:t>Behavioral</a:t>
            </a:r>
            <a:r>
              <a:rPr lang="en-GB" sz="1500" b="1" dirty="0" smtClean="0"/>
              <a:t> Disorders of Children/Adolescents </a:t>
            </a:r>
          </a:p>
          <a:p>
            <a:r>
              <a:rPr lang="en-GB" sz="1500" b="1" dirty="0" smtClean="0"/>
              <a:t>2002: The Effects of Trauma/Violence on Children /Adolescents </a:t>
            </a:r>
          </a:p>
          <a:p>
            <a:r>
              <a:rPr lang="en-GB" sz="1500" b="1" dirty="0" smtClean="0"/>
              <a:t>2001: Mental Health and Work </a:t>
            </a:r>
          </a:p>
          <a:p>
            <a:r>
              <a:rPr lang="en-GB" sz="1500" b="1" dirty="0" smtClean="0"/>
              <a:t>2000: Mental Health and Work </a:t>
            </a:r>
          </a:p>
          <a:p>
            <a:r>
              <a:rPr lang="en-GB" sz="1500" b="1" dirty="0" smtClean="0"/>
              <a:t>1999: Mental Health and Ageing </a:t>
            </a:r>
          </a:p>
          <a:p>
            <a:r>
              <a:rPr lang="en-GB" sz="1500" b="1" dirty="0" smtClean="0"/>
              <a:t>1998: Mental Health and Human Rights? </a:t>
            </a:r>
          </a:p>
          <a:p>
            <a:r>
              <a:rPr lang="en-GB" sz="1500" b="1" dirty="0" smtClean="0"/>
              <a:t>1997: Children and Mental Health </a:t>
            </a:r>
          </a:p>
          <a:p>
            <a:r>
              <a:rPr lang="en-GB" sz="1500" b="1" dirty="0" smtClean="0"/>
              <a:t>1996: Women and Mental Health </a:t>
            </a:r>
          </a:p>
          <a:p>
            <a:r>
              <a:rPr lang="en-GB" sz="1500" b="1" dirty="0" smtClean="0"/>
              <a:t>1995: Mental Health and Youth </a:t>
            </a:r>
          </a:p>
          <a:p>
            <a:r>
              <a:rPr lang="en-GB" sz="1500" b="1" dirty="0" smtClean="0"/>
              <a:t>1994: Improving Mental Health Services throughout the World </a:t>
            </a:r>
          </a:p>
          <a:p>
            <a:r>
              <a:rPr lang="en-US" sz="1500" b="1" dirty="0" smtClean="0"/>
              <a:t>1992-1993 (general themes)</a:t>
            </a:r>
            <a:endParaRPr lang="en-GB" sz="1500" b="1" dirty="0" smtClean="0"/>
          </a:p>
          <a:p>
            <a:endParaRPr lang="en-GB" sz="1400" dirty="0"/>
          </a:p>
        </p:txBody>
      </p:sp>
      <p:pic>
        <p:nvPicPr>
          <p:cNvPr id="4" name="Picture 2" descr="C:\Users\Kelly\Pictures\Member Care Associates Inc.jpg"/>
          <p:cNvPicPr>
            <a:picLocks noChangeAspect="1" noChangeArrowheads="1"/>
          </p:cNvPicPr>
          <p:nvPr/>
        </p:nvPicPr>
        <p:blipFill>
          <a:blip r:embed="rId3" cstate="print"/>
          <a:srcRect/>
          <a:stretch>
            <a:fillRect/>
          </a:stretch>
        </p:blipFill>
        <p:spPr bwMode="auto">
          <a:xfrm>
            <a:off x="8229600" y="0"/>
            <a:ext cx="914400" cy="943125"/>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fontScale="90000"/>
          </a:bodyPr>
          <a:lstStyle/>
          <a:p>
            <a:r>
              <a:rPr lang="en-GB" sz="3100" dirty="0" smtClean="0">
                <a:solidFill>
                  <a:srgbClr val="0000FF"/>
                </a:solidFill>
              </a:rPr>
              <a:t>Hindrances to GMH </a:t>
            </a:r>
            <a:br>
              <a:rPr lang="en-GB" sz="3100" dirty="0" smtClean="0">
                <a:solidFill>
                  <a:srgbClr val="0000FF"/>
                </a:solidFill>
              </a:rPr>
            </a:br>
            <a:r>
              <a:rPr lang="en-GB" sz="3100" dirty="0" smtClean="0">
                <a:solidFill>
                  <a:srgbClr val="0000FF"/>
                </a:solidFill>
              </a:rPr>
              <a:t>10 </a:t>
            </a:r>
            <a:r>
              <a:rPr lang="en-GB" sz="2700" i="1" dirty="0" smtClean="0">
                <a:solidFill>
                  <a:srgbClr val="0000FF"/>
                </a:solidFill>
              </a:rPr>
              <a:t>“</a:t>
            </a:r>
            <a:r>
              <a:rPr lang="en-GB" sz="2700" b="1" i="1" dirty="0" smtClean="0">
                <a:solidFill>
                  <a:srgbClr val="0000FF"/>
                </a:solidFill>
              </a:rPr>
              <a:t>flaws</a:t>
            </a:r>
            <a:r>
              <a:rPr lang="en-GB" sz="2700" i="1" dirty="0" smtClean="0">
                <a:solidFill>
                  <a:srgbClr val="0000FF"/>
                </a:solidFill>
              </a:rPr>
              <a:t>” that affect GMH “</a:t>
            </a:r>
            <a:r>
              <a:rPr lang="en-GB" sz="2700" b="1" i="1" dirty="0" smtClean="0">
                <a:solidFill>
                  <a:srgbClr val="0000FF"/>
                </a:solidFill>
              </a:rPr>
              <a:t>flows</a:t>
            </a:r>
            <a:r>
              <a:rPr lang="en-GB" sz="2700" i="1" dirty="0" smtClean="0">
                <a:solidFill>
                  <a:srgbClr val="0000FF"/>
                </a:solidFill>
              </a:rPr>
              <a:t>" </a:t>
            </a:r>
            <a:br>
              <a:rPr lang="en-GB" sz="2700" i="1" dirty="0" smtClean="0">
                <a:solidFill>
                  <a:srgbClr val="0000FF"/>
                </a:solidFill>
              </a:rPr>
            </a:br>
            <a:r>
              <a:rPr lang="en-GB" sz="2700" i="1" dirty="0" smtClean="0">
                <a:solidFill>
                  <a:srgbClr val="0000FF"/>
                </a:solidFill>
              </a:rPr>
              <a:t>and sustainable development</a:t>
            </a:r>
            <a:endParaRPr lang="en-GB" sz="2700" i="1" dirty="0">
              <a:solidFill>
                <a:srgbClr val="0000FF"/>
              </a:solidFill>
            </a:endParaRPr>
          </a:p>
        </p:txBody>
      </p:sp>
      <p:sp>
        <p:nvSpPr>
          <p:cNvPr id="3" name="Content Placeholder 2"/>
          <p:cNvSpPr>
            <a:spLocks noGrp="1"/>
          </p:cNvSpPr>
          <p:nvPr>
            <p:ph idx="4294967295"/>
          </p:nvPr>
        </p:nvSpPr>
        <p:spPr>
          <a:xfrm>
            <a:off x="0" y="1600200"/>
            <a:ext cx="8229600" cy="4953000"/>
          </a:xfrm>
        </p:spPr>
        <p:txBody>
          <a:bodyPr>
            <a:normAutofit fontScale="85000" lnSpcReduction="20000"/>
          </a:bodyPr>
          <a:lstStyle/>
          <a:p>
            <a:r>
              <a:rPr lang="en-GB" dirty="0" smtClean="0"/>
              <a:t>Different concepts of “mental” health</a:t>
            </a:r>
          </a:p>
          <a:p>
            <a:r>
              <a:rPr lang="en-GB" dirty="0" smtClean="0"/>
              <a:t>Conflicts of interest, agendas, “</a:t>
            </a:r>
            <a:r>
              <a:rPr lang="en-GB" dirty="0" err="1" smtClean="0"/>
              <a:t>psychiatrization</a:t>
            </a:r>
            <a:r>
              <a:rPr lang="en-GB" dirty="0" smtClean="0"/>
              <a:t>” of MH</a:t>
            </a:r>
          </a:p>
          <a:p>
            <a:r>
              <a:rPr lang="en-GB" dirty="0" smtClean="0"/>
              <a:t>Stigma and discrimination</a:t>
            </a:r>
          </a:p>
          <a:p>
            <a:r>
              <a:rPr lang="en-GB" dirty="0" smtClean="0"/>
              <a:t>Lack of resources: finances, health practitioners</a:t>
            </a:r>
          </a:p>
          <a:p>
            <a:r>
              <a:rPr lang="en-GB" dirty="0" smtClean="0"/>
              <a:t>Political will and status quo</a:t>
            </a:r>
          </a:p>
          <a:p>
            <a:r>
              <a:rPr lang="en-GB" dirty="0" smtClean="0"/>
              <a:t>Turf wars and relationship conflicts</a:t>
            </a:r>
          </a:p>
          <a:p>
            <a:r>
              <a:rPr lang="en-GB" dirty="0" smtClean="0"/>
              <a:t>Lifestyle inconveniences and cognitive dissonance</a:t>
            </a:r>
          </a:p>
          <a:p>
            <a:r>
              <a:rPr lang="en-GB" dirty="0" smtClean="0"/>
              <a:t>War and major catastrophes</a:t>
            </a:r>
          </a:p>
          <a:p>
            <a:r>
              <a:rPr lang="en-GB" dirty="0" smtClean="0"/>
              <a:t>Corruption and moral “ill health”</a:t>
            </a:r>
          </a:p>
          <a:p>
            <a:r>
              <a:rPr lang="en-GB" dirty="0" smtClean="0"/>
              <a:t>“Problems without passports”</a:t>
            </a:r>
          </a:p>
          <a:p>
            <a:r>
              <a:rPr lang="en-GB" b="1" dirty="0" smtClean="0">
                <a:solidFill>
                  <a:srgbClr val="0000FF"/>
                </a:solidFill>
              </a:rPr>
              <a:t>Etc.—add your own thoughts here:</a:t>
            </a:r>
            <a:endParaRPr lang="en-GB" b="1" dirty="0">
              <a:solidFill>
                <a:srgbClr val="0000FF"/>
              </a:solidFill>
            </a:endParaRPr>
          </a:p>
        </p:txBody>
      </p:sp>
      <p:pic>
        <p:nvPicPr>
          <p:cNvPr id="6" name="Picture 5" descr="http://theflashblog.com/map.gif"/>
          <p:cNvPicPr>
            <a:picLocks noChangeAspect="1" noChangeArrowheads="1"/>
          </p:cNvPicPr>
          <p:nvPr/>
        </p:nvPicPr>
        <p:blipFill>
          <a:blip r:embed="rId3" r:link="rId4" cstate="print"/>
          <a:srcRect/>
          <a:stretch>
            <a:fillRect/>
          </a:stretch>
        </p:blipFill>
        <p:spPr bwMode="auto">
          <a:xfrm>
            <a:off x="8305800" y="0"/>
            <a:ext cx="838200" cy="838200"/>
          </a:xfrm>
          <a:prstGeom prst="rect">
            <a:avLst/>
          </a:prstGeom>
          <a:noFill/>
          <a:ln w="50800" cmpd="tri">
            <a:solidFill>
              <a:srgbClr val="0000FF"/>
            </a:solidFill>
            <a:miter lim="800000"/>
            <a:headEnd/>
            <a:tailEnd/>
          </a:ln>
        </p:spPr>
      </p:pic>
      <p:pic>
        <p:nvPicPr>
          <p:cNvPr id="5" name="Picture 2" descr="C:\Users\Kelly\Pictures\Member Care Associates Inc.jpg"/>
          <p:cNvPicPr>
            <a:picLocks noChangeAspect="1" noChangeArrowheads="1"/>
          </p:cNvPicPr>
          <p:nvPr/>
        </p:nvPicPr>
        <p:blipFill>
          <a:blip r:embed="rId5" cstate="print"/>
          <a:srcRect/>
          <a:stretch>
            <a:fillRect/>
          </a:stretch>
        </p:blipFill>
        <p:spPr bwMode="auto">
          <a:xfrm>
            <a:off x="8229600" y="0"/>
            <a:ext cx="914400" cy="94312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lstStyle/>
          <a:p>
            <a:r>
              <a:rPr lang="en-GB" b="1" dirty="0" smtClean="0">
                <a:solidFill>
                  <a:srgbClr val="3366FF"/>
                </a:solidFill>
              </a:rPr>
              <a:t>Part One</a:t>
            </a:r>
            <a:endParaRPr lang="en-GB" b="1" dirty="0">
              <a:solidFill>
                <a:srgbClr val="3366FF"/>
              </a:solidFill>
            </a:endParaRPr>
          </a:p>
        </p:txBody>
      </p:sp>
      <p:sp>
        <p:nvSpPr>
          <p:cNvPr id="3" name="Content Placeholder 2"/>
          <p:cNvSpPr>
            <a:spLocks noGrp="1"/>
          </p:cNvSpPr>
          <p:nvPr>
            <p:ph idx="1"/>
          </p:nvPr>
        </p:nvSpPr>
        <p:spPr>
          <a:xfrm>
            <a:off x="457200" y="2286000"/>
            <a:ext cx="8229600" cy="4343400"/>
          </a:xfrm>
        </p:spPr>
        <p:txBody>
          <a:bodyPr>
            <a:normAutofit lnSpcReduction="10000"/>
          </a:bodyPr>
          <a:lstStyle/>
          <a:p>
            <a:pPr algn="ctr">
              <a:buNone/>
            </a:pPr>
            <a:endParaRPr lang="en-GB" sz="4000" dirty="0" smtClean="0"/>
          </a:p>
          <a:p>
            <a:pPr algn="ctr">
              <a:buNone/>
            </a:pPr>
            <a:r>
              <a:rPr lang="en-GB" sz="4000" dirty="0" smtClean="0"/>
              <a:t>Global Frameworks</a:t>
            </a:r>
          </a:p>
          <a:p>
            <a:pPr algn="ctr"/>
            <a:r>
              <a:rPr lang="en-GB" sz="4000" dirty="0" smtClean="0"/>
              <a:t>GI</a:t>
            </a:r>
          </a:p>
          <a:p>
            <a:pPr algn="ctr"/>
            <a:r>
              <a:rPr lang="en-GB" sz="4000" dirty="0" smtClean="0"/>
              <a:t>SDGs</a:t>
            </a:r>
          </a:p>
          <a:p>
            <a:pPr algn="ctr"/>
            <a:r>
              <a:rPr lang="en-GB" sz="4000" dirty="0" smtClean="0"/>
              <a:t>MH-AP</a:t>
            </a:r>
          </a:p>
          <a:p>
            <a:pPr algn="ctr"/>
            <a:r>
              <a:rPr lang="en-GB" sz="4000" dirty="0" smtClean="0"/>
              <a:t>WHS</a:t>
            </a:r>
          </a:p>
          <a:p>
            <a:pPr algn="ctr"/>
            <a:endParaRPr lang="en-GB" sz="4000" dirty="0"/>
          </a:p>
        </p:txBody>
      </p:sp>
      <p:pic>
        <p:nvPicPr>
          <p:cNvPr id="4" name="Picture 3" descr="crossing sectors crop.jpg"/>
          <p:cNvPicPr>
            <a:picLocks noChangeAspect="1"/>
          </p:cNvPicPr>
          <p:nvPr/>
        </p:nvPicPr>
        <p:blipFill>
          <a:blip r:embed="rId2" cstate="print"/>
          <a:stretch>
            <a:fillRect/>
          </a:stretch>
        </p:blipFill>
        <p:spPr>
          <a:xfrm>
            <a:off x="2819400" y="1143000"/>
            <a:ext cx="3490633" cy="16002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00FF"/>
                </a:solidFill>
              </a:rPr>
              <a:t>GMH and the FB Sector</a:t>
            </a:r>
            <a:endParaRPr lang="en-GB" dirty="0">
              <a:solidFill>
                <a:srgbClr val="0000FF"/>
              </a:solidFill>
            </a:endParaRPr>
          </a:p>
        </p:txBody>
      </p:sp>
      <p:sp>
        <p:nvSpPr>
          <p:cNvPr id="3" name="Content Placeholder 2"/>
          <p:cNvSpPr>
            <a:spLocks noGrp="1"/>
          </p:cNvSpPr>
          <p:nvPr>
            <p:ph idx="1"/>
          </p:nvPr>
        </p:nvSpPr>
        <p:spPr/>
        <p:txBody>
          <a:bodyPr/>
          <a:lstStyle/>
          <a:p>
            <a:pPr algn="ctr">
              <a:buNone/>
            </a:pPr>
            <a:r>
              <a:rPr lang="en-GB" i="1" dirty="0" smtClean="0"/>
              <a:t>Mental Health AS Mission</a:t>
            </a:r>
            <a:endParaRPr lang="en-GB" i="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GB" b="1" dirty="0" smtClean="0">
                <a:solidFill>
                  <a:srgbClr val="3366FF"/>
                </a:solidFill>
              </a:rPr>
              <a:t>Part Four</a:t>
            </a:r>
            <a:endParaRPr lang="en-GB" b="1" dirty="0">
              <a:solidFill>
                <a:srgbClr val="3366FF"/>
              </a:solidFill>
            </a:endParaRPr>
          </a:p>
        </p:txBody>
      </p:sp>
      <p:sp>
        <p:nvSpPr>
          <p:cNvPr id="3" name="Content Placeholder 2"/>
          <p:cNvSpPr>
            <a:spLocks noGrp="1"/>
          </p:cNvSpPr>
          <p:nvPr>
            <p:ph idx="1"/>
          </p:nvPr>
        </p:nvSpPr>
        <p:spPr>
          <a:xfrm>
            <a:off x="0" y="2743200"/>
            <a:ext cx="9144000" cy="4114800"/>
          </a:xfrm>
        </p:spPr>
        <p:txBody>
          <a:bodyPr>
            <a:normAutofit/>
          </a:bodyPr>
          <a:lstStyle/>
          <a:p>
            <a:pPr algn="ctr">
              <a:buNone/>
            </a:pPr>
            <a:r>
              <a:rPr lang="en-GB" sz="4000" dirty="0" smtClean="0"/>
              <a:t>Strategies for Crossing Sectors</a:t>
            </a:r>
          </a:p>
          <a:p>
            <a:pPr algn="ctr"/>
            <a:r>
              <a:rPr lang="en-GB" sz="4000" dirty="0" smtClean="0"/>
              <a:t>Interests</a:t>
            </a:r>
          </a:p>
          <a:p>
            <a:pPr algn="ctr"/>
            <a:r>
              <a:rPr lang="en-GB" sz="4000" dirty="0" smtClean="0"/>
              <a:t>Involvements</a:t>
            </a:r>
          </a:p>
          <a:p>
            <a:pPr algn="ctr"/>
            <a:r>
              <a:rPr lang="en-GB" sz="4000" dirty="0" smtClean="0"/>
              <a:t>Influences</a:t>
            </a:r>
          </a:p>
          <a:p>
            <a:pPr algn="ctr">
              <a:buNone/>
            </a:pPr>
            <a:endParaRPr lang="en-GB" sz="4000" dirty="0" smtClean="0"/>
          </a:p>
        </p:txBody>
      </p:sp>
      <p:pic>
        <p:nvPicPr>
          <p:cNvPr id="4" name="Picture 3" descr="crossing sectors crop.jpg"/>
          <p:cNvPicPr>
            <a:picLocks noChangeAspect="1"/>
          </p:cNvPicPr>
          <p:nvPr/>
        </p:nvPicPr>
        <p:blipFill>
          <a:blip r:embed="rId2" cstate="print"/>
          <a:stretch>
            <a:fillRect/>
          </a:stretch>
        </p:blipFill>
        <p:spPr>
          <a:xfrm>
            <a:off x="3124200" y="1219200"/>
            <a:ext cx="3158192" cy="14478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b="1" dirty="0" smtClean="0">
                <a:solidFill>
                  <a:srgbClr val="0000CC"/>
                </a:solidFill>
              </a:rPr>
              <a:t/>
            </a:r>
            <a:br>
              <a:rPr lang="en-US" b="1" dirty="0" smtClean="0">
                <a:solidFill>
                  <a:srgbClr val="0000CC"/>
                </a:solidFill>
              </a:rPr>
            </a:br>
            <a:r>
              <a:rPr lang="en-US" b="1" dirty="0" smtClean="0"/>
              <a:t>Sectors</a:t>
            </a:r>
            <a:br>
              <a:rPr lang="en-US" b="1" dirty="0" smtClean="0"/>
            </a:br>
            <a:endParaRPr lang="en-US" sz="3100" b="1" i="1" dirty="0"/>
          </a:p>
        </p:txBody>
      </p:sp>
      <p:sp>
        <p:nvSpPr>
          <p:cNvPr id="3" name="Content Placeholder 2"/>
          <p:cNvSpPr>
            <a:spLocks noGrp="1"/>
          </p:cNvSpPr>
          <p:nvPr>
            <p:ph idx="1"/>
          </p:nvPr>
        </p:nvSpPr>
        <p:spPr>
          <a:xfrm>
            <a:off x="457200" y="1828800"/>
            <a:ext cx="8229600" cy="5029200"/>
          </a:xfrm>
        </p:spPr>
        <p:txBody>
          <a:bodyPr>
            <a:normAutofit fontScale="92500" lnSpcReduction="10000"/>
          </a:bodyPr>
          <a:lstStyle/>
          <a:p>
            <a:pPr algn="just">
              <a:buNone/>
            </a:pPr>
            <a:endParaRPr lang="en-US" dirty="0" smtClean="0"/>
          </a:p>
          <a:p>
            <a:pPr algn="just"/>
            <a:r>
              <a:rPr lang="en-US" b="1" dirty="0" smtClean="0"/>
              <a:t>Specialized groupings of </a:t>
            </a:r>
            <a:r>
              <a:rPr lang="en-US" b="1" i="1" dirty="0" smtClean="0"/>
              <a:t>people </a:t>
            </a:r>
            <a:r>
              <a:rPr lang="en-US" b="1" dirty="0" smtClean="0"/>
              <a:t>that provide different types of services and products to people. </a:t>
            </a:r>
            <a:r>
              <a:rPr lang="en-US" dirty="0" smtClean="0"/>
              <a:t>Each sector is comprised of a wide array of people who are part of different organizations; influenced by various disciplines, practices, and goals; and intertwined with many related networks. </a:t>
            </a:r>
            <a:r>
              <a:rPr lang="en-US" b="1" dirty="0" smtClean="0">
                <a:solidFill>
                  <a:srgbClr val="0000CC"/>
                </a:solidFill>
              </a:rPr>
              <a:t>A sector fundamentally, is a </a:t>
            </a:r>
            <a:r>
              <a:rPr lang="en-US" b="1" i="1" dirty="0" smtClean="0">
                <a:solidFill>
                  <a:srgbClr val="0000CC"/>
                </a:solidFill>
              </a:rPr>
              <a:t>human </a:t>
            </a:r>
            <a:r>
              <a:rPr lang="en-US" b="1" dirty="0" smtClean="0">
                <a:solidFill>
                  <a:srgbClr val="0000CC"/>
                </a:solidFill>
              </a:rPr>
              <a:t>entity.”</a:t>
            </a:r>
          </a:p>
          <a:p>
            <a:pPr algn="just"/>
            <a:endParaRPr lang="en-US" b="1" dirty="0" smtClean="0">
              <a:solidFill>
                <a:srgbClr val="0000CC"/>
              </a:solidFill>
            </a:endParaRPr>
          </a:p>
          <a:p>
            <a:pPr>
              <a:buNone/>
            </a:pPr>
            <a:r>
              <a:rPr lang="en-US" sz="2600" i="1" dirty="0" smtClean="0"/>
              <a:t>Crossing Sectors  for Serving Humanity</a:t>
            </a:r>
            <a:r>
              <a:rPr lang="en-US" sz="2600" dirty="0" smtClean="0"/>
              <a:t>, pp. 5-6</a:t>
            </a:r>
          </a:p>
          <a:p>
            <a:endParaRPr lang="en-US" dirty="0"/>
          </a:p>
        </p:txBody>
      </p:sp>
      <p:pic>
        <p:nvPicPr>
          <p:cNvPr id="7" name="Picture 6" descr="crossing sectors crop.jpg"/>
          <p:cNvPicPr>
            <a:picLocks noChangeAspect="1"/>
          </p:cNvPicPr>
          <p:nvPr/>
        </p:nvPicPr>
        <p:blipFill>
          <a:blip r:embed="rId2" cstate="print"/>
          <a:stretch>
            <a:fillRect/>
          </a:stretch>
        </p:blipFill>
        <p:spPr>
          <a:xfrm>
            <a:off x="7315572" y="0"/>
            <a:ext cx="1828427" cy="838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362"/>
          </a:xfrm>
        </p:spPr>
        <p:txBody>
          <a:bodyPr>
            <a:normAutofit fontScale="90000"/>
          </a:bodyPr>
          <a:lstStyle/>
          <a:p>
            <a:r>
              <a:rPr lang="en-US" dirty="0" smtClean="0"/>
              <a:t>.</a:t>
            </a:r>
            <a:endParaRPr lang="en-US" dirty="0"/>
          </a:p>
        </p:txBody>
      </p:sp>
      <p:pic>
        <p:nvPicPr>
          <p:cNvPr id="4" name="Content Placeholder 3" descr="C:\Users\Kelly\Pictures\missio dei and missio mundi gmc model.jpg"/>
          <p:cNvPicPr>
            <a:picLocks noGrp="1"/>
          </p:cNvPicPr>
          <p:nvPr>
            <p:ph idx="1"/>
          </p:nvPr>
        </p:nvPicPr>
        <p:blipFill>
          <a:blip r:embed="rId3" cstate="print"/>
          <a:srcRect/>
          <a:stretch>
            <a:fillRect/>
          </a:stretch>
        </p:blipFill>
        <p:spPr bwMode="auto">
          <a:xfrm>
            <a:off x="1905000" y="0"/>
            <a:ext cx="6096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Relevance…</a:t>
            </a:r>
            <a:endParaRPr lang="en-US" dirty="0"/>
          </a:p>
        </p:txBody>
      </p:sp>
      <p:sp>
        <p:nvSpPr>
          <p:cNvPr id="3" name="Content Placeholder 2"/>
          <p:cNvSpPr>
            <a:spLocks noGrp="1"/>
          </p:cNvSpPr>
          <p:nvPr>
            <p:ph idx="1"/>
          </p:nvPr>
        </p:nvSpPr>
        <p:spPr>
          <a:xfrm>
            <a:off x="457200" y="1371600"/>
            <a:ext cx="8229600" cy="5486400"/>
          </a:xfrm>
        </p:spPr>
        <p:txBody>
          <a:bodyPr>
            <a:normAutofit fontScale="62500" lnSpcReduction="20000"/>
          </a:bodyPr>
          <a:lstStyle/>
          <a:p>
            <a:pPr algn="just"/>
            <a:r>
              <a:rPr lang="en-US" sz="4000" dirty="0" smtClean="0"/>
              <a:t>“The relevance of crossing sectors is…seen in the research by Johnson et al (2010) which advocates for greater interactions between the major religious blocs, especially Christians and non-Christians, in the service of humanity.”</a:t>
            </a:r>
          </a:p>
          <a:p>
            <a:pPr algn="just">
              <a:buNone/>
            </a:pPr>
            <a:endParaRPr lang="en-US" dirty="0" smtClean="0"/>
          </a:p>
          <a:p>
            <a:pPr algn="just"/>
            <a:r>
              <a:rPr lang="en-US" sz="3600" i="1" dirty="0" smtClean="0"/>
              <a:t>What percentage of non-Christians personally know a Christian?…The [research] results are startling in the sense that Christians and non-Christians appear to be living in quite separate worlds. This distance has implications for Christian missions but is also problematic when it comes to dialogue, peace initiatives, environmental and health challenges, and many other areas of human interaction. Our hope is that highlighting the problem will help in planning solutions for the future. </a:t>
            </a:r>
            <a:r>
              <a:rPr lang="en-US" sz="3600" dirty="0" smtClean="0"/>
              <a:t>(p.29)</a:t>
            </a:r>
          </a:p>
          <a:p>
            <a:pPr algn="just"/>
            <a:endParaRPr lang="en-US" sz="3600" dirty="0" smtClean="0"/>
          </a:p>
          <a:p>
            <a:pPr>
              <a:buNone/>
            </a:pPr>
            <a:r>
              <a:rPr lang="en-US" i="1" dirty="0" smtClean="0"/>
              <a:t>Crossing Sectors for Serving Humanity</a:t>
            </a:r>
            <a:r>
              <a:rPr lang="en-US" smtClean="0"/>
              <a:t>, chapter 2, </a:t>
            </a:r>
            <a:r>
              <a:rPr lang="en-US" dirty="0" smtClean="0"/>
              <a:t>pp. 9-10</a:t>
            </a:r>
            <a:endParaRPr lang="en-US" dirty="0"/>
          </a:p>
        </p:txBody>
      </p:sp>
      <p:pic>
        <p:nvPicPr>
          <p:cNvPr id="7" name="Picture 6" descr="crossing sectors crop.jpg"/>
          <p:cNvPicPr>
            <a:picLocks noChangeAspect="1"/>
          </p:cNvPicPr>
          <p:nvPr/>
        </p:nvPicPr>
        <p:blipFill>
          <a:blip r:embed="rId2" cstate="print"/>
          <a:stretch>
            <a:fillRect/>
          </a:stretch>
        </p:blipFill>
        <p:spPr>
          <a:xfrm>
            <a:off x="6983132" y="0"/>
            <a:ext cx="2160868" cy="99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smtClean="0">
                <a:solidFill>
                  <a:srgbClr val="0000FF"/>
                </a:solidFill>
              </a:rPr>
              <a:t>5 Applications</a:t>
            </a:r>
            <a:br>
              <a:rPr lang="en-GB" sz="2800" smtClean="0">
                <a:solidFill>
                  <a:srgbClr val="0000FF"/>
                </a:solidFill>
              </a:rPr>
            </a:br>
            <a:r>
              <a:rPr lang="en-GB" sz="2800" i="1" smtClean="0">
                <a:solidFill>
                  <a:srgbClr val="0000FF"/>
                </a:solidFill>
              </a:rPr>
              <a:t>Crossing Sectors for Serving Humanity</a:t>
            </a:r>
            <a:endParaRPr lang="en-GB" sz="2800" i="1" dirty="0">
              <a:solidFill>
                <a:srgbClr val="0000FF"/>
              </a:solidFill>
            </a:endParaRPr>
          </a:p>
        </p:txBody>
      </p:sp>
      <p:sp>
        <p:nvSpPr>
          <p:cNvPr id="3" name="Content Placeholder 2"/>
          <p:cNvSpPr>
            <a:spLocks noGrp="1"/>
          </p:cNvSpPr>
          <p:nvPr>
            <p:ph idx="1"/>
          </p:nvPr>
        </p:nvSpPr>
        <p:spPr/>
        <p:txBody>
          <a:bodyPr>
            <a:normAutofit fontScale="70000" lnSpcReduction="20000"/>
          </a:bodyPr>
          <a:lstStyle/>
          <a:p>
            <a:pPr>
              <a:buNone/>
            </a:pPr>
            <a:r>
              <a:rPr lang="en-GB" smtClean="0"/>
              <a:t>• Support mission/aid workers in their well-being and effectiveness</a:t>
            </a:r>
          </a:p>
          <a:p>
            <a:pPr>
              <a:buNone/>
            </a:pPr>
            <a:endParaRPr lang="en-GB" smtClean="0"/>
          </a:p>
          <a:p>
            <a:pPr>
              <a:buNone/>
            </a:pPr>
            <a:r>
              <a:rPr lang="en-GB" smtClean="0"/>
              <a:t>• Support colleagues in other sectors via materials in the member</a:t>
            </a:r>
          </a:p>
          <a:p>
            <a:pPr>
              <a:buNone/>
            </a:pPr>
            <a:r>
              <a:rPr lang="en-GB" smtClean="0"/>
              <a:t>care field</a:t>
            </a:r>
          </a:p>
          <a:p>
            <a:pPr>
              <a:buNone/>
            </a:pPr>
            <a:endParaRPr lang="en-GB" smtClean="0"/>
          </a:p>
          <a:p>
            <a:pPr>
              <a:buNone/>
            </a:pPr>
            <a:r>
              <a:rPr lang="en-GB" smtClean="0"/>
              <a:t>• Equip mission/aid workers with tools and opportunities for their</a:t>
            </a:r>
          </a:p>
          <a:p>
            <a:pPr>
              <a:buNone/>
            </a:pPr>
            <a:r>
              <a:rPr lang="en-GB" smtClean="0"/>
              <a:t>work with others</a:t>
            </a:r>
          </a:p>
          <a:p>
            <a:pPr>
              <a:buNone/>
            </a:pPr>
            <a:endParaRPr lang="en-GB" smtClean="0"/>
          </a:p>
          <a:p>
            <a:pPr>
              <a:buNone/>
            </a:pPr>
            <a:r>
              <a:rPr lang="en-GB" smtClean="0"/>
              <a:t>• Equip member caregivers who directly work with vulnerable</a:t>
            </a:r>
          </a:p>
          <a:p>
            <a:pPr>
              <a:buNone/>
            </a:pPr>
            <a:r>
              <a:rPr lang="en-GB" smtClean="0"/>
              <a:t>populations and others</a:t>
            </a:r>
          </a:p>
          <a:p>
            <a:pPr>
              <a:buNone/>
            </a:pPr>
            <a:endParaRPr lang="en-GB" smtClean="0"/>
          </a:p>
          <a:p>
            <a:pPr>
              <a:buNone/>
            </a:pPr>
            <a:r>
              <a:rPr lang="en-GB" smtClean="0"/>
              <a:t>• Stay informed as global citizens about current and crucial issues</a:t>
            </a:r>
          </a:p>
          <a:p>
            <a:pPr>
              <a:buNone/>
            </a:pPr>
            <a:r>
              <a:rPr lang="en-GB" smtClean="0"/>
              <a:t>facing humanity</a:t>
            </a:r>
            <a:endParaRPr lang="en-GB"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r>
              <a:rPr lang="en-GB" dirty="0" smtClean="0">
                <a:solidFill>
                  <a:srgbClr val="0000FF"/>
                </a:solidFill>
              </a:rPr>
              <a:t>Crossing sectors:</a:t>
            </a:r>
            <a:br>
              <a:rPr lang="en-GB" dirty="0" smtClean="0">
                <a:solidFill>
                  <a:srgbClr val="0000FF"/>
                </a:solidFill>
              </a:rPr>
            </a:br>
            <a:r>
              <a:rPr lang="en-GB" u="sng" dirty="0" smtClean="0">
                <a:solidFill>
                  <a:srgbClr val="0000FF"/>
                </a:solidFill>
              </a:rPr>
              <a:t>Issues</a:t>
            </a:r>
            <a:r>
              <a:rPr lang="en-GB" dirty="0" smtClean="0"/>
              <a:t/>
            </a:r>
            <a:br>
              <a:rPr lang="en-GB" dirty="0" smtClean="0"/>
            </a:br>
            <a:r>
              <a:rPr lang="en-GB" sz="3600" i="1" dirty="0" smtClean="0">
                <a:solidFill>
                  <a:srgbClr val="0000FF"/>
                </a:solidFill>
              </a:rPr>
              <a:t>Pursue your passions</a:t>
            </a:r>
            <a:endParaRPr lang="en-GB" sz="3600" i="1" dirty="0">
              <a:solidFill>
                <a:srgbClr val="0000FF"/>
              </a:solidFill>
            </a:endParaRPr>
          </a:p>
        </p:txBody>
      </p:sp>
      <p:sp>
        <p:nvSpPr>
          <p:cNvPr id="3" name="Content Placeholder 2"/>
          <p:cNvSpPr>
            <a:spLocks noGrp="1"/>
          </p:cNvSpPr>
          <p:nvPr>
            <p:ph idx="1"/>
          </p:nvPr>
        </p:nvSpPr>
        <p:spPr>
          <a:xfrm>
            <a:off x="0" y="2438400"/>
            <a:ext cx="9144000" cy="3687763"/>
          </a:xfrm>
        </p:spPr>
        <p:txBody>
          <a:bodyPr>
            <a:normAutofit/>
          </a:bodyPr>
          <a:lstStyle/>
          <a:p>
            <a:pPr marL="61913" indent="-61913">
              <a:buNone/>
            </a:pPr>
            <a:r>
              <a:rPr lang="en-GB" b="1" dirty="0" smtClean="0"/>
              <a:t> --What issues matter to you the most?</a:t>
            </a:r>
            <a:br>
              <a:rPr lang="en-GB" b="1" dirty="0" smtClean="0"/>
            </a:br>
            <a:r>
              <a:rPr lang="en-GB" b="1" dirty="0" smtClean="0"/>
              <a:t>--What are you passionate about? </a:t>
            </a:r>
            <a:br>
              <a:rPr lang="en-GB" b="1" dirty="0" smtClean="0"/>
            </a:br>
            <a:r>
              <a:rPr lang="en-GB" b="1" dirty="0" smtClean="0"/>
              <a:t>--What are you motivated to learn more about? </a:t>
            </a:r>
          </a:p>
          <a:p>
            <a:pPr algn="ctr">
              <a:buNone/>
            </a:pPr>
            <a:endParaRPr lang="en-GB" b="1" dirty="0" smtClean="0"/>
          </a:p>
        </p:txBody>
      </p:sp>
      <p:pic>
        <p:nvPicPr>
          <p:cNvPr id="5" name="Picture 4" descr="crossing sectors crop.jpg"/>
          <p:cNvPicPr>
            <a:picLocks noChangeAspect="1"/>
          </p:cNvPicPr>
          <p:nvPr/>
        </p:nvPicPr>
        <p:blipFill>
          <a:blip r:embed="rId2" cstate="print"/>
          <a:stretch>
            <a:fillRect/>
          </a:stretch>
        </p:blipFill>
        <p:spPr>
          <a:xfrm>
            <a:off x="6983132" y="0"/>
            <a:ext cx="2160868" cy="9906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981200"/>
          </a:xfrm>
        </p:spPr>
        <p:txBody>
          <a:bodyPr>
            <a:normAutofit fontScale="90000"/>
          </a:bodyPr>
          <a:lstStyle/>
          <a:p>
            <a:r>
              <a:rPr lang="en-GB" sz="4000" dirty="0" smtClean="0">
                <a:solidFill>
                  <a:srgbClr val="0000FF"/>
                </a:solidFill>
              </a:rPr>
              <a:t>Crossing sectors:</a:t>
            </a:r>
            <a:br>
              <a:rPr lang="en-GB" sz="4000" dirty="0" smtClean="0">
                <a:solidFill>
                  <a:srgbClr val="0000FF"/>
                </a:solidFill>
              </a:rPr>
            </a:br>
            <a:r>
              <a:rPr lang="en-GB" sz="4000" u="sng" dirty="0" smtClean="0">
                <a:solidFill>
                  <a:srgbClr val="0000FF"/>
                </a:solidFill>
              </a:rPr>
              <a:t>Involvements</a:t>
            </a:r>
            <a:r>
              <a:rPr lang="en-GB" dirty="0" smtClean="0">
                <a:solidFill>
                  <a:srgbClr val="0000FF"/>
                </a:solidFill>
              </a:rPr>
              <a:t/>
            </a:r>
            <a:br>
              <a:rPr lang="en-GB" dirty="0" smtClean="0">
                <a:solidFill>
                  <a:srgbClr val="0000FF"/>
                </a:solidFill>
              </a:rPr>
            </a:br>
            <a:r>
              <a:rPr lang="en-GB" sz="3200" i="1" dirty="0" smtClean="0">
                <a:solidFill>
                  <a:srgbClr val="0000FF"/>
                </a:solidFill>
              </a:rPr>
              <a:t>Till the terrain </a:t>
            </a:r>
            <a:br>
              <a:rPr lang="en-GB" sz="3200" i="1" dirty="0" smtClean="0">
                <a:solidFill>
                  <a:srgbClr val="0000FF"/>
                </a:solidFill>
              </a:rPr>
            </a:br>
            <a:endParaRPr lang="en-GB" sz="3200" i="1" dirty="0">
              <a:solidFill>
                <a:srgbClr val="0000FF"/>
              </a:solidFill>
            </a:endParaRPr>
          </a:p>
        </p:txBody>
      </p:sp>
      <p:sp>
        <p:nvSpPr>
          <p:cNvPr id="3" name="Content Placeholder 2"/>
          <p:cNvSpPr>
            <a:spLocks noGrp="1"/>
          </p:cNvSpPr>
          <p:nvPr>
            <p:ph idx="1"/>
          </p:nvPr>
        </p:nvSpPr>
        <p:spPr>
          <a:xfrm>
            <a:off x="457200" y="1905000"/>
            <a:ext cx="8229600" cy="4953000"/>
          </a:xfrm>
        </p:spPr>
        <p:txBody>
          <a:bodyPr>
            <a:noAutofit/>
          </a:bodyPr>
          <a:lstStyle/>
          <a:p>
            <a:pPr>
              <a:buNone/>
            </a:pPr>
            <a:r>
              <a:rPr lang="en-GB" sz="2000" b="1" dirty="0" smtClean="0"/>
              <a:t>--What types and levels of involvement are realistic for you? </a:t>
            </a:r>
          </a:p>
          <a:p>
            <a:pPr>
              <a:buNone/>
            </a:pPr>
            <a:r>
              <a:rPr lang="en-GB" sz="2000" b="1" dirty="0" smtClean="0"/>
              <a:t>--With whom?</a:t>
            </a:r>
          </a:p>
          <a:p>
            <a:pPr>
              <a:buNone/>
            </a:pPr>
            <a:r>
              <a:rPr lang="en-GB" sz="2000" b="1" dirty="0" smtClean="0"/>
              <a:t>--How to sustain your involvements?</a:t>
            </a:r>
          </a:p>
          <a:p>
            <a:pPr>
              <a:buNone/>
            </a:pPr>
            <a:endParaRPr lang="en-GB" sz="2000" b="1" dirty="0" smtClean="0"/>
          </a:p>
          <a:p>
            <a:pPr algn="ctr">
              <a:buNone/>
            </a:pPr>
            <a:r>
              <a:rPr lang="en-GB" sz="2400" b="1" i="1" dirty="0" smtClean="0"/>
              <a:t>Continuum of Involvement</a:t>
            </a:r>
          </a:p>
          <a:p>
            <a:pPr algn="ctr">
              <a:buNone/>
            </a:pPr>
            <a:endParaRPr lang="en-GB" sz="800" b="1" dirty="0" smtClean="0"/>
          </a:p>
          <a:p>
            <a:pPr algn="ctr">
              <a:buNone/>
            </a:pPr>
            <a:r>
              <a:rPr lang="en-GB" sz="2800" b="1" dirty="0" smtClean="0"/>
              <a:t>Informed----------Included----------Immersed </a:t>
            </a:r>
          </a:p>
          <a:p>
            <a:pPr algn="just">
              <a:buNone/>
            </a:pPr>
            <a:endParaRPr lang="en-GB" sz="1200" dirty="0" smtClean="0"/>
          </a:p>
        </p:txBody>
      </p:sp>
      <p:pic>
        <p:nvPicPr>
          <p:cNvPr id="6" name="Picture 5" descr="crossing sectors crop.jpg"/>
          <p:cNvPicPr>
            <a:picLocks noChangeAspect="1"/>
          </p:cNvPicPr>
          <p:nvPr/>
        </p:nvPicPr>
        <p:blipFill>
          <a:blip r:embed="rId3" cstate="print"/>
          <a:stretch>
            <a:fillRect/>
          </a:stretch>
        </p:blipFill>
        <p:spPr>
          <a:xfrm>
            <a:off x="6983132" y="0"/>
            <a:ext cx="2160868" cy="9906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554162"/>
          </a:xfrm>
        </p:spPr>
        <p:txBody>
          <a:bodyPr>
            <a:normAutofit fontScale="90000"/>
          </a:bodyPr>
          <a:lstStyle/>
          <a:p>
            <a:r>
              <a:rPr lang="en-GB" dirty="0" smtClean="0">
                <a:solidFill>
                  <a:srgbClr val="0000FF"/>
                </a:solidFill>
              </a:rPr>
              <a:t>Crossing sectors:</a:t>
            </a:r>
            <a:br>
              <a:rPr lang="en-GB" dirty="0" smtClean="0">
                <a:solidFill>
                  <a:srgbClr val="0000FF"/>
                </a:solidFill>
              </a:rPr>
            </a:br>
            <a:r>
              <a:rPr lang="en-GB" u="sng" dirty="0" smtClean="0">
                <a:solidFill>
                  <a:srgbClr val="0000FF"/>
                </a:solidFill>
              </a:rPr>
              <a:t>Influences</a:t>
            </a:r>
            <a:r>
              <a:rPr lang="en-GB" dirty="0" smtClean="0">
                <a:solidFill>
                  <a:srgbClr val="0000FF"/>
                </a:solidFill>
              </a:rPr>
              <a:t/>
            </a:r>
            <a:br>
              <a:rPr lang="en-GB" dirty="0" smtClean="0">
                <a:solidFill>
                  <a:srgbClr val="0000FF"/>
                </a:solidFill>
              </a:rPr>
            </a:br>
            <a:r>
              <a:rPr lang="en-GB" sz="3600" i="1" dirty="0" smtClean="0">
                <a:solidFill>
                  <a:srgbClr val="0000FF"/>
                </a:solidFill>
              </a:rPr>
              <a:t>Get a grid</a:t>
            </a:r>
            <a:br>
              <a:rPr lang="en-GB" sz="3600" i="1" dirty="0" smtClean="0">
                <a:solidFill>
                  <a:srgbClr val="0000FF"/>
                </a:solidFill>
              </a:rPr>
            </a:br>
            <a:endParaRPr lang="en-GB" sz="3600" i="1" dirty="0">
              <a:solidFill>
                <a:srgbClr val="0000FF"/>
              </a:solidFill>
            </a:endParaRPr>
          </a:p>
        </p:txBody>
      </p:sp>
      <p:sp>
        <p:nvSpPr>
          <p:cNvPr id="3" name="Content Placeholder 2"/>
          <p:cNvSpPr>
            <a:spLocks noGrp="1"/>
          </p:cNvSpPr>
          <p:nvPr>
            <p:ph idx="1"/>
          </p:nvPr>
        </p:nvSpPr>
        <p:spPr>
          <a:xfrm>
            <a:off x="457200" y="2209800"/>
            <a:ext cx="8229600" cy="3916363"/>
          </a:xfrm>
        </p:spPr>
        <p:txBody>
          <a:bodyPr>
            <a:normAutofit fontScale="92500" lnSpcReduction="10000"/>
          </a:bodyPr>
          <a:lstStyle/>
          <a:p>
            <a:pPr>
              <a:buNone/>
            </a:pPr>
            <a:r>
              <a:rPr lang="en-GB" sz="2400" b="1" dirty="0" smtClean="0"/>
              <a:t>What has influenced your desire and ability to cross sectors? </a:t>
            </a:r>
            <a:r>
              <a:rPr lang="en-GB" sz="2400" dirty="0" smtClean="0"/>
              <a:t>List 3-5 items for each of the six categories below.</a:t>
            </a:r>
          </a:p>
          <a:p>
            <a:pPr>
              <a:buNone/>
            </a:pPr>
            <a:endParaRPr lang="en-GB" sz="2400" dirty="0" smtClean="0"/>
          </a:p>
          <a:p>
            <a:r>
              <a:rPr lang="en-GB" sz="2400" dirty="0" smtClean="0"/>
              <a:t>Principles/Beliefs</a:t>
            </a:r>
          </a:p>
          <a:p>
            <a:r>
              <a:rPr lang="en-GB" sz="2400" dirty="0" smtClean="0"/>
              <a:t>Documents/Materials</a:t>
            </a:r>
          </a:p>
          <a:p>
            <a:r>
              <a:rPr lang="en-GB" sz="2400" dirty="0" smtClean="0"/>
              <a:t>Organizations/Groups</a:t>
            </a:r>
          </a:p>
          <a:p>
            <a:r>
              <a:rPr lang="en-GB" sz="2400" dirty="0" smtClean="0"/>
              <a:t>People/Models</a:t>
            </a:r>
          </a:p>
          <a:p>
            <a:r>
              <a:rPr lang="en-GB" sz="2400" dirty="0" smtClean="0"/>
              <a:t>Milestones/Gravestones</a:t>
            </a:r>
          </a:p>
          <a:p>
            <a:r>
              <a:rPr lang="en-GB" sz="2400" dirty="0" smtClean="0">
                <a:sym typeface="Wingdings" pitchFamily="2" charset="2"/>
              </a:rPr>
              <a:t></a:t>
            </a:r>
            <a:r>
              <a:rPr lang="en-GB" sz="2400" b="1" dirty="0" smtClean="0"/>
              <a:t>Charting a Future Course</a:t>
            </a:r>
          </a:p>
          <a:p>
            <a:pPr>
              <a:buNone/>
            </a:pPr>
            <a:r>
              <a:rPr lang="en-GB" sz="2400" b="1" dirty="0" smtClean="0"/>
              <a:t> </a:t>
            </a:r>
          </a:p>
        </p:txBody>
      </p:sp>
      <p:pic>
        <p:nvPicPr>
          <p:cNvPr id="6" name="Picture 5" descr="crossing sectors crop.jpg"/>
          <p:cNvPicPr>
            <a:picLocks noChangeAspect="1"/>
          </p:cNvPicPr>
          <p:nvPr/>
        </p:nvPicPr>
        <p:blipFill>
          <a:blip r:embed="rId2" cstate="print"/>
          <a:stretch>
            <a:fillRect/>
          </a:stretch>
        </p:blipFill>
        <p:spPr>
          <a:xfrm>
            <a:off x="6983132" y="0"/>
            <a:ext cx="2160868" cy="9906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a:bodyPr>
          <a:lstStyle/>
          <a:p>
            <a:r>
              <a:rPr lang="en-GB" sz="2800" dirty="0" smtClean="0">
                <a:solidFill>
                  <a:srgbClr val="0000FF"/>
                </a:solidFill>
              </a:rPr>
              <a:t>Sharing One’s Faith?</a:t>
            </a:r>
            <a:endParaRPr lang="en-GB" sz="2800" dirty="0">
              <a:solidFill>
                <a:srgbClr val="0000FF"/>
              </a:solidFill>
            </a:endParaRPr>
          </a:p>
        </p:txBody>
      </p:sp>
      <p:sp>
        <p:nvSpPr>
          <p:cNvPr id="3" name="Content Placeholder 2"/>
          <p:cNvSpPr>
            <a:spLocks noGrp="1"/>
          </p:cNvSpPr>
          <p:nvPr>
            <p:ph idx="1"/>
          </p:nvPr>
        </p:nvSpPr>
        <p:spPr>
          <a:xfrm>
            <a:off x="0" y="990600"/>
            <a:ext cx="9144000" cy="5638800"/>
          </a:xfrm>
        </p:spPr>
        <p:txBody>
          <a:bodyPr>
            <a:normAutofit fontScale="70000" lnSpcReduction="20000"/>
          </a:bodyPr>
          <a:lstStyle/>
          <a:p>
            <a:pPr algn="just"/>
            <a:endParaRPr lang="en-GB" dirty="0" smtClean="0"/>
          </a:p>
          <a:p>
            <a:pPr algn="just"/>
            <a:r>
              <a:rPr lang="en-GB" dirty="0" smtClean="0"/>
              <a:t>“In general, being faith-based is respected within these sectors, provided that the following two caveats are embraced: do not make assistance/services contingent on the recipients' religious or political affiliations/beliefs--especially vulnerable people/populations; and do not use experiences like conflicts/calamities as opportunities to "proselytize" or otherwise "share one's spiritual/religious beliefs"  with vulnerable people/populations (often viewed as being exploitative and unethical). Not everyone agrees fully with the latter caveat--in which faith-based efforts can be viewed as faith-biased affronts--and there are many views on the appropriateness of including spiritual/religious matters in humanitarian/developmental work. ”</a:t>
            </a:r>
          </a:p>
          <a:p>
            <a:pPr>
              <a:buNone/>
            </a:pPr>
            <a:r>
              <a:rPr lang="en-GB" i="1" dirty="0" smtClean="0"/>
              <a:t>	</a:t>
            </a:r>
          </a:p>
          <a:p>
            <a:pPr>
              <a:buNone/>
            </a:pPr>
            <a:r>
              <a:rPr lang="en-GB" i="1" dirty="0" smtClean="0"/>
              <a:t>	</a:t>
            </a:r>
            <a:r>
              <a:rPr lang="en-GB" dirty="0" smtClean="0"/>
              <a:t>K and M O’Donnell</a:t>
            </a:r>
          </a:p>
          <a:p>
            <a:pPr>
              <a:buNone/>
            </a:pPr>
            <a:r>
              <a:rPr lang="en-GB" i="1" dirty="0" smtClean="0"/>
              <a:t>	Member Care Update </a:t>
            </a:r>
            <a:r>
              <a:rPr lang="en-GB" dirty="0" smtClean="0"/>
              <a:t>(May 2013) </a:t>
            </a:r>
            <a:br>
              <a:rPr lang="en-GB" dirty="0" smtClean="0"/>
            </a:br>
            <a:r>
              <a:rPr lang="en-GB" dirty="0" smtClean="0"/>
              <a:t>Faith-Based Perspectives</a:t>
            </a:r>
            <a:br>
              <a:rPr lang="en-GB" dirty="0" smtClean="0"/>
            </a:br>
            <a:r>
              <a:rPr lang="en-GB" dirty="0" smtClean="0">
                <a:hlinkClick r:id="rId2"/>
              </a:rPr>
              <a:t>http://us4.campaign-archive1.com/?u=f34fc856e7776d7b69dafd3b3&amp;id=f2d61d15f5</a:t>
            </a:r>
            <a:endParaRPr lang="en-GB" dirty="0" smtClean="0"/>
          </a:p>
          <a:p>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lstStyle/>
          <a:p>
            <a:r>
              <a:rPr lang="en-GB" dirty="0" smtClean="0">
                <a:solidFill>
                  <a:srgbClr val="0000FF"/>
                </a:solidFill>
              </a:rPr>
              <a:t>UN Year in Review 2015</a:t>
            </a:r>
            <a:endParaRPr lang="en-GB" dirty="0">
              <a:solidFill>
                <a:srgbClr val="0000FF"/>
              </a:solidFill>
            </a:endParaRPr>
          </a:p>
        </p:txBody>
      </p:sp>
      <p:sp>
        <p:nvSpPr>
          <p:cNvPr id="3" name="Content Placeholder 2"/>
          <p:cNvSpPr>
            <a:spLocks noGrp="1"/>
          </p:cNvSpPr>
          <p:nvPr>
            <p:ph idx="1"/>
          </p:nvPr>
        </p:nvSpPr>
        <p:spPr/>
        <p:txBody>
          <a:bodyPr>
            <a:normAutofit lnSpcReduction="10000"/>
          </a:bodyPr>
          <a:lstStyle/>
          <a:p>
            <a:pPr algn="just"/>
            <a:r>
              <a:rPr lang="en-GB" dirty="0" smtClean="0"/>
              <a:t>“2015--In another year of extraordinary challenges for the world community, the United Nations turned 70--A time to look back at its founding document, the Charter--and to create a new vision of a future in peace and dignity.”</a:t>
            </a:r>
            <a:endParaRPr lang="en-GB" dirty="0" smtClean="0">
              <a:hlinkClick r:id="rId2"/>
            </a:endParaRPr>
          </a:p>
          <a:p>
            <a:endParaRPr lang="en-GB" u="sng" dirty="0" smtClean="0">
              <a:hlinkClick r:id="rId2"/>
            </a:endParaRPr>
          </a:p>
          <a:p>
            <a:r>
              <a:rPr lang="en-GB" u="sng" dirty="0" smtClean="0">
                <a:hlinkClick r:id="rId2"/>
              </a:rPr>
              <a:t>http://webtv.un.org/watch/year-in-review-2015-short-version/4670505629001</a:t>
            </a:r>
            <a:endParaRPr lang="en-GB" dirty="0" smtClean="0"/>
          </a:p>
          <a:p>
            <a:pPr>
              <a:buNone/>
            </a:pPr>
            <a:endParaRPr lang="en-GB" dirty="0"/>
          </a:p>
        </p:txBody>
      </p:sp>
      <p:pic>
        <p:nvPicPr>
          <p:cNvPr id="4" name="Picture 3" descr="crossing sectors crop.jpg"/>
          <p:cNvPicPr>
            <a:picLocks noChangeAspect="1"/>
          </p:cNvPicPr>
          <p:nvPr/>
        </p:nvPicPr>
        <p:blipFill>
          <a:blip r:embed="rId3" cstate="print"/>
          <a:stretch>
            <a:fillRect/>
          </a:stretch>
        </p:blipFill>
        <p:spPr>
          <a:xfrm>
            <a:off x="7620000" y="1"/>
            <a:ext cx="1524000" cy="698642"/>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i="1" u="sng" dirty="0" smtClean="0">
                <a:hlinkClick r:id="rId2"/>
              </a:rPr>
              <a:t>Universal Declaration of Human Rights</a:t>
            </a:r>
            <a:r>
              <a:rPr lang="en-GB" sz="2800" dirty="0" smtClean="0"/>
              <a:t/>
            </a:r>
            <a:br>
              <a:rPr lang="en-GB" sz="2800" dirty="0" smtClean="0"/>
            </a:br>
            <a:r>
              <a:rPr lang="en-GB" sz="2800" dirty="0" smtClean="0"/>
              <a:t>Articles 18 and 19</a:t>
            </a:r>
            <a:endParaRPr lang="en-GB" sz="2800" dirty="0"/>
          </a:p>
        </p:txBody>
      </p:sp>
      <p:sp>
        <p:nvSpPr>
          <p:cNvPr id="3" name="Content Placeholder 2"/>
          <p:cNvSpPr>
            <a:spLocks noGrp="1"/>
          </p:cNvSpPr>
          <p:nvPr>
            <p:ph idx="1"/>
          </p:nvPr>
        </p:nvSpPr>
        <p:spPr/>
        <p:txBody>
          <a:bodyPr>
            <a:normAutofit fontScale="77500" lnSpcReduction="20000"/>
          </a:bodyPr>
          <a:lstStyle/>
          <a:p>
            <a:r>
              <a:rPr lang="en-GB" dirty="0" smtClean="0"/>
              <a:t>Everyone has the right to freedom of thought, conscience and religion; this right includes freedom to change his religion or belief, and freedom, either alone or in community with others and in public or private, to manifest his religion or belief in teaching, practice, worship and observance.</a:t>
            </a:r>
          </a:p>
          <a:p>
            <a:endParaRPr lang="en-GB" dirty="0" smtClean="0"/>
          </a:p>
          <a:p>
            <a:r>
              <a:rPr lang="en-GB" dirty="0" smtClean="0"/>
              <a:t>Everyone has the right to freedom of opinion and expression; this right includes freedom to hold opinions without interference and to seek, receive and impart information and ideas through any media and regardless of frontiers.</a:t>
            </a:r>
            <a:br>
              <a:rPr lang="en-GB" dirty="0" smtClean="0"/>
            </a:br>
            <a:r>
              <a:rPr lang="en-GB" dirty="0" smtClean="0"/>
              <a:t/>
            </a:r>
            <a:br>
              <a:rPr lang="en-GB" dirty="0" smtClean="0"/>
            </a:br>
            <a:endParaRPr lang="en-GB"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800" i="1" u="sng" dirty="0" smtClean="0">
                <a:hlinkClick r:id="rId2"/>
              </a:rPr>
              <a:t>Code of Conduct for The International Red Cross and Red Crescent Movement and NGOs in Disaster Relief</a:t>
            </a:r>
            <a:r>
              <a:rPr lang="en-GB" sz="2800" b="1" dirty="0" smtClean="0"/>
              <a:t> (1994)</a:t>
            </a:r>
            <a:endParaRPr lang="en-GB" sz="2800" dirty="0"/>
          </a:p>
        </p:txBody>
      </p:sp>
      <p:sp>
        <p:nvSpPr>
          <p:cNvPr id="3" name="Content Placeholder 2"/>
          <p:cNvSpPr>
            <a:spLocks noGrp="1"/>
          </p:cNvSpPr>
          <p:nvPr>
            <p:ph idx="1"/>
          </p:nvPr>
        </p:nvSpPr>
        <p:spPr>
          <a:xfrm>
            <a:off x="0" y="1600200"/>
            <a:ext cx="9144000" cy="4525963"/>
          </a:xfrm>
        </p:spPr>
        <p:txBody>
          <a:bodyPr>
            <a:normAutofit fontScale="70000" lnSpcReduction="20000"/>
          </a:bodyPr>
          <a:lstStyle/>
          <a:p>
            <a:pPr algn="ctr"/>
            <a:r>
              <a:rPr lang="en-GB" b="1" dirty="0" smtClean="0"/>
              <a:t/>
            </a:r>
            <a:br>
              <a:rPr lang="en-GB" b="1" dirty="0" smtClean="0"/>
            </a:br>
            <a:r>
              <a:rPr lang="en-GB" sz="3100" b="1" dirty="0" smtClean="0"/>
              <a:t>Principle 3 of the 10 Principles:</a:t>
            </a:r>
          </a:p>
          <a:p>
            <a:pPr algn="ctr">
              <a:buNone/>
            </a:pPr>
            <a:r>
              <a:rPr lang="en-GB" sz="3100" b="1" dirty="0" smtClean="0"/>
              <a:t>Aid will not be used to further a particular political or religious standpoint. </a:t>
            </a:r>
          </a:p>
          <a:p>
            <a:pPr algn="just"/>
            <a:endParaRPr lang="en-GB" sz="3100" b="1" dirty="0" smtClean="0"/>
          </a:p>
          <a:p>
            <a:pPr algn="just">
              <a:buNone/>
            </a:pPr>
            <a:r>
              <a:rPr lang="en-GB" sz="3100" dirty="0" smtClean="0"/>
              <a:t>	“Humanitarian aid will be given according to the need of individuals, families and communities. Notwithstanding the right of NGHAs to espouse particular political or religious opinions, we affirm that assistance will not be dependent on the adherence of the recipients to those opinions. We will not tie the promise, delivery or distribution of assistance to the embracing or acceptance of a particular political or religious creed."</a:t>
            </a:r>
            <a:r>
              <a:rPr lang="en-GB" dirty="0" smtClean="0"/>
              <a:t/>
            </a:r>
            <a:br>
              <a:rPr lang="en-GB" dirty="0" smtClean="0"/>
            </a:br>
            <a:r>
              <a:rPr lang="en-GB" dirty="0" smtClean="0"/>
              <a:t>.</a:t>
            </a:r>
            <a:br>
              <a:rPr lang="en-GB" dirty="0" smtClean="0"/>
            </a:br>
            <a:r>
              <a:rPr lang="en-GB" dirty="0" smtClean="0"/>
              <a:t>To review some comments on this principle and the other 10 principles: </a:t>
            </a:r>
            <a:r>
              <a:rPr lang="en-GB" i="1" u="sng" dirty="0" smtClean="0">
                <a:hlinkClick r:id="rId3"/>
              </a:rPr>
              <a:t>A Living Document? Code of Conduct...</a:t>
            </a:r>
            <a:r>
              <a:rPr lang="en-GB" dirty="0" smtClean="0"/>
              <a:t> Disaster Relief (20 September 2004).</a:t>
            </a:r>
            <a:endParaRPr lang="en-GB"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i="1" u="sng" dirty="0" err="1" smtClean="0">
                <a:hlinkClick r:id="rId2"/>
              </a:rPr>
              <a:t>Proselytism</a:t>
            </a:r>
            <a:r>
              <a:rPr lang="en-GB" sz="2400" i="1" u="sng" dirty="0" smtClean="0">
                <a:hlinkClick r:id="rId2"/>
              </a:rPr>
              <a:t> Policy Statement</a:t>
            </a:r>
            <a:r>
              <a:rPr lang="en-GB" sz="2400" b="1" dirty="0" smtClean="0"/>
              <a:t> </a:t>
            </a:r>
            <a:br>
              <a:rPr lang="en-GB" sz="2400" b="1" dirty="0" smtClean="0"/>
            </a:br>
            <a:r>
              <a:rPr lang="en-GB" sz="2400" b="1" dirty="0" smtClean="0"/>
              <a:t>Micah Network (2007</a:t>
            </a:r>
            <a:r>
              <a:rPr lang="en-GB" sz="2400" b="1" i="1" dirty="0" smtClean="0"/>
              <a:t>)</a:t>
            </a:r>
            <a:endParaRPr lang="en-GB" sz="2400" dirty="0"/>
          </a:p>
        </p:txBody>
      </p:sp>
      <p:sp>
        <p:nvSpPr>
          <p:cNvPr id="3" name="Content Placeholder 2"/>
          <p:cNvSpPr>
            <a:spLocks noGrp="1"/>
          </p:cNvSpPr>
          <p:nvPr>
            <p:ph idx="1"/>
          </p:nvPr>
        </p:nvSpPr>
        <p:spPr/>
        <p:txBody>
          <a:bodyPr>
            <a:normAutofit fontScale="77500" lnSpcReduction="20000"/>
          </a:bodyPr>
          <a:lstStyle/>
          <a:p>
            <a:pPr>
              <a:buNone/>
            </a:pPr>
            <a:r>
              <a:rPr lang="en-GB" dirty="0" smtClean="0"/>
              <a:t/>
            </a:r>
            <a:br>
              <a:rPr lang="en-GB" dirty="0" smtClean="0"/>
            </a:br>
            <a:r>
              <a:rPr lang="en-GB" dirty="0" smtClean="0"/>
              <a:t>“1. While longing to see people coming to a personal faith in Jesus Christ we reject manipulative or coercive </a:t>
            </a:r>
            <a:r>
              <a:rPr lang="en-GB" dirty="0" err="1" smtClean="0"/>
              <a:t>proselytism</a:t>
            </a:r>
            <a:r>
              <a:rPr lang="en-GB" dirty="0" smtClean="0"/>
              <a:t> as a way of propagating the Christian faith</a:t>
            </a:r>
            <a:br>
              <a:rPr lang="en-GB" dirty="0" smtClean="0"/>
            </a:br>
            <a:r>
              <a:rPr lang="en-GB" dirty="0" smtClean="0"/>
              <a:t>2. It is absolutely abhorrent to us to exploit people’s vulnerability in order to put pressure on them to convert to our religion. Conversions gained in this way are often superficial and bring no credit to the converts or the Christian faith in general.</a:t>
            </a:r>
            <a:br>
              <a:rPr lang="en-GB" dirty="0" smtClean="0"/>
            </a:br>
            <a:r>
              <a:rPr lang="en-GB" dirty="0" smtClean="0"/>
              <a:t>3. There is a crucial difference between using aid in order to put pressure on needy people to convert and dispensing aid while hoping and praying that those who receive it come to believe in Jesus Christ. “ (excerpts)</a:t>
            </a:r>
            <a:endParaRPr lang="en-GB"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normAutofit fontScale="90000"/>
          </a:bodyPr>
          <a:lstStyle/>
          <a:p>
            <a:r>
              <a:rPr lang="en-US" sz="2800" b="1" dirty="0" smtClean="0"/>
              <a:t/>
            </a:r>
            <a:br>
              <a:rPr lang="en-US" sz="2800" b="1" dirty="0" smtClean="0"/>
            </a:br>
            <a:r>
              <a:rPr lang="en-US" sz="2800" b="1" dirty="0" smtClean="0"/>
              <a:t>Seven Directional Commitments</a:t>
            </a:r>
            <a:br>
              <a:rPr lang="en-US" sz="2800" b="1" dirty="0" smtClean="0"/>
            </a:br>
            <a:r>
              <a:rPr lang="en-US" sz="2800" b="1" dirty="0" smtClean="0"/>
              <a:t>F-B MHPs as </a:t>
            </a:r>
            <a:r>
              <a:rPr lang="en-US" sz="2800" b="1" i="1" dirty="0" smtClean="0"/>
              <a:t>Global Integrators</a:t>
            </a:r>
            <a:r>
              <a:rPr lang="en-US" sz="2800" dirty="0" smtClean="0"/>
              <a:t/>
            </a:r>
            <a:br>
              <a:rPr lang="en-US" sz="2800" dirty="0" smtClean="0"/>
            </a:br>
            <a:r>
              <a:rPr lang="en-US" sz="2000" b="1" dirty="0" smtClean="0"/>
              <a:t>Adapted from “</a:t>
            </a:r>
            <a:r>
              <a:rPr lang="en-US" sz="2000" b="1" dirty="0" smtClean="0">
                <a:hlinkClick r:id="rId2"/>
              </a:rPr>
              <a:t>The </a:t>
            </a:r>
            <a:r>
              <a:rPr lang="en-US" sz="2000" b="1" dirty="0" err="1" smtClean="0">
                <a:hlinkClick r:id="rId2"/>
              </a:rPr>
              <a:t>Missional</a:t>
            </a:r>
            <a:r>
              <a:rPr lang="en-US" sz="2000" b="1" dirty="0" smtClean="0">
                <a:hlinkClick r:id="rId2"/>
              </a:rPr>
              <a:t> Heart of Member Care</a:t>
            </a:r>
            <a:r>
              <a:rPr lang="en-US" sz="2000" b="1" dirty="0" smtClean="0"/>
              <a:t>”</a:t>
            </a:r>
            <a:r>
              <a:rPr lang="en-US" sz="2000" dirty="0" smtClean="0"/>
              <a:t/>
            </a:r>
            <a:br>
              <a:rPr lang="en-US" sz="2000" dirty="0" smtClean="0"/>
            </a:br>
            <a:r>
              <a:rPr lang="en-US" sz="1800" b="1" i="1" dirty="0" smtClean="0"/>
              <a:t> International Bulletin of Mission Research</a:t>
            </a:r>
            <a:r>
              <a:rPr lang="en-US" sz="1800" b="1" dirty="0" smtClean="0"/>
              <a:t>, April 2015, Volume 39</a:t>
            </a:r>
            <a:br>
              <a:rPr lang="en-US" sz="1800" b="1" dirty="0" smtClean="0"/>
            </a:br>
            <a:r>
              <a:rPr lang="en-US" sz="1800" b="1" dirty="0" smtClean="0"/>
              <a:t>See also: </a:t>
            </a:r>
            <a:r>
              <a:rPr lang="en-US" sz="1800" b="1" dirty="0" smtClean="0">
                <a:hlinkClick r:id="rId3"/>
              </a:rPr>
              <a:t>Global  Integrators </a:t>
            </a:r>
            <a:r>
              <a:rPr lang="en-US" sz="1800" b="1" dirty="0" smtClean="0"/>
              <a:t>(CORE MC weblog 2015)</a:t>
            </a:r>
            <a:r>
              <a:rPr lang="en-US" sz="2800" dirty="0" smtClean="0"/>
              <a:t/>
            </a:r>
            <a:br>
              <a:rPr lang="en-US" sz="2800" dirty="0" smtClean="0"/>
            </a:br>
            <a:endParaRPr lang="en-US" sz="2800" dirty="0"/>
          </a:p>
        </p:txBody>
      </p:sp>
      <p:sp>
        <p:nvSpPr>
          <p:cNvPr id="3" name="Content Placeholder 2"/>
          <p:cNvSpPr>
            <a:spLocks noGrp="1"/>
          </p:cNvSpPr>
          <p:nvPr>
            <p:ph idx="1"/>
          </p:nvPr>
        </p:nvSpPr>
        <p:spPr>
          <a:xfrm>
            <a:off x="0" y="1600200"/>
            <a:ext cx="9144000" cy="5257800"/>
          </a:xfrm>
        </p:spPr>
        <p:txBody>
          <a:bodyPr>
            <a:normAutofit fontScale="40000" lnSpcReduction="20000"/>
          </a:bodyPr>
          <a:lstStyle/>
          <a:p>
            <a:pPr>
              <a:buNone/>
            </a:pPr>
            <a:endParaRPr lang="en-US" b="1" dirty="0" smtClean="0"/>
          </a:p>
          <a:p>
            <a:pPr algn="just"/>
            <a:r>
              <a:rPr lang="en-US" sz="3800" b="1" i="1" dirty="0" smtClean="0">
                <a:latin typeface="Calibri" pitchFamily="34" charset="0"/>
              </a:rPr>
              <a:t>1. We commit </a:t>
            </a:r>
            <a:r>
              <a:rPr lang="en-US" sz="3800" b="1" dirty="0" smtClean="0">
                <a:latin typeface="Calibri" pitchFamily="34" charset="0"/>
              </a:rPr>
              <a:t>to diligently pursue our own journeys of personal and professional growth—to grow deeply as we go broadly.</a:t>
            </a:r>
          </a:p>
          <a:p>
            <a:pPr algn="just">
              <a:buNone/>
            </a:pPr>
            <a:r>
              <a:rPr lang="en-US" sz="3800" b="1" i="1" dirty="0" smtClean="0">
                <a:latin typeface="Calibri" pitchFamily="34" charset="0"/>
              </a:rPr>
              <a:t> </a:t>
            </a:r>
            <a:endParaRPr lang="en-US" sz="3800" b="1" dirty="0" smtClean="0">
              <a:latin typeface="Calibri" pitchFamily="34" charset="0"/>
            </a:endParaRPr>
          </a:p>
          <a:p>
            <a:pPr algn="just"/>
            <a:r>
              <a:rPr lang="en-US" sz="3800" b="1" i="1" dirty="0" smtClean="0">
                <a:latin typeface="Calibri" pitchFamily="34" charset="0"/>
              </a:rPr>
              <a:t>2. We commit </a:t>
            </a:r>
            <a:r>
              <a:rPr lang="en-US" sz="3800" b="1" dirty="0" smtClean="0">
                <a:latin typeface="Calibri" pitchFamily="34" charset="0"/>
              </a:rPr>
              <a:t>to integrate the inseparable areas of our character (resilient virtue) and competency (relevant skills) with compassion (resonant love).</a:t>
            </a:r>
          </a:p>
          <a:p>
            <a:pPr algn="just">
              <a:buNone/>
            </a:pPr>
            <a:r>
              <a:rPr lang="en-US" sz="3800" b="1" i="1" dirty="0" smtClean="0">
                <a:latin typeface="Calibri" pitchFamily="34" charset="0"/>
              </a:rPr>
              <a:t> </a:t>
            </a:r>
            <a:endParaRPr lang="en-US" sz="3800" b="1" dirty="0" smtClean="0">
              <a:latin typeface="Calibri" pitchFamily="34" charset="0"/>
            </a:endParaRPr>
          </a:p>
          <a:p>
            <a:pPr algn="just"/>
            <a:r>
              <a:rPr lang="en-US" sz="3800" b="1" i="1" dirty="0" smtClean="0">
                <a:latin typeface="Calibri" pitchFamily="34" charset="0"/>
              </a:rPr>
              <a:t>3. We commit </a:t>
            </a:r>
            <a:r>
              <a:rPr lang="en-US" sz="3800" b="1" dirty="0" smtClean="0">
                <a:latin typeface="Calibri" pitchFamily="34" charset="0"/>
              </a:rPr>
              <a:t>to follow God into new areas of learning and work: crossing sectors, cultures, disciplines, and comfort zones.</a:t>
            </a:r>
          </a:p>
          <a:p>
            <a:pPr algn="just">
              <a:buNone/>
            </a:pPr>
            <a:r>
              <a:rPr lang="en-US" sz="3800" b="1" i="1" dirty="0" smtClean="0">
                <a:latin typeface="Calibri" pitchFamily="34" charset="0"/>
              </a:rPr>
              <a:t> </a:t>
            </a:r>
            <a:endParaRPr lang="en-US" sz="3800" b="1" dirty="0" smtClean="0">
              <a:latin typeface="Calibri" pitchFamily="34" charset="0"/>
            </a:endParaRPr>
          </a:p>
          <a:p>
            <a:pPr algn="just"/>
            <a:r>
              <a:rPr lang="en-US" sz="3800" b="1" i="1" dirty="0" smtClean="0">
                <a:latin typeface="Calibri" pitchFamily="34" charset="0"/>
              </a:rPr>
              <a:t>4. We commit</a:t>
            </a:r>
            <a:r>
              <a:rPr lang="en-US" sz="3800" b="1" dirty="0" smtClean="0">
                <a:latin typeface="Calibri" pitchFamily="34" charset="0"/>
              </a:rPr>
              <a:t> to embrace our duty to enter difficult settings, including those permeated by conflict, calamity, and corruption, as those in great need are often in places of great risk."</a:t>
            </a:r>
          </a:p>
          <a:p>
            <a:pPr algn="just">
              <a:buNone/>
            </a:pPr>
            <a:r>
              <a:rPr lang="en-US" sz="3800" b="1" i="1" dirty="0" smtClean="0">
                <a:latin typeface="Calibri" pitchFamily="34" charset="0"/>
              </a:rPr>
              <a:t> </a:t>
            </a:r>
            <a:endParaRPr lang="en-US" sz="3800" b="1" dirty="0" smtClean="0">
              <a:latin typeface="Calibri" pitchFamily="34" charset="0"/>
            </a:endParaRPr>
          </a:p>
          <a:p>
            <a:pPr algn="just"/>
            <a:r>
              <a:rPr lang="en-US" sz="3800" b="1" i="1" dirty="0" smtClean="0">
                <a:latin typeface="Calibri" pitchFamily="34" charset="0"/>
              </a:rPr>
              <a:t>5. We commit</a:t>
            </a:r>
            <a:r>
              <a:rPr lang="en-US" sz="3800" b="1" dirty="0" smtClean="0">
                <a:latin typeface="Calibri" pitchFamily="34" charset="0"/>
              </a:rPr>
              <a:t> to have clear ethical commitments and standards that guide our work in global integration, respecting the dignity and worth of all people.</a:t>
            </a:r>
          </a:p>
          <a:p>
            <a:pPr algn="just">
              <a:buNone/>
            </a:pPr>
            <a:r>
              <a:rPr lang="en-US" sz="3800" b="1" i="1" dirty="0" smtClean="0">
                <a:latin typeface="Calibri" pitchFamily="34" charset="0"/>
              </a:rPr>
              <a:t> </a:t>
            </a:r>
            <a:endParaRPr lang="en-US" sz="3800" b="1" dirty="0" smtClean="0">
              <a:latin typeface="Calibri" pitchFamily="34" charset="0"/>
            </a:endParaRPr>
          </a:p>
          <a:p>
            <a:pPr algn="just"/>
            <a:r>
              <a:rPr lang="en-US" sz="3800" b="1" i="1" dirty="0" smtClean="0">
                <a:latin typeface="Calibri" pitchFamily="34" charset="0"/>
              </a:rPr>
              <a:t>6. We commit</a:t>
            </a:r>
            <a:r>
              <a:rPr lang="en-US" sz="3800" b="1" dirty="0" smtClean="0">
                <a:latin typeface="Calibri" pitchFamily="34" charset="0"/>
              </a:rPr>
              <a:t> to pursue common ground for the common good, working with others to promote wellbeing and sustainable development.</a:t>
            </a:r>
          </a:p>
          <a:p>
            <a:pPr algn="just">
              <a:buNone/>
            </a:pPr>
            <a:r>
              <a:rPr lang="en-US" sz="3800" b="1" i="1" dirty="0" smtClean="0">
                <a:latin typeface="Calibri" pitchFamily="34" charset="0"/>
              </a:rPr>
              <a:t> </a:t>
            </a:r>
            <a:endParaRPr lang="en-US" sz="3800" b="1" dirty="0" smtClean="0">
              <a:latin typeface="Calibri" pitchFamily="34" charset="0"/>
            </a:endParaRPr>
          </a:p>
          <a:p>
            <a:pPr algn="just"/>
            <a:r>
              <a:rPr lang="en-US" sz="3800" b="1" i="1" dirty="0" smtClean="0">
                <a:latin typeface="Calibri" pitchFamily="34" charset="0"/>
              </a:rPr>
              <a:t>7. We commit</a:t>
            </a:r>
            <a:r>
              <a:rPr lang="en-US" sz="3800" b="1" dirty="0" smtClean="0">
                <a:latin typeface="Calibri" pitchFamily="34" charset="0"/>
              </a:rPr>
              <a:t> to base our work upon the </a:t>
            </a:r>
            <a:r>
              <a:rPr lang="en-US" sz="3800" b="1" i="1" dirty="0" smtClean="0">
                <a:latin typeface="Calibri" pitchFamily="34" charset="0"/>
              </a:rPr>
              <a:t>trans-everything</a:t>
            </a:r>
            <a:r>
              <a:rPr lang="en-US" sz="3800" b="1" dirty="0" smtClean="0">
                <a:latin typeface="Calibri" pitchFamily="34" charset="0"/>
              </a:rPr>
              <a:t> practice of fervently loving one another—agape. Our love is the ultimate measure of our global integration.</a:t>
            </a:r>
          </a:p>
          <a:p>
            <a:pPr algn="just">
              <a:buNone/>
            </a:pPr>
            <a:r>
              <a:rPr lang="en-US" b="1" dirty="0" smtClean="0"/>
              <a:t> </a:t>
            </a:r>
          </a:p>
          <a:p>
            <a:pPr algn="just"/>
            <a:endParaRPr lang="en-US" b="1" dirty="0"/>
          </a:p>
        </p:txBody>
      </p:sp>
      <p:pic>
        <p:nvPicPr>
          <p:cNvPr id="4" name="Picture 5" descr="http://theflashblog.com/map.gif"/>
          <p:cNvPicPr>
            <a:picLocks noChangeAspect="1" noChangeArrowheads="1"/>
          </p:cNvPicPr>
          <p:nvPr/>
        </p:nvPicPr>
        <p:blipFill>
          <a:blip r:embed="rId4" r:link="rId5" cstate="print"/>
          <a:srcRect/>
          <a:stretch>
            <a:fillRect/>
          </a:stretch>
        </p:blipFill>
        <p:spPr bwMode="auto">
          <a:xfrm>
            <a:off x="7543800" y="762000"/>
            <a:ext cx="838200" cy="838200"/>
          </a:xfrm>
          <a:prstGeom prst="rect">
            <a:avLst/>
          </a:prstGeom>
          <a:noFill/>
          <a:ln w="50800" cmpd="tri">
            <a:solidFill>
              <a:srgbClr val="0000FF"/>
            </a:solidFill>
            <a:miter lim="800000"/>
            <a:headEnd/>
            <a:tailEnd/>
          </a:ln>
        </p:spPr>
      </p:pic>
      <p:pic>
        <p:nvPicPr>
          <p:cNvPr id="6" name="Picture 5" descr="Member Care Associates Inc.jpg"/>
          <p:cNvPicPr>
            <a:picLocks noChangeAspect="1"/>
          </p:cNvPicPr>
          <p:nvPr/>
        </p:nvPicPr>
        <p:blipFill>
          <a:blip r:embed="rId6" cstate="print"/>
          <a:stretch>
            <a:fillRect/>
          </a:stretch>
        </p:blipFill>
        <p:spPr>
          <a:xfrm>
            <a:off x="762000" y="609600"/>
            <a:ext cx="914400" cy="943125"/>
          </a:xfrm>
          <a:prstGeom prst="rect">
            <a:avLst/>
          </a:prstGeom>
          <a:ln>
            <a:solidFill>
              <a:srgbClr val="0000FF"/>
            </a:solid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GB" sz="4000" dirty="0" smtClean="0">
                <a:solidFill>
                  <a:srgbClr val="3366FF"/>
                </a:solidFill>
              </a:rPr>
              <a:t>Core Resources</a:t>
            </a:r>
            <a:endParaRPr lang="en-GB" sz="4000" dirty="0">
              <a:solidFill>
                <a:srgbClr val="3366FF"/>
              </a:solidFill>
            </a:endParaRPr>
          </a:p>
        </p:txBody>
      </p:sp>
      <p:sp>
        <p:nvSpPr>
          <p:cNvPr id="3" name="Content Placeholder 2"/>
          <p:cNvSpPr>
            <a:spLocks noGrp="1"/>
          </p:cNvSpPr>
          <p:nvPr>
            <p:ph idx="1"/>
          </p:nvPr>
        </p:nvSpPr>
        <p:spPr>
          <a:xfrm>
            <a:off x="0" y="990600"/>
            <a:ext cx="9144000" cy="5867400"/>
          </a:xfrm>
        </p:spPr>
        <p:txBody>
          <a:bodyPr>
            <a:normAutofit fontScale="70000" lnSpcReduction="20000"/>
          </a:bodyPr>
          <a:lstStyle/>
          <a:p>
            <a:r>
              <a:rPr lang="en-GB" sz="2300" b="1" dirty="0" smtClean="0"/>
              <a:t>Global Integration: Addressing the Pressing Issues Facing Our World </a:t>
            </a:r>
          </a:p>
          <a:p>
            <a:pPr>
              <a:buNone/>
            </a:pPr>
            <a:r>
              <a:rPr lang="en-GB" sz="1800" dirty="0" smtClean="0"/>
              <a:t>	</a:t>
            </a:r>
            <a:r>
              <a:rPr lang="en-GB" sz="1800" i="1" dirty="0" smtClean="0"/>
              <a:t>Christian Psychology Around the World, </a:t>
            </a:r>
            <a:r>
              <a:rPr lang="en-GB" sz="1800" dirty="0" smtClean="0"/>
              <a:t>April 2016</a:t>
            </a:r>
            <a:br>
              <a:rPr lang="en-GB" sz="1800" dirty="0" smtClean="0"/>
            </a:br>
            <a:r>
              <a:rPr lang="en-GB" sz="1800" dirty="0" smtClean="0">
                <a:hlinkClick r:id="rId2"/>
              </a:rPr>
              <a:t>http://emcapp.ignis.de/</a:t>
            </a:r>
            <a:endParaRPr lang="en-GB" sz="1800" dirty="0" smtClean="0"/>
          </a:p>
          <a:p>
            <a:pPr>
              <a:buNone/>
            </a:pPr>
            <a:endParaRPr lang="en-GB" sz="1800" dirty="0" smtClean="0"/>
          </a:p>
          <a:p>
            <a:r>
              <a:rPr lang="en-GB" sz="2300" b="1" i="1" dirty="0" smtClean="0"/>
              <a:t>Global Member Care: Crossing Sectors for Serving Humanity</a:t>
            </a:r>
            <a:r>
              <a:rPr lang="en-GB" sz="2300" b="1" dirty="0" smtClean="0"/>
              <a:t> (2013 )</a:t>
            </a:r>
            <a:r>
              <a:rPr lang="en-GB" sz="1800" dirty="0" smtClean="0"/>
              <a:t/>
            </a:r>
            <a:br>
              <a:rPr lang="en-GB" sz="1800" dirty="0" smtClean="0"/>
            </a:br>
            <a:r>
              <a:rPr lang="en-GB" sz="1800" dirty="0" smtClean="0"/>
              <a:t>Chapter Two: Charting Your Course through the Sectors</a:t>
            </a:r>
          </a:p>
          <a:p>
            <a:pPr>
              <a:buNone/>
            </a:pPr>
            <a:r>
              <a:rPr lang="en-GB" sz="1800" dirty="0" smtClean="0"/>
              <a:t>	</a:t>
            </a:r>
            <a:r>
              <a:rPr lang="en-GB" sz="1800" dirty="0" smtClean="0">
                <a:hlinkClick r:id="rId3"/>
              </a:rPr>
              <a:t>https://sites.google.com/site/globalmca/home/volume-2-preview</a:t>
            </a:r>
            <a:endParaRPr lang="en-GB" sz="1800" dirty="0" smtClean="0"/>
          </a:p>
          <a:p>
            <a:pPr>
              <a:buNone/>
            </a:pPr>
            <a:r>
              <a:rPr lang="en-GB" sz="1800" dirty="0" smtClean="0"/>
              <a:t>	Note: chapter two is available to read on the Amazon </a:t>
            </a:r>
            <a:r>
              <a:rPr lang="en-GB" sz="1800" dirty="0" err="1" smtClean="0"/>
              <a:t>ebook</a:t>
            </a:r>
            <a:r>
              <a:rPr lang="en-GB" sz="1800" dirty="0" smtClean="0"/>
              <a:t> preview</a:t>
            </a:r>
            <a:br>
              <a:rPr lang="en-GB" sz="1800" dirty="0" smtClean="0"/>
            </a:br>
            <a:r>
              <a:rPr lang="en-GB" sz="1800" dirty="0" smtClean="0">
                <a:hlinkClick r:id="rId4"/>
              </a:rPr>
              <a:t>http://www.amazon.com/Global-Member-Care-Crossing-Humanity-ebook/dp/B00HX6WZLQ</a:t>
            </a:r>
            <a:endParaRPr lang="en-GB" sz="1800" dirty="0" smtClean="0"/>
          </a:p>
          <a:p>
            <a:pPr>
              <a:buNone/>
            </a:pPr>
            <a:endParaRPr lang="en-GB" sz="1800" dirty="0" smtClean="0"/>
          </a:p>
          <a:p>
            <a:r>
              <a:rPr lang="en-GB" sz="2300" b="1" dirty="0" smtClean="0"/>
              <a:t>Transforming Our World: The 2030 Agenda for Sustainable Development</a:t>
            </a:r>
          </a:p>
          <a:p>
            <a:pPr>
              <a:buNone/>
            </a:pPr>
            <a:r>
              <a:rPr lang="en-GB" sz="1800" dirty="0" smtClean="0"/>
              <a:t>	United Nations, 2015</a:t>
            </a:r>
            <a:br>
              <a:rPr lang="en-GB" sz="1800" dirty="0" smtClean="0"/>
            </a:br>
            <a:r>
              <a:rPr lang="en-GB" sz="1800" dirty="0" smtClean="0">
                <a:hlinkClick r:id="rId5"/>
              </a:rPr>
              <a:t>https://sustainabledevelopment.un.org/post2015/transformingourworld</a:t>
            </a:r>
            <a:endParaRPr lang="en-GB" sz="1800" dirty="0" smtClean="0"/>
          </a:p>
          <a:p>
            <a:pPr>
              <a:buNone/>
            </a:pPr>
            <a:r>
              <a:rPr lang="en-GB" sz="1800" dirty="0" smtClean="0"/>
              <a:t>	See also: One Humanity: Shared Responsibility (United Nations, February 2016)</a:t>
            </a:r>
            <a:br>
              <a:rPr lang="en-GB" sz="1800" dirty="0" smtClean="0"/>
            </a:br>
            <a:r>
              <a:rPr lang="en-GB" sz="1800" dirty="0" smtClean="0">
                <a:hlinkClick r:id="rId6"/>
              </a:rPr>
              <a:t>http://sgreport.worldhumanitariansummit.org/</a:t>
            </a:r>
            <a:endParaRPr lang="en-GB" sz="1800" dirty="0" smtClean="0"/>
          </a:p>
          <a:p>
            <a:pPr>
              <a:buNone/>
            </a:pPr>
            <a:r>
              <a:rPr lang="en-GB" sz="1800" dirty="0" smtClean="0"/>
              <a:t>	See also: Core Humanitarian Standard on Quality and Accountability (CHS Alliance, 2014) </a:t>
            </a:r>
            <a:br>
              <a:rPr lang="en-GB" sz="1800" dirty="0" smtClean="0"/>
            </a:br>
            <a:r>
              <a:rPr lang="en-GB" sz="1800" dirty="0" smtClean="0">
                <a:hlinkClick r:id="rId7"/>
              </a:rPr>
              <a:t>http://www.corehumanitarianstandard.org/the-standard</a:t>
            </a:r>
            <a:endParaRPr lang="en-GB" sz="1800" dirty="0" smtClean="0"/>
          </a:p>
          <a:p>
            <a:pPr>
              <a:buNone/>
            </a:pPr>
            <a:endParaRPr lang="en-GB" sz="1800" dirty="0" smtClean="0"/>
          </a:p>
          <a:p>
            <a:r>
              <a:rPr lang="en-GB" sz="2300" b="1" dirty="0" smtClean="0"/>
              <a:t>Mental Health Action Plan 2013-2020</a:t>
            </a:r>
          </a:p>
          <a:p>
            <a:pPr>
              <a:buNone/>
            </a:pPr>
            <a:r>
              <a:rPr lang="en-GB" sz="1800" dirty="0" smtClean="0"/>
              <a:t>	World Health Organization, 2013</a:t>
            </a:r>
            <a:br>
              <a:rPr lang="en-GB" sz="1800" dirty="0" smtClean="0"/>
            </a:br>
            <a:r>
              <a:rPr lang="en-GB" sz="1800" dirty="0" smtClean="0">
                <a:hlinkClick r:id="rId8"/>
              </a:rPr>
              <a:t>http://www.who.int/mental_health/publications/action_plan/en/</a:t>
            </a:r>
            <a:endParaRPr lang="en-GB" sz="1800" dirty="0" smtClean="0"/>
          </a:p>
          <a:p>
            <a:pPr>
              <a:buNone/>
            </a:pPr>
            <a:r>
              <a:rPr lang="en-GB" sz="1800" dirty="0" smtClean="0"/>
              <a:t>	See also: MHPSS advocacy paper for the World Humanitarian Summit (IASC, July 2015)</a:t>
            </a:r>
            <a:br>
              <a:rPr lang="en-GB" sz="1800" dirty="0" smtClean="0"/>
            </a:br>
            <a:r>
              <a:rPr lang="en-GB" sz="1800" dirty="0" smtClean="0">
                <a:hlinkClick r:id="rId9"/>
              </a:rPr>
              <a:t>https://interagencystandingcommittee.org/iasc-and-world-humanitarian-summit/content/whs-advocacy-paper-mental-health-and-psychosocial-support</a:t>
            </a:r>
            <a:endParaRPr lang="en-GB" sz="1800" dirty="0" smtClean="0"/>
          </a:p>
          <a:p>
            <a:pPr>
              <a:buNone/>
            </a:pPr>
            <a:endParaRPr lang="en-GB" sz="1800" dirty="0" smtClean="0"/>
          </a:p>
          <a:p>
            <a:r>
              <a:rPr lang="en-GB" sz="2300" b="1" dirty="0" smtClean="0"/>
              <a:t>GMH: Tracking and Trekking Across Sectors </a:t>
            </a:r>
          </a:p>
          <a:p>
            <a:pPr>
              <a:buNone/>
            </a:pPr>
            <a:r>
              <a:rPr lang="en-GB" sz="1800" dirty="0" smtClean="0"/>
              <a:t>	</a:t>
            </a:r>
            <a:r>
              <a:rPr lang="en-GB" sz="1800" i="1" dirty="0" smtClean="0"/>
              <a:t>Psychology International</a:t>
            </a:r>
            <a:r>
              <a:rPr lang="en-GB" sz="1800" dirty="0" smtClean="0"/>
              <a:t>, (K and M O’Donnell, June 2015)</a:t>
            </a:r>
            <a:br>
              <a:rPr lang="en-GB" sz="1800" dirty="0" smtClean="0"/>
            </a:br>
            <a:r>
              <a:rPr lang="en-GB" sz="1800" dirty="0" smtClean="0"/>
              <a:t> </a:t>
            </a:r>
            <a:r>
              <a:rPr lang="en-GB" sz="1800" dirty="0" smtClean="0">
                <a:hlinkClick r:id="rId10"/>
              </a:rPr>
              <a:t>http://www.apa.org/international/pi/2015/06/mental-health-tracking.aspx</a:t>
            </a:r>
            <a:endParaRPr lang="en-GB" sz="1800" dirty="0" smtClean="0"/>
          </a:p>
          <a:p>
            <a:pPr>
              <a:buNone/>
            </a:pPr>
            <a:r>
              <a:rPr lang="en-GB" sz="1800" dirty="0" smtClean="0"/>
              <a:t>	Note: the full version is available on the GMH-Map website:</a:t>
            </a:r>
            <a:br>
              <a:rPr lang="en-GB" sz="1800" dirty="0" smtClean="0"/>
            </a:br>
            <a:r>
              <a:rPr lang="en-GB" sz="1800" dirty="0" smtClean="0">
                <a:hlinkClick r:id="rId11"/>
              </a:rPr>
              <a:t>https://sites.google.com/site/gmhmap/home/gmh-track-trek</a:t>
            </a:r>
            <a:endParaRPr lang="en-GB" sz="1800" dirty="0" smtClean="0"/>
          </a:p>
          <a:p>
            <a:pPr>
              <a:buNone/>
            </a:pPr>
            <a:endParaRPr lang="en-GB" sz="1800" dirty="0" smtClean="0"/>
          </a:p>
          <a:p>
            <a:pPr>
              <a:buNone/>
            </a:pPr>
            <a:endParaRPr lang="en-GB" sz="1800" b="1" dirty="0" smtClean="0"/>
          </a:p>
          <a:p>
            <a:pPr>
              <a:buNone/>
            </a:pPr>
            <a:endParaRPr lang="en-GB" sz="2000" dirty="0" smtClean="0"/>
          </a:p>
          <a:p>
            <a:pPr>
              <a:buNone/>
            </a:pPr>
            <a:endParaRPr lang="en-GB" sz="2800" dirty="0" smtClean="0"/>
          </a:p>
          <a:p>
            <a:endParaRPr lang="en-GB" sz="2800" dirty="0" smtClean="0"/>
          </a:p>
          <a:p>
            <a:endParaRPr lang="en-GB" dirty="0"/>
          </a:p>
        </p:txBody>
      </p:sp>
      <p:pic>
        <p:nvPicPr>
          <p:cNvPr id="5" name="Picture 4" descr="crossing sectors crop.jpg"/>
          <p:cNvPicPr>
            <a:picLocks noChangeAspect="1"/>
          </p:cNvPicPr>
          <p:nvPr/>
        </p:nvPicPr>
        <p:blipFill>
          <a:blip r:embed="rId12" cstate="print"/>
          <a:stretch>
            <a:fillRect/>
          </a:stretch>
        </p:blipFill>
        <p:spPr>
          <a:xfrm>
            <a:off x="6983132" y="0"/>
            <a:ext cx="2160868" cy="990600"/>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3366FF"/>
                </a:solidFill>
              </a:rPr>
              <a:t>FOI for our GI-Journey</a:t>
            </a:r>
            <a:endParaRPr lang="en-GB" b="1" dirty="0">
              <a:solidFill>
                <a:srgbClr val="3366FF"/>
              </a:solidFill>
            </a:endParaRPr>
          </a:p>
        </p:txBody>
      </p:sp>
      <p:sp>
        <p:nvSpPr>
          <p:cNvPr id="3" name="Content Placeholder 2"/>
          <p:cNvSpPr>
            <a:spLocks noGrp="1"/>
          </p:cNvSpPr>
          <p:nvPr>
            <p:ph idx="1"/>
          </p:nvPr>
        </p:nvSpPr>
        <p:spPr/>
        <p:txBody>
          <a:bodyPr/>
          <a:lstStyle/>
          <a:p>
            <a:r>
              <a:rPr lang="en-GB" dirty="0" smtClean="0"/>
              <a:t>Framework to guide</a:t>
            </a:r>
          </a:p>
          <a:p>
            <a:r>
              <a:rPr lang="en-GB" i="1" dirty="0" err="1" smtClean="0"/>
              <a:t>Outils</a:t>
            </a:r>
            <a:r>
              <a:rPr lang="en-GB" dirty="0" smtClean="0"/>
              <a:t> (tools) to resource</a:t>
            </a:r>
          </a:p>
          <a:p>
            <a:r>
              <a:rPr lang="en-GB" dirty="0" smtClean="0"/>
              <a:t>Integrity to permeate</a:t>
            </a:r>
          </a:p>
          <a:p>
            <a:endParaRPr lang="en-GB" dirty="0" smtClean="0"/>
          </a:p>
          <a:p>
            <a:pPr>
              <a:buNone/>
            </a:pPr>
            <a:endParaRPr lang="en-GB" i="1" dirty="0" smtClean="0"/>
          </a:p>
          <a:p>
            <a:pPr>
              <a:buNone/>
            </a:pPr>
            <a:endParaRPr lang="en-GB" i="1" dirty="0" smtClean="0"/>
          </a:p>
          <a:p>
            <a:pPr>
              <a:buNone/>
            </a:pPr>
            <a:r>
              <a:rPr lang="en-GB" i="1" dirty="0" smtClean="0"/>
              <a:t>la </a:t>
            </a:r>
            <a:r>
              <a:rPr lang="en-GB" i="1" dirty="0" err="1" smtClean="0"/>
              <a:t>foi</a:t>
            </a:r>
            <a:r>
              <a:rPr lang="en-GB" dirty="0" smtClean="0"/>
              <a:t> is French for faith</a:t>
            </a:r>
            <a:endParaRPr lang="en-GB"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GB" dirty="0" smtClean="0"/>
              <a:t>.</a:t>
            </a:r>
            <a:endParaRPr lang="en-GB" dirty="0"/>
          </a:p>
        </p:txBody>
      </p:sp>
      <p:sp>
        <p:nvSpPr>
          <p:cNvPr id="3" name="Content Placeholder 2"/>
          <p:cNvSpPr>
            <a:spLocks noGrp="1"/>
          </p:cNvSpPr>
          <p:nvPr>
            <p:ph idx="1"/>
          </p:nvPr>
        </p:nvSpPr>
        <p:spPr>
          <a:xfrm>
            <a:off x="0" y="1447800"/>
            <a:ext cx="9144000" cy="5410200"/>
          </a:xfrm>
        </p:spPr>
        <p:txBody>
          <a:bodyPr>
            <a:normAutofit fontScale="77500" lnSpcReduction="20000"/>
          </a:bodyPr>
          <a:lstStyle/>
          <a:p>
            <a:pPr algn="ctr">
              <a:buNone/>
            </a:pPr>
            <a:r>
              <a:rPr lang="en-US" sz="4800" b="1" dirty="0" smtClean="0">
                <a:solidFill>
                  <a:srgbClr val="24505A"/>
                </a:solidFill>
              </a:rPr>
              <a:t>Thank you!</a:t>
            </a:r>
          </a:p>
          <a:p>
            <a:pPr algn="ctr">
              <a:buNone/>
            </a:pPr>
            <a:endParaRPr lang="en-US" sz="4800" b="1" dirty="0" smtClean="0">
              <a:solidFill>
                <a:srgbClr val="0000FF"/>
              </a:solidFill>
            </a:endParaRPr>
          </a:p>
          <a:p>
            <a:pPr algn="ctr">
              <a:buNone/>
            </a:pPr>
            <a:endParaRPr lang="en-US" sz="4800" b="1" dirty="0" smtClean="0">
              <a:solidFill>
                <a:srgbClr val="0000FF"/>
              </a:solidFill>
            </a:endParaRPr>
          </a:p>
          <a:p>
            <a:pPr algn="ctr">
              <a:buNone/>
            </a:pPr>
            <a:endParaRPr lang="en-GB" sz="1700" b="1" dirty="0" smtClean="0"/>
          </a:p>
          <a:p>
            <a:pPr algn="ctr">
              <a:buNone/>
            </a:pPr>
            <a:endParaRPr lang="en-GB" sz="1800" b="1" dirty="0" smtClean="0"/>
          </a:p>
          <a:p>
            <a:pPr algn="ctr">
              <a:buNone/>
            </a:pPr>
            <a:endParaRPr lang="en-GB" sz="2000" b="1" dirty="0" smtClean="0"/>
          </a:p>
          <a:p>
            <a:pPr algn="ctr">
              <a:buNone/>
            </a:pPr>
            <a:endParaRPr lang="en-GB" sz="2000" b="1" dirty="0" smtClean="0"/>
          </a:p>
          <a:p>
            <a:pPr algn="ctr">
              <a:buNone/>
            </a:pPr>
            <a:endParaRPr lang="en-GB" sz="2000" b="1" dirty="0" smtClean="0"/>
          </a:p>
          <a:p>
            <a:pPr algn="ctr">
              <a:buNone/>
            </a:pPr>
            <a:r>
              <a:rPr lang="en-GB" sz="2000" b="1" dirty="0" smtClean="0"/>
              <a:t>Kelly and </a:t>
            </a:r>
            <a:r>
              <a:rPr lang="en-GB" sz="2000" b="1" dirty="0" err="1" smtClean="0"/>
              <a:t>Michèle</a:t>
            </a:r>
            <a:r>
              <a:rPr lang="en-GB" sz="2000" b="1" dirty="0" smtClean="0"/>
              <a:t> </a:t>
            </a:r>
            <a:r>
              <a:rPr lang="en-GB" sz="2000" dirty="0" smtClean="0"/>
              <a:t>  </a:t>
            </a:r>
            <a:br>
              <a:rPr lang="en-GB" sz="2000" dirty="0" smtClean="0"/>
            </a:br>
            <a:r>
              <a:rPr lang="en-GB" sz="2000" b="1" dirty="0" smtClean="0"/>
              <a:t>Member Care Associates, Inc.</a:t>
            </a:r>
          </a:p>
          <a:p>
            <a:pPr algn="ctr">
              <a:buNone/>
            </a:pPr>
            <a:r>
              <a:rPr lang="en-GB" sz="1700" b="1" u="sng" dirty="0" smtClean="0">
                <a:solidFill>
                  <a:srgbClr val="3366FF"/>
                </a:solidFill>
                <a:hlinkClick r:id="rId2"/>
              </a:rPr>
              <a:t>mcaresources@gmail.com</a:t>
            </a:r>
            <a:r>
              <a:rPr lang="en-GB" sz="1700" b="1" dirty="0" smtClean="0">
                <a:solidFill>
                  <a:srgbClr val="3366FF"/>
                </a:solidFill>
              </a:rPr>
              <a:t> </a:t>
            </a:r>
            <a:br>
              <a:rPr lang="en-GB" sz="1700" b="1" dirty="0" smtClean="0">
                <a:solidFill>
                  <a:srgbClr val="3366FF"/>
                </a:solidFill>
              </a:rPr>
            </a:br>
            <a:r>
              <a:rPr lang="en-GB" sz="1700" b="1" u="sng" dirty="0" smtClean="0">
                <a:solidFill>
                  <a:srgbClr val="3366FF"/>
                </a:solidFill>
                <a:hlinkClick r:id="rId3"/>
              </a:rPr>
              <a:t>www.membercareassociates.org</a:t>
            </a:r>
            <a:endParaRPr lang="en-GB" sz="1700" b="1" u="sng" dirty="0" smtClean="0">
              <a:solidFill>
                <a:srgbClr val="3366FF"/>
              </a:solidFill>
            </a:endParaRPr>
          </a:p>
          <a:p>
            <a:pPr algn="ctr">
              <a:buNone/>
            </a:pPr>
            <a:endParaRPr lang="en-GB" sz="1800" dirty="0" smtClean="0"/>
          </a:p>
          <a:p>
            <a:pPr algn="ctr">
              <a:lnSpc>
                <a:spcPct val="120000"/>
              </a:lnSpc>
              <a:spcBef>
                <a:spcPts val="0"/>
              </a:spcBef>
              <a:buNone/>
            </a:pPr>
            <a:r>
              <a:rPr lang="en-GB" sz="2200" b="1" dirty="0" smtClean="0"/>
              <a:t>Global Integration is a framework for: </a:t>
            </a:r>
            <a:r>
              <a:rPr lang="en-GB" sz="2200" dirty="0" smtClean="0"/>
              <a:t/>
            </a:r>
            <a:br>
              <a:rPr lang="en-GB" sz="2200" dirty="0" smtClean="0"/>
            </a:br>
            <a:r>
              <a:rPr lang="en-GB" sz="2200" dirty="0" smtClean="0"/>
              <a:t>actively integrating our lives with global realities </a:t>
            </a:r>
            <a:br>
              <a:rPr lang="en-GB" sz="2200" dirty="0" smtClean="0"/>
            </a:br>
            <a:r>
              <a:rPr lang="en-GB" sz="2200" dirty="0" smtClean="0"/>
              <a:t>by connecting relationally and contributing relevantly, </a:t>
            </a:r>
            <a:br>
              <a:rPr lang="en-GB" sz="2200" dirty="0" smtClean="0"/>
            </a:br>
            <a:r>
              <a:rPr lang="en-GB" sz="2200" dirty="0" smtClean="0"/>
              <a:t>on behalf of human wellbeing and the issues facing humanity, </a:t>
            </a:r>
            <a:br>
              <a:rPr lang="en-GB" sz="2200" dirty="0" smtClean="0"/>
            </a:br>
            <a:r>
              <a:rPr lang="en-GB" sz="2200" dirty="0" smtClean="0"/>
              <a:t>in light of our integrity and core values (e.g., ethical, humanitarian, faith-based)</a:t>
            </a:r>
          </a:p>
          <a:p>
            <a:pPr algn="ctr">
              <a:lnSpc>
                <a:spcPct val="120000"/>
              </a:lnSpc>
              <a:spcBef>
                <a:spcPts val="0"/>
              </a:spcBef>
              <a:buNone/>
            </a:pPr>
            <a:r>
              <a:rPr lang="en-GB" sz="2200" i="1" dirty="0" smtClean="0"/>
              <a:t>ad </a:t>
            </a:r>
            <a:r>
              <a:rPr lang="en-GB" sz="2200" i="1" dirty="0" err="1" smtClean="0"/>
              <a:t>majorem</a:t>
            </a:r>
            <a:r>
              <a:rPr lang="en-GB" sz="2200" i="1" dirty="0" smtClean="0"/>
              <a:t> Dei </a:t>
            </a:r>
            <a:r>
              <a:rPr lang="en-GB" sz="2200" i="1" dirty="0" err="1" smtClean="0"/>
              <a:t>gloriam</a:t>
            </a:r>
            <a:r>
              <a:rPr lang="en-GB" sz="2200" dirty="0" smtClean="0"/>
              <a:t>.</a:t>
            </a:r>
          </a:p>
          <a:p>
            <a:pPr algn="ctr">
              <a:buNone/>
            </a:pPr>
            <a:endParaRPr lang="en-GB" sz="1700" b="1" u="sng" dirty="0" smtClean="0">
              <a:solidFill>
                <a:srgbClr val="3366FF"/>
              </a:solidFill>
            </a:endParaRPr>
          </a:p>
          <a:p>
            <a:pPr algn="ctr">
              <a:buNone/>
            </a:pPr>
            <a:endParaRPr lang="en-GB" sz="2800" b="1" dirty="0" smtClean="0">
              <a:solidFill>
                <a:srgbClr val="0000FF"/>
              </a:solidFill>
            </a:endParaRPr>
          </a:p>
        </p:txBody>
      </p:sp>
      <p:pic>
        <p:nvPicPr>
          <p:cNvPr id="4" name="Picture 3" descr="K and M cropped.jpg"/>
          <p:cNvPicPr>
            <a:picLocks noChangeAspect="1"/>
          </p:cNvPicPr>
          <p:nvPr/>
        </p:nvPicPr>
        <p:blipFill>
          <a:blip r:embed="rId4" cstate="print"/>
          <a:stretch>
            <a:fillRect/>
          </a:stretch>
        </p:blipFill>
        <p:spPr>
          <a:xfrm>
            <a:off x="3657600" y="2133600"/>
            <a:ext cx="2109636" cy="1970386"/>
          </a:xfrm>
          <a:prstGeom prst="rect">
            <a:avLst/>
          </a:prstGeom>
        </p:spPr>
      </p:pic>
      <p:pic>
        <p:nvPicPr>
          <p:cNvPr id="7" name="Picture 6" descr="crossing sectors crop.jpg"/>
          <p:cNvPicPr>
            <a:picLocks noChangeAspect="1"/>
          </p:cNvPicPr>
          <p:nvPr/>
        </p:nvPicPr>
        <p:blipFill>
          <a:blip r:embed="rId5" cstate="print"/>
          <a:stretch>
            <a:fillRect/>
          </a:stretch>
        </p:blipFill>
        <p:spPr>
          <a:xfrm>
            <a:off x="3124200" y="0"/>
            <a:ext cx="2895600" cy="1327421"/>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GB" b="1" dirty="0" smtClean="0">
                <a:solidFill>
                  <a:srgbClr val="3366FF"/>
                </a:solidFill>
              </a:rPr>
              <a:t>Appendix:</a:t>
            </a:r>
            <a:br>
              <a:rPr lang="en-GB" b="1" dirty="0" smtClean="0">
                <a:solidFill>
                  <a:srgbClr val="3366FF"/>
                </a:solidFill>
              </a:rPr>
            </a:br>
            <a:r>
              <a:rPr lang="en-GB" b="1" dirty="0" smtClean="0">
                <a:solidFill>
                  <a:srgbClr val="3366FF"/>
                </a:solidFill>
              </a:rPr>
              <a:t>United Nations</a:t>
            </a:r>
            <a:endParaRPr lang="en-GB" b="1" dirty="0">
              <a:solidFill>
                <a:srgbClr val="3366FF"/>
              </a:solidFill>
            </a:endParaRPr>
          </a:p>
        </p:txBody>
      </p:sp>
      <p:sp>
        <p:nvSpPr>
          <p:cNvPr id="3" name="Content Placeholder 2"/>
          <p:cNvSpPr>
            <a:spLocks noGrp="1"/>
          </p:cNvSpPr>
          <p:nvPr>
            <p:ph idx="1"/>
          </p:nvPr>
        </p:nvSpPr>
        <p:spPr/>
        <p:txBody>
          <a:bodyPr>
            <a:normAutofit fontScale="70000" lnSpcReduction="20000"/>
          </a:bodyPr>
          <a:lstStyle/>
          <a:p>
            <a:r>
              <a:rPr lang="en-GB" i="1" dirty="0" smtClean="0"/>
              <a:t>“We are at a historic crossroads, and the direction we take</a:t>
            </a:r>
            <a:br>
              <a:rPr lang="en-GB" i="1" dirty="0" smtClean="0"/>
            </a:br>
            <a:r>
              <a:rPr lang="en-GB" i="1" dirty="0" smtClean="0"/>
              <a:t>will determine whether we will succeed or fail in fulfilling our promises....Transformation is our watchword....I urge Governments and people everywhere to fulfil their political and moral responsibilities.” </a:t>
            </a:r>
          </a:p>
          <a:p>
            <a:pPr>
              <a:buNone/>
            </a:pPr>
            <a:r>
              <a:rPr lang="en-GB" i="1" dirty="0" smtClean="0"/>
              <a:t/>
            </a:r>
            <a:br>
              <a:rPr lang="en-GB" i="1" dirty="0" smtClean="0"/>
            </a:br>
            <a:r>
              <a:rPr lang="en-GB" dirty="0" smtClean="0"/>
              <a:t>Synthesis Report on Sustainable Development</a:t>
            </a:r>
          </a:p>
          <a:p>
            <a:pPr algn="just">
              <a:buNone/>
            </a:pPr>
            <a:r>
              <a:rPr lang="en-GB" dirty="0" smtClean="0"/>
              <a:t>	Ban </a:t>
            </a:r>
            <a:r>
              <a:rPr lang="en-GB" dirty="0" err="1" smtClean="0"/>
              <a:t>Ki</a:t>
            </a:r>
            <a:r>
              <a:rPr lang="en-GB" dirty="0" smtClean="0"/>
              <a:t>-Moon, 4 December 2014 (Paragraphs 2, 4, 25)</a:t>
            </a:r>
          </a:p>
          <a:p>
            <a:pPr algn="just"/>
            <a:endParaRPr lang="en-GB" i="1" dirty="0" smtClean="0"/>
          </a:p>
          <a:p>
            <a:r>
              <a:rPr lang="en-GB" i="1" dirty="0" smtClean="0"/>
              <a:t>“We can be the first generation to succeed in ending poverty;</a:t>
            </a:r>
            <a:br>
              <a:rPr lang="en-GB" i="1" dirty="0" smtClean="0"/>
            </a:br>
            <a:r>
              <a:rPr lang="en-GB" i="1" dirty="0" smtClean="0"/>
              <a:t>just as we may be the last to have a chance at saving the planet.”</a:t>
            </a:r>
            <a:r>
              <a:rPr lang="en-GB" dirty="0" smtClean="0"/>
              <a:t/>
            </a:r>
            <a:br>
              <a:rPr lang="en-GB" dirty="0" smtClean="0"/>
            </a:br>
            <a:endParaRPr lang="en-GB" dirty="0" smtClean="0"/>
          </a:p>
          <a:p>
            <a:pPr algn="just">
              <a:buNone/>
            </a:pPr>
            <a:r>
              <a:rPr lang="en-GB" dirty="0" smtClean="0"/>
              <a:t>	Transforming Our World: The 2030 Agenda for Sustainable Development United Nations, 1 August 2015 (Paragraph 60)</a:t>
            </a:r>
            <a:endParaRPr lang="en-GB" dirty="0"/>
          </a:p>
        </p:txBody>
      </p:sp>
      <p:pic>
        <p:nvPicPr>
          <p:cNvPr id="4" name="Picture 3" descr="crossing sectors crop.jpg"/>
          <p:cNvPicPr>
            <a:picLocks noChangeAspect="1"/>
          </p:cNvPicPr>
          <p:nvPr/>
        </p:nvPicPr>
        <p:blipFill>
          <a:blip r:embed="rId2" cstate="print"/>
          <a:stretch>
            <a:fillRect/>
          </a:stretch>
        </p:blipFill>
        <p:spPr>
          <a:xfrm>
            <a:off x="6983132" y="0"/>
            <a:ext cx="2160868" cy="9906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dirty="0" smtClean="0"/>
              <a:t>Perspectives:</a:t>
            </a:r>
            <a:br>
              <a:rPr lang="en-GB" sz="3200" dirty="0" smtClean="0"/>
            </a:br>
            <a:r>
              <a:rPr lang="en-GB" sz="3200" dirty="0" smtClean="0"/>
              <a:t>The United Nations</a:t>
            </a:r>
            <a:endParaRPr lang="en-GB" sz="3200" dirty="0"/>
          </a:p>
        </p:txBody>
      </p:sp>
      <p:sp>
        <p:nvSpPr>
          <p:cNvPr id="3" name="Content Placeholder 2"/>
          <p:cNvSpPr>
            <a:spLocks noGrp="1"/>
          </p:cNvSpPr>
          <p:nvPr>
            <p:ph sz="quarter" idx="1"/>
          </p:nvPr>
        </p:nvSpPr>
        <p:spPr/>
        <p:txBody>
          <a:bodyPr>
            <a:normAutofit fontScale="70000" lnSpcReduction="20000"/>
          </a:bodyPr>
          <a:lstStyle/>
          <a:p>
            <a:pPr algn="just"/>
            <a:r>
              <a:rPr lang="en-US" dirty="0" smtClean="0"/>
              <a:t>But the world is not so happy a place. Billions of people suffer impoverishment, many until the end of their miserable lives…</a:t>
            </a:r>
          </a:p>
          <a:p>
            <a:pPr algn="just"/>
            <a:r>
              <a:rPr lang="en-US" dirty="0" smtClean="0"/>
              <a:t>Can we really offer justice and freedom from want to a mid-twenty-first-century earth of perhaps nine billion people, one-third of whom may live in squalor and desperation?...</a:t>
            </a:r>
          </a:p>
          <a:p>
            <a:pPr algn="just"/>
            <a:r>
              <a:rPr lang="en-US" dirty="0" smtClean="0"/>
              <a:t>[Surprises and setbacks] should not deter us from responding as best we can, using our talents to improve this always mixed record of trying “to save generations from the scourge of war,” “to reaffirm faith in fundamental human rights,” and “to promote social progress and better standards of life in larger freedom.” </a:t>
            </a:r>
          </a:p>
          <a:p>
            <a:pPr algn="just"/>
            <a:r>
              <a:rPr lang="en-US" b="1" dirty="0" smtClean="0"/>
              <a:t>The original Preamble to the Charter of the United Nations had it right. The question is, can we do it?</a:t>
            </a:r>
          </a:p>
          <a:p>
            <a:pPr algn="just">
              <a:buNone/>
            </a:pPr>
            <a:r>
              <a:rPr lang="en-US" dirty="0" smtClean="0"/>
              <a:t>	 (Paul Kennedy, </a:t>
            </a:r>
            <a:r>
              <a:rPr lang="en-US" i="1" dirty="0" smtClean="0"/>
              <a:t>The  Parliament of Man: The Past, Present, and Future of the United Nations, </a:t>
            </a:r>
            <a:r>
              <a:rPr lang="en-US" dirty="0" smtClean="0"/>
              <a:t>2006, 279, 289)</a:t>
            </a:r>
            <a:endParaRPr lang="en-GB" dirty="0" smtClean="0"/>
          </a:p>
          <a:p>
            <a:endParaRPr lang="en-GB" dirty="0"/>
          </a:p>
        </p:txBody>
      </p:sp>
      <p:pic>
        <p:nvPicPr>
          <p:cNvPr id="4" name="Picture 5" descr="http://theflashblog.com/map.gif"/>
          <p:cNvPicPr>
            <a:picLocks noChangeAspect="1" noChangeArrowheads="1"/>
          </p:cNvPicPr>
          <p:nvPr/>
        </p:nvPicPr>
        <p:blipFill>
          <a:blip r:embed="rId2" r:link="rId3" cstate="print"/>
          <a:srcRect/>
          <a:stretch>
            <a:fillRect/>
          </a:stretch>
        </p:blipFill>
        <p:spPr bwMode="auto">
          <a:xfrm>
            <a:off x="8077200" y="304800"/>
            <a:ext cx="838200" cy="838200"/>
          </a:xfrm>
          <a:prstGeom prst="rect">
            <a:avLst/>
          </a:prstGeom>
          <a:noFill/>
          <a:ln w="50800" cmpd="tri">
            <a:solidFill>
              <a:srgbClr val="0000FF"/>
            </a:solidFill>
            <a:miter lim="800000"/>
            <a:headEnd/>
            <a:tailEnd/>
          </a:ln>
        </p:spPr>
      </p:pic>
      <p:pic>
        <p:nvPicPr>
          <p:cNvPr id="5" name="Picture 4" descr="Member Care Associates Inc.jpg"/>
          <p:cNvPicPr>
            <a:picLocks noChangeAspect="1"/>
          </p:cNvPicPr>
          <p:nvPr/>
        </p:nvPicPr>
        <p:blipFill>
          <a:blip r:embed="rId4" cstate="print"/>
          <a:stretch>
            <a:fillRect/>
          </a:stretch>
        </p:blipFill>
        <p:spPr>
          <a:xfrm>
            <a:off x="152400" y="228600"/>
            <a:ext cx="914400" cy="943125"/>
          </a:xfrm>
          <a:prstGeom prst="rect">
            <a:avLst/>
          </a:prstGeom>
          <a:ln>
            <a:solidFill>
              <a:srgbClr val="0000FF"/>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UN Charter, 1945</a:t>
            </a:r>
            <a:endParaRPr lang="en-GB" b="1" dirty="0">
              <a:solidFill>
                <a:schemeClr val="tx1"/>
              </a:solidFill>
            </a:endParaRPr>
          </a:p>
        </p:txBody>
      </p:sp>
      <p:sp>
        <p:nvSpPr>
          <p:cNvPr id="3" name="Content Placeholder 2"/>
          <p:cNvSpPr>
            <a:spLocks noGrp="1"/>
          </p:cNvSpPr>
          <p:nvPr>
            <p:ph sz="quarter" idx="1"/>
          </p:nvPr>
        </p:nvSpPr>
        <p:spPr/>
        <p:txBody>
          <a:bodyPr>
            <a:normAutofit fontScale="77500" lnSpcReduction="20000"/>
          </a:bodyPr>
          <a:lstStyle/>
          <a:p>
            <a:pPr algn="ctr">
              <a:buNone/>
            </a:pPr>
            <a:r>
              <a:rPr lang="en-US" b="1" dirty="0" smtClean="0"/>
              <a:t>We the peoples of the United Nations determined: </a:t>
            </a:r>
          </a:p>
          <a:p>
            <a:r>
              <a:rPr lang="en-US" dirty="0" smtClean="0"/>
              <a:t>to save succeeding generations from the scourge of war, which twice in our lifetime has brought untold sorrow to mankind, </a:t>
            </a:r>
          </a:p>
          <a:p>
            <a:r>
              <a:rPr lang="en-US" dirty="0" smtClean="0"/>
              <a:t>and to reaffirm faith in fundamental human rights, in the dignity and worth of the human person, in the equal rights of men and women and of nations large and small, </a:t>
            </a:r>
          </a:p>
          <a:p>
            <a:r>
              <a:rPr lang="en-US" dirty="0" smtClean="0"/>
              <a:t>and to establish conditions under which justice and respect for the obligations arising from treaties and other sources of international law can be maintained, </a:t>
            </a:r>
          </a:p>
          <a:p>
            <a:r>
              <a:rPr lang="en-US" dirty="0" smtClean="0"/>
              <a:t>and to promote social progress and better standards of life in larger freedom…</a:t>
            </a:r>
            <a:endParaRPr lang="en-GB" dirty="0" smtClean="0"/>
          </a:p>
          <a:p>
            <a:endParaRPr lang="en-GB" dirty="0"/>
          </a:p>
        </p:txBody>
      </p:sp>
      <p:pic>
        <p:nvPicPr>
          <p:cNvPr id="4" name="Picture 3" descr="Member Care Associates Inc.jpg"/>
          <p:cNvPicPr>
            <a:picLocks noChangeAspect="1"/>
          </p:cNvPicPr>
          <p:nvPr/>
        </p:nvPicPr>
        <p:blipFill>
          <a:blip r:embed="rId2" cstate="print"/>
          <a:stretch>
            <a:fillRect/>
          </a:stretch>
        </p:blipFill>
        <p:spPr>
          <a:xfrm>
            <a:off x="152400" y="228600"/>
            <a:ext cx="914400" cy="943125"/>
          </a:xfrm>
          <a:prstGeom prst="rect">
            <a:avLst/>
          </a:prstGeom>
          <a:ln>
            <a:solidFill>
              <a:srgbClr val="0000FF"/>
            </a:solidFill>
          </a:ln>
        </p:spPr>
      </p:pic>
      <p:pic>
        <p:nvPicPr>
          <p:cNvPr id="5" name="Picture 5" descr="http://theflashblog.com/map.gif"/>
          <p:cNvPicPr>
            <a:picLocks noChangeAspect="1" noChangeArrowheads="1"/>
          </p:cNvPicPr>
          <p:nvPr/>
        </p:nvPicPr>
        <p:blipFill>
          <a:blip r:embed="rId3" r:link="rId4" cstate="print"/>
          <a:srcRect/>
          <a:stretch>
            <a:fillRect/>
          </a:stretch>
        </p:blipFill>
        <p:spPr bwMode="auto">
          <a:xfrm>
            <a:off x="8077200" y="304800"/>
            <a:ext cx="838200" cy="838200"/>
          </a:xfrm>
          <a:prstGeom prst="rect">
            <a:avLst/>
          </a:prstGeom>
          <a:noFill/>
          <a:ln w="50800" cmpd="tri">
            <a:solidFill>
              <a:srgbClr val="0000FF"/>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GB" b="1" i="1" dirty="0" err="1" smtClean="0">
                <a:solidFill>
                  <a:srgbClr val="0000FF"/>
                </a:solidFill>
              </a:rPr>
              <a:t>Globa</a:t>
            </a:r>
            <a:r>
              <a:rPr lang="en-GB" b="1" i="1" dirty="0" err="1" smtClean="0"/>
              <a:t>l</a:t>
            </a:r>
            <a:r>
              <a:rPr lang="en-GB" b="1" i="1" dirty="0" err="1" smtClean="0">
                <a:solidFill>
                  <a:srgbClr val="0000FF"/>
                </a:solidFill>
              </a:rPr>
              <a:t>ntegration</a:t>
            </a:r>
            <a:endParaRPr lang="en-GB" b="1" i="1" dirty="0">
              <a:solidFill>
                <a:srgbClr val="0000FF"/>
              </a:solidFill>
            </a:endParaRPr>
          </a:p>
        </p:txBody>
      </p:sp>
      <p:sp>
        <p:nvSpPr>
          <p:cNvPr id="3" name="Content Placeholder 2"/>
          <p:cNvSpPr>
            <a:spLocks noGrp="1"/>
          </p:cNvSpPr>
          <p:nvPr>
            <p:ph idx="1"/>
          </p:nvPr>
        </p:nvSpPr>
        <p:spPr>
          <a:xfrm>
            <a:off x="0" y="1600200"/>
            <a:ext cx="9144000" cy="5257800"/>
          </a:xfrm>
        </p:spPr>
        <p:txBody>
          <a:bodyPr>
            <a:normAutofit fontScale="92500" lnSpcReduction="10000"/>
          </a:bodyPr>
          <a:lstStyle/>
          <a:p>
            <a:pPr algn="ctr">
              <a:buNone/>
            </a:pPr>
            <a:endParaRPr lang="en-GB" dirty="0" smtClean="0"/>
          </a:p>
          <a:p>
            <a:pPr algn="ctr">
              <a:buNone/>
            </a:pPr>
            <a:endParaRPr lang="en-GB" dirty="0" smtClean="0"/>
          </a:p>
          <a:p>
            <a:pPr algn="ctr">
              <a:buNone/>
            </a:pPr>
            <a:endParaRPr lang="en-GB" dirty="0" smtClean="0"/>
          </a:p>
          <a:p>
            <a:pPr algn="ctr">
              <a:buNone/>
            </a:pPr>
            <a:r>
              <a:rPr lang="en-GB" dirty="0" smtClean="0"/>
              <a:t>A framework for:</a:t>
            </a:r>
          </a:p>
          <a:p>
            <a:pPr algn="ctr">
              <a:buNone/>
            </a:pPr>
            <a:r>
              <a:rPr lang="en-GB" dirty="0" smtClean="0"/>
              <a:t>actively integrating our lives with global realities </a:t>
            </a:r>
            <a:br>
              <a:rPr lang="en-GB" dirty="0" smtClean="0"/>
            </a:br>
            <a:r>
              <a:rPr lang="en-GB" dirty="0" smtClean="0"/>
              <a:t>by connecting relationally and contributing relevantly </a:t>
            </a:r>
            <a:br>
              <a:rPr lang="en-GB" dirty="0" smtClean="0"/>
            </a:br>
            <a:r>
              <a:rPr lang="en-GB" dirty="0" smtClean="0"/>
              <a:t>on behalf of human wellbeing </a:t>
            </a:r>
            <a:br>
              <a:rPr lang="en-GB" dirty="0" smtClean="0"/>
            </a:br>
            <a:r>
              <a:rPr lang="en-GB" dirty="0" smtClean="0"/>
              <a:t>and the issues facing humanity, </a:t>
            </a:r>
            <a:br>
              <a:rPr lang="en-GB" dirty="0" smtClean="0"/>
            </a:br>
            <a:r>
              <a:rPr lang="en-GB" dirty="0" smtClean="0"/>
              <a:t>in light of our integrity and core values </a:t>
            </a:r>
            <a:br>
              <a:rPr lang="en-GB" dirty="0" smtClean="0"/>
            </a:br>
            <a:r>
              <a:rPr lang="en-GB" dirty="0" smtClean="0"/>
              <a:t>(e.g., ethical, humanitarian, faith-based)</a:t>
            </a:r>
          </a:p>
          <a:p>
            <a:pPr algn="ctr">
              <a:buNone/>
            </a:pPr>
            <a:r>
              <a:rPr lang="en-GB" i="1" dirty="0" smtClean="0"/>
              <a:t>ad </a:t>
            </a:r>
            <a:r>
              <a:rPr lang="en-GB" i="1" dirty="0" err="1" smtClean="0"/>
              <a:t>majorem</a:t>
            </a:r>
            <a:r>
              <a:rPr lang="en-GB" i="1" dirty="0" smtClean="0"/>
              <a:t> Dei </a:t>
            </a:r>
            <a:r>
              <a:rPr lang="en-GB" i="1" dirty="0" err="1" smtClean="0"/>
              <a:t>gloriam</a:t>
            </a:r>
            <a:r>
              <a:rPr lang="en-GB" dirty="0" smtClean="0"/>
              <a:t>.</a:t>
            </a:r>
          </a:p>
        </p:txBody>
      </p:sp>
      <p:pic>
        <p:nvPicPr>
          <p:cNvPr id="4" name="Picture 3" descr="crossing sectors crop.jpg"/>
          <p:cNvPicPr>
            <a:picLocks noChangeAspect="1"/>
          </p:cNvPicPr>
          <p:nvPr/>
        </p:nvPicPr>
        <p:blipFill>
          <a:blip r:embed="rId2" cstate="print"/>
          <a:stretch>
            <a:fillRect/>
          </a:stretch>
        </p:blipFill>
        <p:spPr>
          <a:xfrm>
            <a:off x="2514600" y="1066800"/>
            <a:ext cx="4128621" cy="1892671"/>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79500"/>
          </a:xfrm>
        </p:spPr>
        <p:txBody>
          <a:bodyPr/>
          <a:lstStyle/>
          <a:p>
            <a:r>
              <a:rPr lang="en-GB" dirty="0" smtClean="0"/>
              <a:t>     </a:t>
            </a:r>
            <a:endParaRPr lang="en-GB" sz="3600" dirty="0"/>
          </a:p>
        </p:txBody>
      </p:sp>
      <p:sp>
        <p:nvSpPr>
          <p:cNvPr id="3" name="Content Placeholder 2"/>
          <p:cNvSpPr>
            <a:spLocks noGrp="1"/>
          </p:cNvSpPr>
          <p:nvPr>
            <p:ph sz="quarter" idx="1"/>
          </p:nvPr>
        </p:nvSpPr>
        <p:spPr>
          <a:xfrm>
            <a:off x="457200" y="1371600"/>
            <a:ext cx="8229600" cy="5486400"/>
          </a:xfrm>
        </p:spPr>
        <p:txBody>
          <a:bodyPr>
            <a:normAutofit/>
          </a:bodyPr>
          <a:lstStyle/>
          <a:p>
            <a:pPr algn="just"/>
            <a:endParaRPr lang="en-US" sz="1800" dirty="0" smtClean="0">
              <a:solidFill>
                <a:srgbClr val="000000"/>
              </a:solidFill>
            </a:endParaRPr>
          </a:p>
          <a:p>
            <a:pPr algn="just"/>
            <a:endParaRPr lang="en-US" sz="1800" dirty="0" smtClean="0">
              <a:solidFill>
                <a:srgbClr val="000000"/>
              </a:solidFill>
            </a:endParaRPr>
          </a:p>
          <a:p>
            <a:pPr algn="just"/>
            <a:endParaRPr lang="en-US" sz="1800" dirty="0" smtClean="0">
              <a:solidFill>
                <a:srgbClr val="000000"/>
              </a:solidFill>
            </a:endParaRPr>
          </a:p>
          <a:p>
            <a:pPr algn="just"/>
            <a:r>
              <a:rPr lang="en-US" sz="1800" dirty="0" smtClean="0">
                <a:solidFill>
                  <a:srgbClr val="000000"/>
                </a:solidFill>
              </a:rPr>
              <a:t>The </a:t>
            </a:r>
            <a:r>
              <a:rPr lang="en-US" sz="1800" dirty="0">
                <a:solidFill>
                  <a:srgbClr val="000000"/>
                </a:solidFill>
              </a:rPr>
              <a:t>United Nations is a 20th-century organization facing a 21st-century challenge as an institution with </a:t>
            </a:r>
            <a:r>
              <a:rPr lang="en-US" sz="1800" b="1" dirty="0">
                <a:solidFill>
                  <a:srgbClr val="000000"/>
                </a:solidFill>
              </a:rPr>
              <a:t>impressive achievements but also haunting failures</a:t>
            </a:r>
            <a:r>
              <a:rPr lang="en-US" sz="1800" dirty="0">
                <a:solidFill>
                  <a:srgbClr val="000000"/>
                </a:solidFill>
              </a:rPr>
              <a:t>, one that mirrors not just the world’s hopes but </a:t>
            </a:r>
            <a:r>
              <a:rPr lang="en-US" sz="1800" b="1" dirty="0">
                <a:solidFill>
                  <a:srgbClr val="000000"/>
                </a:solidFill>
              </a:rPr>
              <a:t>its inequalities and disagreements</a:t>
            </a:r>
            <a:r>
              <a:rPr lang="en-US" sz="1800" dirty="0">
                <a:solidFill>
                  <a:srgbClr val="000000"/>
                </a:solidFill>
              </a:rPr>
              <a:t>, and most important, one that has changed but </a:t>
            </a:r>
            <a:r>
              <a:rPr lang="en-US" sz="1800" b="1" dirty="0">
                <a:solidFill>
                  <a:srgbClr val="000000"/>
                </a:solidFill>
              </a:rPr>
              <a:t>needs to change further</a:t>
            </a:r>
            <a:r>
              <a:rPr lang="en-US" sz="1800" dirty="0">
                <a:solidFill>
                  <a:srgbClr val="000000"/>
                </a:solidFill>
              </a:rPr>
              <a:t>…. </a:t>
            </a:r>
            <a:endParaRPr lang="en-US" sz="1800" dirty="0" smtClean="0">
              <a:solidFill>
                <a:srgbClr val="000000"/>
              </a:solidFill>
            </a:endParaRPr>
          </a:p>
          <a:p>
            <a:pPr algn="just"/>
            <a:r>
              <a:rPr lang="en-US" sz="1800" dirty="0" smtClean="0">
                <a:solidFill>
                  <a:srgbClr val="000000"/>
                </a:solidFill>
              </a:rPr>
              <a:t>The </a:t>
            </a:r>
            <a:r>
              <a:rPr lang="en-US" sz="1800" dirty="0">
                <a:solidFill>
                  <a:srgbClr val="000000"/>
                </a:solidFill>
              </a:rPr>
              <a:t>single greatest problem facing the United Nations is that </a:t>
            </a:r>
            <a:r>
              <a:rPr lang="en-US" sz="1800" b="1" dirty="0">
                <a:solidFill>
                  <a:srgbClr val="000000"/>
                </a:solidFill>
              </a:rPr>
              <a:t>there is no single greatest problem</a:t>
            </a:r>
            <a:r>
              <a:rPr lang="en-US" sz="1800" dirty="0">
                <a:solidFill>
                  <a:srgbClr val="000000"/>
                </a:solidFill>
              </a:rPr>
              <a:t>; rather there are a dozen different ones each day clamoring for attention. Some, like the crisis in Lebanon, the Palestinian situation and the nuclear programs in Iran and North Korea, are obvious and trying. </a:t>
            </a:r>
            <a:endParaRPr lang="en-US" sz="1800" dirty="0" smtClean="0">
              <a:solidFill>
                <a:srgbClr val="000000"/>
              </a:solidFill>
            </a:endParaRPr>
          </a:p>
          <a:p>
            <a:pPr algn="just"/>
            <a:r>
              <a:rPr lang="en-US" sz="1800" dirty="0" smtClean="0">
                <a:solidFill>
                  <a:srgbClr val="000000"/>
                </a:solidFill>
              </a:rPr>
              <a:t>Others </a:t>
            </a:r>
            <a:r>
              <a:rPr lang="en-US" sz="1800" dirty="0">
                <a:solidFill>
                  <a:srgbClr val="000000"/>
                </a:solidFill>
              </a:rPr>
              <a:t>we call “</a:t>
            </a:r>
            <a:r>
              <a:rPr lang="en-US" sz="1800" b="1" dirty="0">
                <a:solidFill>
                  <a:srgbClr val="000000"/>
                </a:solidFill>
              </a:rPr>
              <a:t>problems without passports</a:t>
            </a:r>
            <a:r>
              <a:rPr lang="en-US" sz="1800" dirty="0">
                <a:solidFill>
                  <a:srgbClr val="000000"/>
                </a:solidFill>
              </a:rPr>
              <a:t>”— issues that cross all frontiers uninvited, like climate change, drug trafficking, human rights, terrorism, epidemic diseases, and refugee movements. </a:t>
            </a:r>
            <a:endParaRPr lang="en-US" sz="1800" dirty="0" smtClean="0">
              <a:solidFill>
                <a:srgbClr val="000000"/>
              </a:solidFill>
            </a:endParaRPr>
          </a:p>
          <a:p>
            <a:pPr algn="just"/>
            <a:r>
              <a:rPr lang="en-US" sz="1800" dirty="0" smtClean="0">
                <a:solidFill>
                  <a:srgbClr val="000000"/>
                </a:solidFill>
              </a:rPr>
              <a:t>Their </a:t>
            </a:r>
            <a:r>
              <a:rPr lang="en-US" sz="1800" dirty="0">
                <a:solidFill>
                  <a:srgbClr val="000000"/>
                </a:solidFill>
              </a:rPr>
              <a:t>solutions, too, can recognize no frontiers because </a:t>
            </a:r>
            <a:r>
              <a:rPr lang="en-US" sz="1800" b="1" dirty="0">
                <a:solidFill>
                  <a:srgbClr val="000000"/>
                </a:solidFill>
              </a:rPr>
              <a:t>no one country or group of countries, however rich or powerful, can tackle them alone.</a:t>
            </a:r>
            <a:r>
              <a:rPr lang="en-US" sz="1800" b="1" i="1" dirty="0">
                <a:solidFill>
                  <a:srgbClr val="000000"/>
                </a:solidFill>
              </a:rPr>
              <a:t> </a:t>
            </a:r>
            <a:endParaRPr lang="en-US" sz="1800" b="1" i="1" dirty="0" smtClean="0">
              <a:solidFill>
                <a:srgbClr val="000000"/>
              </a:solidFill>
            </a:endParaRPr>
          </a:p>
          <a:p>
            <a:endParaRPr lang="en-US" sz="1800" i="1" dirty="0"/>
          </a:p>
          <a:p>
            <a:pPr algn="ctr">
              <a:buNone/>
            </a:pPr>
            <a:r>
              <a:rPr lang="en-US" sz="1600" b="1" dirty="0" err="1" smtClean="0"/>
              <a:t>Shashi</a:t>
            </a:r>
            <a:r>
              <a:rPr lang="en-US" sz="1600" b="1" dirty="0" smtClean="0"/>
              <a:t>  </a:t>
            </a:r>
            <a:r>
              <a:rPr lang="en-US" sz="1600" b="1" dirty="0" err="1" smtClean="0"/>
              <a:t>Tharoor</a:t>
            </a:r>
            <a:r>
              <a:rPr lang="en-US" sz="1600" b="1" dirty="0"/>
              <a:t>, </a:t>
            </a:r>
            <a:r>
              <a:rPr lang="en-US" sz="1600" b="1" dirty="0" smtClean="0"/>
              <a:t>The </a:t>
            </a:r>
            <a:r>
              <a:rPr lang="en-US" sz="1600" b="1" dirty="0"/>
              <a:t>Good for Something United Nations, </a:t>
            </a:r>
            <a:r>
              <a:rPr lang="en-US" sz="1600" b="1" i="1" dirty="0" smtClean="0"/>
              <a:t>Newsweek</a:t>
            </a:r>
            <a:r>
              <a:rPr lang="en-US" sz="1600" b="1" dirty="0" smtClean="0"/>
              <a:t>, September </a:t>
            </a:r>
            <a:r>
              <a:rPr lang="en-US" sz="1600" b="1" dirty="0"/>
              <a:t>4, 2006</a:t>
            </a:r>
            <a:endParaRPr lang="en-GB" sz="1600" b="1" dirty="0"/>
          </a:p>
          <a:p>
            <a:endParaRPr lang="en-GB" dirty="0"/>
          </a:p>
        </p:txBody>
      </p:sp>
      <p:pic>
        <p:nvPicPr>
          <p:cNvPr id="4" name="Picture 63" descr="http://www.gossone.com/wp-content/uploads/2010/04/shashi_tharoor.jpg"/>
          <p:cNvPicPr>
            <a:picLocks noChangeAspect="1" noChangeArrowheads="1"/>
          </p:cNvPicPr>
          <p:nvPr/>
        </p:nvPicPr>
        <p:blipFill>
          <a:blip r:embed="rId2" cstate="print"/>
          <a:srcRect/>
          <a:stretch>
            <a:fillRect/>
          </a:stretch>
        </p:blipFill>
        <p:spPr bwMode="auto">
          <a:xfrm>
            <a:off x="3429000" y="228600"/>
            <a:ext cx="2883339" cy="2133600"/>
          </a:xfrm>
          <a:prstGeom prst="rect">
            <a:avLst/>
          </a:prstGeom>
          <a:noFill/>
          <a:ln w="9525">
            <a:noFill/>
            <a:miter lim="800000"/>
            <a:headEnd/>
            <a:tailEnd/>
          </a:ln>
        </p:spPr>
      </p:pic>
      <p:pic>
        <p:nvPicPr>
          <p:cNvPr id="5" name="Picture 5" descr="http://theflashblog.com/map.gif"/>
          <p:cNvPicPr>
            <a:picLocks noChangeAspect="1" noChangeArrowheads="1"/>
          </p:cNvPicPr>
          <p:nvPr/>
        </p:nvPicPr>
        <p:blipFill>
          <a:blip r:embed="rId3" r:link="rId4" cstate="print"/>
          <a:srcRect/>
          <a:stretch>
            <a:fillRect/>
          </a:stretch>
        </p:blipFill>
        <p:spPr bwMode="auto">
          <a:xfrm>
            <a:off x="8077200" y="228600"/>
            <a:ext cx="838200" cy="838200"/>
          </a:xfrm>
          <a:prstGeom prst="rect">
            <a:avLst/>
          </a:prstGeom>
          <a:noFill/>
          <a:ln w="50800" cmpd="tri">
            <a:solidFill>
              <a:srgbClr val="0000FF"/>
            </a:solidFill>
            <a:miter lim="800000"/>
            <a:headEnd/>
            <a:tailEnd/>
          </a:ln>
        </p:spPr>
      </p:pic>
      <p:pic>
        <p:nvPicPr>
          <p:cNvPr id="6" name="Picture 5" descr="Member Care Associates Inc.jpg"/>
          <p:cNvPicPr>
            <a:picLocks noChangeAspect="1"/>
          </p:cNvPicPr>
          <p:nvPr/>
        </p:nvPicPr>
        <p:blipFill>
          <a:blip r:embed="rId5" cstate="print"/>
          <a:stretch>
            <a:fillRect/>
          </a:stretch>
        </p:blipFill>
        <p:spPr>
          <a:xfrm>
            <a:off x="152400" y="228600"/>
            <a:ext cx="914400" cy="943125"/>
          </a:xfrm>
          <a:prstGeom prst="rect">
            <a:avLst/>
          </a:prstGeom>
          <a:ln>
            <a:solidFill>
              <a:srgbClr val="0000FF"/>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2011362"/>
          </a:xfrm>
        </p:spPr>
        <p:txBody>
          <a:bodyPr>
            <a:normAutofit/>
          </a:bodyPr>
          <a:lstStyle/>
          <a:p>
            <a:r>
              <a:rPr lang="en-GB" sz="3600" dirty="0" smtClean="0">
                <a:solidFill>
                  <a:srgbClr val="3366FF"/>
                </a:solidFill>
              </a:rPr>
              <a:t>Some Personal Examples of GI</a:t>
            </a:r>
            <a:r>
              <a:rPr lang="en-GB" sz="3200" dirty="0" smtClean="0">
                <a:solidFill>
                  <a:srgbClr val="3366FF"/>
                </a:solidFill>
              </a:rPr>
              <a:t/>
            </a:r>
            <a:br>
              <a:rPr lang="en-GB" sz="3200" dirty="0" smtClean="0">
                <a:solidFill>
                  <a:srgbClr val="3366FF"/>
                </a:solidFill>
              </a:rPr>
            </a:br>
            <a:endParaRPr lang="en-GB" sz="3100" i="1" dirty="0">
              <a:solidFill>
                <a:srgbClr val="3366FF"/>
              </a:solidFill>
            </a:endParaRPr>
          </a:p>
        </p:txBody>
      </p:sp>
      <p:sp>
        <p:nvSpPr>
          <p:cNvPr id="3" name="Content Placeholder 2"/>
          <p:cNvSpPr>
            <a:spLocks noGrp="1"/>
          </p:cNvSpPr>
          <p:nvPr>
            <p:ph idx="1"/>
          </p:nvPr>
        </p:nvSpPr>
        <p:spPr>
          <a:xfrm>
            <a:off x="0" y="1905000"/>
            <a:ext cx="8686800" cy="4495800"/>
          </a:xfrm>
        </p:spPr>
        <p:txBody>
          <a:bodyPr>
            <a:normAutofit fontScale="92500" lnSpcReduction="20000"/>
          </a:bodyPr>
          <a:lstStyle/>
          <a:p>
            <a:r>
              <a:rPr lang="en-GB" dirty="0" smtClean="0"/>
              <a:t>Member Care-Mental Health Trip: Lebanon and Ethiopia</a:t>
            </a:r>
            <a:br>
              <a:rPr lang="en-GB" dirty="0" smtClean="0"/>
            </a:br>
            <a:r>
              <a:rPr lang="en-GB" dirty="0" smtClean="0"/>
              <a:t>--</a:t>
            </a:r>
            <a:r>
              <a:rPr lang="en-GB" i="1" dirty="0" smtClean="0"/>
              <a:t>learners-practitioners</a:t>
            </a:r>
            <a:r>
              <a:rPr lang="en-GB" dirty="0" smtClean="0"/>
              <a:t> shadowing social workers </a:t>
            </a:r>
          </a:p>
          <a:p>
            <a:pPr>
              <a:buNone/>
            </a:pPr>
            <a:r>
              <a:rPr lang="en-GB" dirty="0" smtClean="0"/>
              <a:t>	--c</a:t>
            </a:r>
            <a:r>
              <a:rPr lang="en-GB" i="1" dirty="0" smtClean="0"/>
              <a:t>onsultants-</a:t>
            </a:r>
            <a:r>
              <a:rPr lang="en-GB" i="1" dirty="0" err="1" smtClean="0"/>
              <a:t>counselors</a:t>
            </a:r>
            <a:r>
              <a:rPr lang="en-GB" i="1" dirty="0" smtClean="0"/>
              <a:t> </a:t>
            </a:r>
            <a:r>
              <a:rPr lang="en-GB" dirty="0" smtClean="0"/>
              <a:t>supporting Christian workers</a:t>
            </a:r>
            <a:br>
              <a:rPr lang="en-GB" dirty="0" smtClean="0"/>
            </a:br>
            <a:endParaRPr lang="en-GB" dirty="0" smtClean="0"/>
          </a:p>
          <a:p>
            <a:r>
              <a:rPr lang="en-GB" dirty="0" smtClean="0"/>
              <a:t>Geneva</a:t>
            </a:r>
            <a:br>
              <a:rPr lang="en-GB" dirty="0" smtClean="0"/>
            </a:br>
            <a:r>
              <a:rPr lang="en-GB" dirty="0" smtClean="0"/>
              <a:t> --</a:t>
            </a:r>
            <a:r>
              <a:rPr lang="en-GB" i="1" dirty="0" smtClean="0"/>
              <a:t>resource links </a:t>
            </a:r>
            <a:r>
              <a:rPr lang="en-GB" dirty="0" smtClean="0"/>
              <a:t>via the GI Updates</a:t>
            </a:r>
          </a:p>
          <a:p>
            <a:pPr>
              <a:buNone/>
            </a:pPr>
            <a:r>
              <a:rPr lang="en-GB" dirty="0" smtClean="0"/>
              <a:t>	--</a:t>
            </a:r>
            <a:r>
              <a:rPr lang="en-GB" i="1" dirty="0" smtClean="0"/>
              <a:t>MH advocates </a:t>
            </a:r>
            <a:r>
              <a:rPr lang="en-GB" dirty="0" smtClean="0"/>
              <a:t>attending/presenting at UN and INGO events</a:t>
            </a:r>
            <a:br>
              <a:rPr lang="en-GB" dirty="0" smtClean="0"/>
            </a:br>
            <a:endParaRPr lang="en-GB" dirty="0"/>
          </a:p>
        </p:txBody>
      </p:sp>
      <p:pic>
        <p:nvPicPr>
          <p:cNvPr id="4" name="Picture 3" descr="crossing sectors crop.jpg"/>
          <p:cNvPicPr>
            <a:picLocks noChangeAspect="1"/>
          </p:cNvPicPr>
          <p:nvPr/>
        </p:nvPicPr>
        <p:blipFill>
          <a:blip r:embed="rId2" cstate="print"/>
          <a:stretch>
            <a:fillRect/>
          </a:stretch>
        </p:blipFill>
        <p:spPr>
          <a:xfrm>
            <a:off x="7620000" y="0"/>
            <a:ext cx="1524000" cy="69864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Lebanon (Legacy of conflict)</a:t>
            </a:r>
            <a:endParaRPr lang="en-US" dirty="0"/>
          </a:p>
        </p:txBody>
      </p:sp>
      <p:pic>
        <p:nvPicPr>
          <p:cNvPr id="4" name="Content Placeholder 3" descr="IMG_9353.JPG"/>
          <p:cNvPicPr>
            <a:picLocks noGrp="1" noChangeAspect="1"/>
          </p:cNvPicPr>
          <p:nvPr>
            <p:ph idx="1"/>
          </p:nvPr>
        </p:nvPicPr>
        <p:blipFill>
          <a:blip r:embed="rId3" cstate="print">
            <a:extLst>
              <a:ext uri="{28A0092B-C50C-407E-A947-70E740481C1C}">
                <a14:useLocalDpi xmlns:a14="http://schemas.microsoft.com/office/drawing/2010/main" xmlns="" val="0"/>
              </a:ext>
            </a:extLst>
          </a:blip>
          <a:srcRect t="13336" b="13336"/>
          <a:stretch>
            <a:fillRect/>
          </a:stretch>
        </p:blipFill>
        <p:spPr>
          <a:xfrm>
            <a:off x="457200" y="1295400"/>
            <a:ext cx="5542206" cy="3352800"/>
          </a:xfrm>
        </p:spPr>
      </p:pic>
      <p:pic>
        <p:nvPicPr>
          <p:cNvPr id="5" name="Picture 4"/>
          <p:cNvPicPr>
            <a:picLocks noChangeAspect="1"/>
          </p:cNvPicPr>
          <p:nvPr/>
        </p:nvPicPr>
        <p:blipFill>
          <a:blip r:embed="rId4" cstate="print"/>
          <a:stretch>
            <a:fillRect/>
          </a:stretch>
        </p:blipFill>
        <p:spPr>
          <a:xfrm>
            <a:off x="3886200" y="2971800"/>
            <a:ext cx="4953000" cy="3714750"/>
          </a:xfrm>
          <a:prstGeom prst="rect">
            <a:avLst/>
          </a:prstGeom>
        </p:spPr>
      </p:pic>
    </p:spTree>
    <p:extLst>
      <p:ext uri="{BB962C8B-B14F-4D97-AF65-F5344CB8AC3E}">
        <p14:creationId xmlns:p14="http://schemas.microsoft.com/office/powerpoint/2010/main" xmlns="" val="16257027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6050</TotalTime>
  <Words>3494</Words>
  <Application>Microsoft Office PowerPoint</Application>
  <PresentationFormat>On-screen Show (4:3)</PresentationFormat>
  <Paragraphs>546</Paragraphs>
  <Slides>70</Slides>
  <Notes>11</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    Globalntegration Connecting and Contributing as Faith-Based MHPs  Kelly O’Donnell, PsyD and Michèle Lewis O’Donnell, PsyD Member Care Associates, Inc.    </vt:lpstr>
      <vt:lpstr>Purpose</vt:lpstr>
      <vt:lpstr> Presentation Overview</vt:lpstr>
      <vt:lpstr>FOI for our GI-Journey</vt:lpstr>
      <vt:lpstr>Part One</vt:lpstr>
      <vt:lpstr>UN Year in Review 2015</vt:lpstr>
      <vt:lpstr>Globalntegration</vt:lpstr>
      <vt:lpstr>Some Personal Examples of GI </vt:lpstr>
      <vt:lpstr>Lebanon (Legacy of conflict)</vt:lpstr>
      <vt:lpstr>Lebanon</vt:lpstr>
      <vt:lpstr>Ethiopia Delivering Hope International</vt:lpstr>
      <vt:lpstr>Evangelicals a Liberal Can Love</vt:lpstr>
      <vt:lpstr>.</vt:lpstr>
      <vt:lpstr>.</vt:lpstr>
      <vt:lpstr>Trio Gathering  Leadership in an Age of Turmoil https://sites.google.com/site/virtrios/ O’Donnells’ house in France March 2015 </vt:lpstr>
      <vt:lpstr>                         Video overview-promo: http://webtv.un.org/watch/adoption-of-the-sustainable-development-goals/4513425361001 .</vt:lpstr>
      <vt:lpstr> Transforming Our World:  The 2030 Agenda for Sustainable Development United Nations, 25 September 2015, paragraph 50 </vt:lpstr>
      <vt:lpstr>SDGs</vt:lpstr>
      <vt:lpstr>  Mental Health Action Plan 2013-2020  </vt:lpstr>
      <vt:lpstr>.</vt:lpstr>
      <vt:lpstr>Slide 21</vt:lpstr>
      <vt:lpstr>   WHS See GI Update Feb 2016  http://us10.campaign-archive2.com/?u=e83a5528fb81b78be71f78079&amp;id=685aadf4a6    </vt:lpstr>
      <vt:lpstr>One Humanity</vt:lpstr>
      <vt:lpstr>One Humanity</vt:lpstr>
      <vt:lpstr> World Humanitarian Summit Istanbul 24-26 May   https://www.worldhumanitariansummit.org </vt:lpstr>
      <vt:lpstr>Part Two</vt:lpstr>
      <vt:lpstr>.</vt:lpstr>
      <vt:lpstr> World Development Report: Mind, Society, and Behavior  World Bank (2015) </vt:lpstr>
      <vt:lpstr>;</vt:lpstr>
      <vt:lpstr> White Paper on Peacebuilding Geneva Peacebuilding Platform (2015) </vt:lpstr>
      <vt:lpstr> Faith-Based Resources-Efforts 10+ Recent Materials-Milestones </vt:lpstr>
      <vt:lpstr>FBOs </vt:lpstr>
      <vt:lpstr>Global Integration Update (August 2015) Faith-Based Partners in Transformation http://us4.campaign-archive1.com/?u=f34fc856e7776d7b69dafd3b3&amp;id=f2d61d15f5</vt:lpstr>
      <vt:lpstr>Joint Learning Initiative  Six Hubs</vt:lpstr>
      <vt:lpstr>.</vt:lpstr>
      <vt:lpstr>Building from Common Foundations;  The World Health Organization and Faith-Based Organizations in Primary Care Geneva Global and World Health Organization (2008)</vt:lpstr>
      <vt:lpstr>Christian Witness in a Multi-Religious World: Recommendations for Conduct.  World Council of Churches, Pontifical Council for Interreligious Dialogue, World Evangelical Alliance (2011)</vt:lpstr>
      <vt:lpstr>Interfaith Harmony Week  UN Resolution (2010, excerpts)</vt:lpstr>
      <vt:lpstr>.</vt:lpstr>
      <vt:lpstr>Part Three</vt:lpstr>
      <vt:lpstr>Global Mental Health</vt:lpstr>
      <vt:lpstr>Hidden Pictures A Personal Journey into GMH (trailer of the film by Delaney Ruston)</vt:lpstr>
      <vt:lpstr>Convention on the Rights of Persons  with Disabilities (UN, 2006)</vt:lpstr>
      <vt:lpstr> GMH-Map a global map for a global movement https://sites.google.com/site/gmhmap/ </vt:lpstr>
      <vt:lpstr>GMH:  Newsletters-Updates</vt:lpstr>
      <vt:lpstr>GMH Training</vt:lpstr>
      <vt:lpstr>GMH Texts and Journals </vt:lpstr>
      <vt:lpstr>  World Mental Health Day (1992-2014, 10 October)   </vt:lpstr>
      <vt:lpstr>Hindrances to GMH  10 “flaws” that affect GMH “flows"  and sustainable development</vt:lpstr>
      <vt:lpstr>GMH and the FB Sector</vt:lpstr>
      <vt:lpstr>Part Four</vt:lpstr>
      <vt:lpstr> Sectors </vt:lpstr>
      <vt:lpstr>.</vt:lpstr>
      <vt:lpstr>Relevance…</vt:lpstr>
      <vt:lpstr>5 Applications Crossing Sectors for Serving Humanity</vt:lpstr>
      <vt:lpstr>Crossing sectors: Issues Pursue your passions</vt:lpstr>
      <vt:lpstr>Crossing sectors: Involvements Till the terrain  </vt:lpstr>
      <vt:lpstr>Crossing sectors: Influences Get a grid </vt:lpstr>
      <vt:lpstr>Sharing One’s Faith?</vt:lpstr>
      <vt:lpstr>Universal Declaration of Human Rights Articles 18 and 19</vt:lpstr>
      <vt:lpstr>Code of Conduct for The International Red Cross and Red Crescent Movement and NGOs in Disaster Relief (1994)</vt:lpstr>
      <vt:lpstr>Proselytism Policy Statement  Micah Network (2007)</vt:lpstr>
      <vt:lpstr> Seven Directional Commitments F-B MHPs as Global Integrators Adapted from “The Missional Heart of Member Care”  International Bulletin of Mission Research, April 2015, Volume 39 See also: Global  Integrators (CORE MC weblog 2015) </vt:lpstr>
      <vt:lpstr>Core Resources</vt:lpstr>
      <vt:lpstr>FOI for our GI-Journey</vt:lpstr>
      <vt:lpstr>.</vt:lpstr>
      <vt:lpstr>Appendix: United Nations</vt:lpstr>
      <vt:lpstr>Perspectives: The United Nations</vt:lpstr>
      <vt:lpstr>UN Charter, 1945</vt:lpstr>
      <vt:lpstr>     </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GMH Briefing</dc:title>
  <dc:creator>Kelly</dc:creator>
  <cp:lastModifiedBy>Kelly</cp:lastModifiedBy>
  <cp:revision>374</cp:revision>
  <dcterms:created xsi:type="dcterms:W3CDTF">2011-04-13T17:47:47Z</dcterms:created>
  <dcterms:modified xsi:type="dcterms:W3CDTF">2016-04-26T09:17:33Z</dcterms:modified>
</cp:coreProperties>
</file>