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57" r:id="rId4"/>
    <p:sldId id="263" r:id="rId5"/>
    <p:sldId id="264" r:id="rId6"/>
    <p:sldId id="299" r:id="rId7"/>
    <p:sldId id="300" r:id="rId8"/>
    <p:sldId id="268" r:id="rId9"/>
    <p:sldId id="259" r:id="rId10"/>
    <p:sldId id="258" r:id="rId11"/>
    <p:sldId id="302" r:id="rId12"/>
    <p:sldId id="303" r:id="rId13"/>
    <p:sldId id="304" r:id="rId14"/>
    <p:sldId id="280" r:id="rId15"/>
    <p:sldId id="281" r:id="rId16"/>
    <p:sldId id="305" r:id="rId17"/>
    <p:sldId id="260" r:id="rId18"/>
    <p:sldId id="284" r:id="rId19"/>
    <p:sldId id="306" r:id="rId20"/>
    <p:sldId id="265" r:id="rId21"/>
    <p:sldId id="307" r:id="rId22"/>
    <p:sldId id="308" r:id="rId23"/>
    <p:sldId id="311" r:id="rId24"/>
    <p:sldId id="288" r:id="rId25"/>
    <p:sldId id="310" r:id="rId26"/>
    <p:sldId id="326" r:id="rId27"/>
    <p:sldId id="327" r:id="rId28"/>
    <p:sldId id="312" r:id="rId29"/>
    <p:sldId id="316" r:id="rId30"/>
    <p:sldId id="277" r:id="rId31"/>
    <p:sldId id="271" r:id="rId32"/>
    <p:sldId id="313" r:id="rId33"/>
    <p:sldId id="315" r:id="rId34"/>
    <p:sldId id="330" r:id="rId35"/>
    <p:sldId id="262" r:id="rId36"/>
    <p:sldId id="317" r:id="rId37"/>
    <p:sldId id="314" r:id="rId38"/>
    <p:sldId id="318" r:id="rId39"/>
    <p:sldId id="267" r:id="rId40"/>
    <p:sldId id="319" r:id="rId41"/>
    <p:sldId id="270" r:id="rId42"/>
    <p:sldId id="320" r:id="rId43"/>
    <p:sldId id="321" r:id="rId44"/>
    <p:sldId id="272" r:id="rId45"/>
    <p:sldId id="329" r:id="rId46"/>
    <p:sldId id="322" r:id="rId47"/>
    <p:sldId id="323" r:id="rId48"/>
    <p:sldId id="324" r:id="rId49"/>
    <p:sldId id="32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AFFD-FC18-4D0D-BDC1-18AFAB7F9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CC70B-18AF-421F-98A5-42A51B973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299C38-28BB-4DB9-8B48-07AC5438B089}"/>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5" name="Footer Placeholder 4">
            <a:extLst>
              <a:ext uri="{FF2B5EF4-FFF2-40B4-BE49-F238E27FC236}">
                <a16:creationId xmlns:a16="http://schemas.microsoft.com/office/drawing/2014/main" id="{4BE6C384-9FFF-413D-B798-D0C69F8D4C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4C75FC-826E-4F4A-8A7B-AE905FBEBC5D}"/>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312603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C37-9A9F-4356-B68D-4EA6E5266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006F22-603D-411D-AB1E-344F2A419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60B4B-7A29-41DB-B4B5-8F09CF7D3D24}"/>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5" name="Footer Placeholder 4">
            <a:extLst>
              <a:ext uri="{FF2B5EF4-FFF2-40B4-BE49-F238E27FC236}">
                <a16:creationId xmlns:a16="http://schemas.microsoft.com/office/drawing/2014/main" id="{138CADD9-4D59-47C9-B485-92B53046DB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F1D7DF-522E-40FE-B8E1-ED64A262C49F}"/>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24369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3612B-88D8-429B-8893-D47E4A9C4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23BE9-F2EB-4338-B500-BB9A67EF0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CB014-950D-4FD7-8B92-9E9CF94007A9}"/>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5" name="Footer Placeholder 4">
            <a:extLst>
              <a:ext uri="{FF2B5EF4-FFF2-40B4-BE49-F238E27FC236}">
                <a16:creationId xmlns:a16="http://schemas.microsoft.com/office/drawing/2014/main" id="{344DAEFD-FC1E-424F-A475-64765BF9B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5FE018-C8D8-4216-912B-D6906584F122}"/>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97938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F650-72CA-46E4-AC5E-9271B4426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F1A69-DFAD-4B23-8F43-A1254FA34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07F3D-6B65-4B34-91D7-CF733AE612A6}"/>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5" name="Footer Placeholder 4">
            <a:extLst>
              <a:ext uri="{FF2B5EF4-FFF2-40B4-BE49-F238E27FC236}">
                <a16:creationId xmlns:a16="http://schemas.microsoft.com/office/drawing/2014/main" id="{C1888DCC-8726-46D0-9DCA-DD54B8A132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6C5BCC-B8F6-457F-B9A2-EEEB83CFF000}"/>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221114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73EA-13B8-472A-8E36-18718064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B96463-EFAB-4A70-81E1-3AA66EECA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4D314-9898-4DB5-969A-2A67298F03B7}"/>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5" name="Footer Placeholder 4">
            <a:extLst>
              <a:ext uri="{FF2B5EF4-FFF2-40B4-BE49-F238E27FC236}">
                <a16:creationId xmlns:a16="http://schemas.microsoft.com/office/drawing/2014/main" id="{86796CE7-F114-40B2-8EAE-1998172DA6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43A119-B755-43B6-8025-9C434162E8E0}"/>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244459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0ED8-4780-486B-B2C5-0712714FC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26B76-7E44-47DC-B474-58CE9A328B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60E9B-CEE9-4103-8FD1-2131A2AB19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91D898-60CD-4B4F-B9B4-163F7655D51D}"/>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6" name="Footer Placeholder 5">
            <a:extLst>
              <a:ext uri="{FF2B5EF4-FFF2-40B4-BE49-F238E27FC236}">
                <a16:creationId xmlns:a16="http://schemas.microsoft.com/office/drawing/2014/main" id="{A4AEE544-3C28-4BE4-AB74-42BC67C0FF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B7CC81-A36A-44AA-A595-BF658812A81F}"/>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21712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E950-3678-4CD2-9AE6-3F59EDD75E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DA89AA-1B99-4E0F-BE87-4B4FFC301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8AF06-4125-4AF0-8CFA-B212354F0E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FAB5CA-AE13-46C6-8588-9C4A2B268A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3A7769-22CA-46A9-B9FE-AF8030080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F77B04-FA3D-4E6F-BAAF-52C715CC867E}"/>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8" name="Footer Placeholder 7">
            <a:extLst>
              <a:ext uri="{FF2B5EF4-FFF2-40B4-BE49-F238E27FC236}">
                <a16:creationId xmlns:a16="http://schemas.microsoft.com/office/drawing/2014/main" id="{493AA0D4-9432-4E92-BBB0-1F06D9D7AB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A26BDE-AFE7-421D-BC16-172646A00BBC}"/>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7469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2356-F28E-49F0-9E8A-743662375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A67C9C-DA36-4982-99D6-C67E0B7A5400}"/>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4" name="Footer Placeholder 3">
            <a:extLst>
              <a:ext uri="{FF2B5EF4-FFF2-40B4-BE49-F238E27FC236}">
                <a16:creationId xmlns:a16="http://schemas.microsoft.com/office/drawing/2014/main" id="{B7D51891-0C62-4858-A50A-1E5BCBEA09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660E90-EFC5-4E88-8C30-EDEC544D2AA5}"/>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349764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0525C-DBC7-4C62-8F0E-779EDC2907BC}"/>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3" name="Footer Placeholder 2">
            <a:extLst>
              <a:ext uri="{FF2B5EF4-FFF2-40B4-BE49-F238E27FC236}">
                <a16:creationId xmlns:a16="http://schemas.microsoft.com/office/drawing/2014/main" id="{71AB6C2F-B994-43DA-9D5F-D525213973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79EFAF-95D1-456F-9311-238DB847A481}"/>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241056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16A8-F3FF-4ABE-A0F7-CA2423842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3FA8AF-E701-49EA-B142-537DA5A5D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49D7B-97B2-40C4-A528-B003882E9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F97EB-A5F7-4670-843F-F9280AD3A43A}"/>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6" name="Footer Placeholder 5">
            <a:extLst>
              <a:ext uri="{FF2B5EF4-FFF2-40B4-BE49-F238E27FC236}">
                <a16:creationId xmlns:a16="http://schemas.microsoft.com/office/drawing/2014/main" id="{F3EC34BD-096F-41F4-8DD3-ED9F1A7D85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EF8D88-C43C-4EA9-8DED-0D3CE7231119}"/>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283214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490C-7A76-4A99-92FE-1FFA4560D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5443A6-A4FB-4016-94F4-B63BAA4045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50D20E9-7074-4F1E-9EBF-36DB2A40D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8EAD5-41B4-4FCF-8273-12A1A9231458}"/>
              </a:ext>
            </a:extLst>
          </p:cNvPr>
          <p:cNvSpPr>
            <a:spLocks noGrp="1"/>
          </p:cNvSpPr>
          <p:nvPr>
            <p:ph type="dt" sz="half" idx="10"/>
          </p:nvPr>
        </p:nvSpPr>
        <p:spPr/>
        <p:txBody>
          <a:bodyPr/>
          <a:lstStyle/>
          <a:p>
            <a:fld id="{77AC68CB-A1C7-4129-8918-C1A87570DFBF}" type="datetimeFigureOut">
              <a:rPr lang="en-US" smtClean="0"/>
              <a:t>11/26/2020</a:t>
            </a:fld>
            <a:endParaRPr lang="en-US" dirty="0"/>
          </a:p>
        </p:txBody>
      </p:sp>
      <p:sp>
        <p:nvSpPr>
          <p:cNvPr id="6" name="Footer Placeholder 5">
            <a:extLst>
              <a:ext uri="{FF2B5EF4-FFF2-40B4-BE49-F238E27FC236}">
                <a16:creationId xmlns:a16="http://schemas.microsoft.com/office/drawing/2014/main" id="{83266077-8FDA-492E-8215-FBBDF0440D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C3A5A3-4715-4A29-90EB-296340D4778A}"/>
              </a:ext>
            </a:extLst>
          </p:cNvPr>
          <p:cNvSpPr>
            <a:spLocks noGrp="1"/>
          </p:cNvSpPr>
          <p:nvPr>
            <p:ph type="sldNum" sz="quarter" idx="12"/>
          </p:nvPr>
        </p:nvSpPr>
        <p:spPr/>
        <p:txBody>
          <a:bodyPr/>
          <a:lstStyle/>
          <a:p>
            <a:fld id="{077BA391-2011-410E-83A4-A49C5693C6EA}" type="slidenum">
              <a:rPr lang="en-US" smtClean="0"/>
              <a:t>‹#›</a:t>
            </a:fld>
            <a:endParaRPr lang="en-US" dirty="0"/>
          </a:p>
        </p:txBody>
      </p:sp>
    </p:spTree>
    <p:extLst>
      <p:ext uri="{BB962C8B-B14F-4D97-AF65-F5344CB8AC3E}">
        <p14:creationId xmlns:p14="http://schemas.microsoft.com/office/powerpoint/2010/main" val="241582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C0BC2-9D97-4C78-B4A6-77472C0B4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B9B522-B20E-4EBB-9322-25239F701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90F71-C93A-4121-B9F4-59E5C16DE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C68CB-A1C7-4129-8918-C1A87570DFBF}" type="datetimeFigureOut">
              <a:rPr lang="en-US" smtClean="0"/>
              <a:t>11/26/2020</a:t>
            </a:fld>
            <a:endParaRPr lang="en-US" dirty="0"/>
          </a:p>
        </p:txBody>
      </p:sp>
      <p:sp>
        <p:nvSpPr>
          <p:cNvPr id="5" name="Footer Placeholder 4">
            <a:extLst>
              <a:ext uri="{FF2B5EF4-FFF2-40B4-BE49-F238E27FC236}">
                <a16:creationId xmlns:a16="http://schemas.microsoft.com/office/drawing/2014/main" id="{DC54FAF9-3AEA-4928-8A2C-E0BB4D81A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32AE8F-8244-43AB-9F52-A62885A00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BA391-2011-410E-83A4-A49C5693C6EA}" type="slidenum">
              <a:rPr lang="en-US" smtClean="0"/>
              <a:t>‹#›</a:t>
            </a:fld>
            <a:endParaRPr lang="en-US" dirty="0"/>
          </a:p>
        </p:txBody>
      </p:sp>
    </p:spTree>
    <p:extLst>
      <p:ext uri="{BB962C8B-B14F-4D97-AF65-F5344CB8AC3E}">
        <p14:creationId xmlns:p14="http://schemas.microsoft.com/office/powerpoint/2010/main" val="3413842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uolsleng.com/photographs.php?photographsPage=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jonathanmoller.org/guatemala-our-culture-our-resistance-1993-200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7u-O8mbpi6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kurdistania.tumblr.com/page/4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abinoflove.bandcamp.com/track/darfur-mo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U2d9cat4FW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cnn.com/interactive/2017/09/world/myanmar-rohingya-refugee-stori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genocidewatch.com/countries-at-ris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VSjRy0sKk8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v=miLV0o4AhE4"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B4ADE3-CC37-4D22-85C3-52FFD1232A8C}"/>
              </a:ext>
            </a:extLst>
          </p:cNvPr>
          <p:cNvSpPr>
            <a:spLocks noGrp="1"/>
          </p:cNvSpPr>
          <p:nvPr>
            <p:ph type="ctrTitle"/>
          </p:nvPr>
        </p:nvSpPr>
        <p:spPr>
          <a:xfrm>
            <a:off x="3045368" y="2043663"/>
            <a:ext cx="6105194" cy="2031055"/>
          </a:xfrm>
        </p:spPr>
        <p:txBody>
          <a:bodyPr>
            <a:normAutofit/>
          </a:bodyPr>
          <a:lstStyle/>
          <a:p>
            <a:r>
              <a:rPr lang="en-US" sz="3800" dirty="0">
                <a:solidFill>
                  <a:srgbClr val="FFFFFF"/>
                </a:solidFill>
              </a:rPr>
              <a:t>Bearing Witness to 20</a:t>
            </a:r>
            <a:r>
              <a:rPr lang="en-US" sz="3800" baseline="30000" dirty="0">
                <a:solidFill>
                  <a:srgbClr val="FFFFFF"/>
                </a:solidFill>
              </a:rPr>
              <a:t>th</a:t>
            </a:r>
            <a:r>
              <a:rPr lang="en-US" sz="3800" dirty="0">
                <a:solidFill>
                  <a:srgbClr val="FFFFFF"/>
                </a:solidFill>
              </a:rPr>
              <a:t> and 21</a:t>
            </a:r>
            <a:r>
              <a:rPr lang="en-US" sz="3800" baseline="30000" dirty="0">
                <a:solidFill>
                  <a:srgbClr val="FFFFFF"/>
                </a:solidFill>
              </a:rPr>
              <a:t>st</a:t>
            </a:r>
            <a:r>
              <a:rPr lang="en-US" sz="3800" dirty="0">
                <a:solidFill>
                  <a:srgbClr val="FFFFFF"/>
                </a:solidFill>
              </a:rPr>
              <a:t> Century Genocides:</a:t>
            </a:r>
            <a:br>
              <a:rPr lang="en-US" sz="3800" dirty="0">
                <a:solidFill>
                  <a:srgbClr val="FFFFFF"/>
                </a:solidFill>
              </a:rPr>
            </a:br>
            <a:r>
              <a:rPr lang="en-US" sz="3800" dirty="0">
                <a:solidFill>
                  <a:srgbClr val="FFFFFF"/>
                </a:solidFill>
              </a:rPr>
              <a:t>Literature and the Arts</a:t>
            </a:r>
          </a:p>
        </p:txBody>
      </p:sp>
      <p:sp>
        <p:nvSpPr>
          <p:cNvPr id="3" name="Subtitle 2">
            <a:extLst>
              <a:ext uri="{FF2B5EF4-FFF2-40B4-BE49-F238E27FC236}">
                <a16:creationId xmlns:a16="http://schemas.microsoft.com/office/drawing/2014/main" id="{AF4D80AB-BF77-4BAD-AEDB-09BFFC967A18}"/>
              </a:ext>
            </a:extLst>
          </p:cNvPr>
          <p:cNvSpPr>
            <a:spLocks noGrp="1"/>
          </p:cNvSpPr>
          <p:nvPr>
            <p:ph type="subTitle" idx="1"/>
          </p:nvPr>
        </p:nvSpPr>
        <p:spPr>
          <a:xfrm>
            <a:off x="3045368" y="4074718"/>
            <a:ext cx="6105194" cy="682079"/>
          </a:xfrm>
        </p:spPr>
        <p:txBody>
          <a:bodyPr>
            <a:normAutofit/>
          </a:bodyPr>
          <a:lstStyle/>
          <a:p>
            <a:r>
              <a:rPr lang="en-US" sz="1500" dirty="0">
                <a:solidFill>
                  <a:srgbClr val="FFFFFF"/>
                </a:solidFill>
              </a:rPr>
              <a:t>prepared by Jane M. Gangi, PhD</a:t>
            </a:r>
          </a:p>
          <a:p>
            <a:r>
              <a:rPr lang="en-US" sz="1500" dirty="0">
                <a:solidFill>
                  <a:srgbClr val="FFFFFF"/>
                </a:solidFill>
              </a:rPr>
              <a:t>November 2020</a:t>
            </a:r>
          </a:p>
        </p:txBody>
      </p:sp>
    </p:spTree>
    <p:extLst>
      <p:ext uri="{BB962C8B-B14F-4D97-AF65-F5344CB8AC3E}">
        <p14:creationId xmlns:p14="http://schemas.microsoft.com/office/powerpoint/2010/main" val="345679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6D46-A16A-4C82-BE30-1BE5FC61EA4F}"/>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612A80B3-D5AE-4219-9345-14A3212022CE}"/>
              </a:ext>
            </a:extLst>
          </p:cNvPr>
          <p:cNvSpPr>
            <a:spLocks noGrp="1"/>
          </p:cNvSpPr>
          <p:nvPr>
            <p:ph sz="half" idx="2"/>
          </p:nvPr>
        </p:nvSpPr>
        <p:spPr/>
        <p:txBody>
          <a:bodyPr/>
          <a:lstStyle/>
          <a:p>
            <a:pPr marL="0" indent="0">
              <a:buNone/>
            </a:pPr>
            <a:r>
              <a:rPr lang="en-US" dirty="0"/>
              <a:t>This a true story of an infant whose parents threw her out of the train carrying them to certain death. A German woman adopted and cared for “Erika.”</a:t>
            </a:r>
          </a:p>
        </p:txBody>
      </p:sp>
      <p:pic>
        <p:nvPicPr>
          <p:cNvPr id="1026" name="Picture 2" descr="Erika's Story">
            <a:extLst>
              <a:ext uri="{FF2B5EF4-FFF2-40B4-BE49-F238E27FC236}">
                <a16:creationId xmlns:a16="http://schemas.microsoft.com/office/drawing/2014/main" id="{38ED2D8B-9D9C-45CA-B0AE-5C995CA518F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67390" y="1825625"/>
            <a:ext cx="452322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05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960B-1CEF-4EEF-BF67-4822DD73C78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90521933-3152-4B2D-BB41-3723A6474C39}"/>
              </a:ext>
            </a:extLst>
          </p:cNvPr>
          <p:cNvSpPr>
            <a:spLocks noGrp="1"/>
          </p:cNvSpPr>
          <p:nvPr>
            <p:ph sz="half" idx="2"/>
          </p:nvPr>
        </p:nvSpPr>
        <p:spPr/>
        <p:txBody>
          <a:bodyPr/>
          <a:lstStyle/>
          <a:p>
            <a:pPr marL="0" indent="0">
              <a:buNone/>
            </a:pPr>
            <a:r>
              <a:rPr lang="en-US" dirty="0"/>
              <a:t>Another incredible story of “the helpers.”</a:t>
            </a:r>
          </a:p>
        </p:txBody>
      </p:sp>
      <p:pic>
        <p:nvPicPr>
          <p:cNvPr id="2050" name="Picture 2">
            <a:extLst>
              <a:ext uri="{FF2B5EF4-FFF2-40B4-BE49-F238E27FC236}">
                <a16:creationId xmlns:a16="http://schemas.microsoft.com/office/drawing/2014/main" id="{8BDA28BE-9682-401F-BCB5-E254B7B42F0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43150" y="1946275"/>
            <a:ext cx="29240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2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5" name="Title 4">
            <a:extLst>
              <a:ext uri="{FF2B5EF4-FFF2-40B4-BE49-F238E27FC236}">
                <a16:creationId xmlns:a16="http://schemas.microsoft.com/office/drawing/2014/main" id="{28A8BFEC-ABE4-4449-AB01-AA2556F83444}"/>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6" name="Content Placeholder 5">
            <a:extLst>
              <a:ext uri="{FF2B5EF4-FFF2-40B4-BE49-F238E27FC236}">
                <a16:creationId xmlns:a16="http://schemas.microsoft.com/office/drawing/2014/main" id="{F1909274-ADD1-4D05-8B12-29CC3AC86544}"/>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Cambodian Genocide</a:t>
            </a:r>
          </a:p>
        </p:txBody>
      </p:sp>
    </p:spTree>
    <p:extLst>
      <p:ext uri="{BB962C8B-B14F-4D97-AF65-F5344CB8AC3E}">
        <p14:creationId xmlns:p14="http://schemas.microsoft.com/office/powerpoint/2010/main" val="383004417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441D3-2018-406A-857B-CE170424B64A}"/>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21E5DCD6-D72E-4440-BD7E-297E0D64CA18}"/>
              </a:ext>
            </a:extLst>
          </p:cNvPr>
          <p:cNvSpPr>
            <a:spLocks noGrp="1"/>
          </p:cNvSpPr>
          <p:nvPr>
            <p:ph sz="half" idx="2"/>
          </p:nvPr>
        </p:nvSpPr>
        <p:spPr/>
        <p:txBody>
          <a:bodyPr/>
          <a:lstStyle/>
          <a:p>
            <a:pPr marL="0" indent="0">
              <a:buNone/>
            </a:pPr>
            <a:r>
              <a:rPr lang="en-US" dirty="0"/>
              <a:t>This is a gripping biography by Philip Short.</a:t>
            </a:r>
          </a:p>
        </p:txBody>
      </p:sp>
      <p:pic>
        <p:nvPicPr>
          <p:cNvPr id="3074" name="Picture 2" descr="Amazon.com: Pol Pot: Anatomy of a Nightmare eBook: Short, Philip: Kindle  Store">
            <a:extLst>
              <a:ext uri="{FF2B5EF4-FFF2-40B4-BE49-F238E27FC236}">
                <a16:creationId xmlns:a16="http://schemas.microsoft.com/office/drawing/2014/main" id="{9E87E341-CDA3-4F15-B14E-49A76FB5E1A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89715" y="1920875"/>
            <a:ext cx="303143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9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Amnesty International’s Cambodia Photo Exhibit, which evoked Lee Ann Fujii to study genocide (open with hyperlink)</a:t>
            </a:r>
          </a:p>
        </p:txBody>
      </p:sp>
      <p:sp>
        <p:nvSpPr>
          <p:cNvPr id="3" name="Content Placeholder 2"/>
          <p:cNvSpPr>
            <a:spLocks noGrp="1"/>
          </p:cNvSpPr>
          <p:nvPr>
            <p:ph sz="quarter" idx="1"/>
          </p:nvPr>
        </p:nvSpPr>
        <p:spPr/>
        <p:txBody>
          <a:bodyPr/>
          <a:lstStyle/>
          <a:p>
            <a:endParaRPr lang="en-US" dirty="0"/>
          </a:p>
        </p:txBody>
      </p:sp>
      <p:pic>
        <p:nvPicPr>
          <p:cNvPr id="17410" name="Picture 2" descr="http://www.rom.on.ca/sites/default/files/styles/gallery_carousel/public/cam_085-two.jpg?itok=Fttnvlqn">
            <a:hlinkClick r:id="rId2"/>
          </p:cNvPr>
          <p:cNvPicPr>
            <a:picLocks noChangeAspect="1" noChangeArrowheads="1"/>
          </p:cNvPicPr>
          <p:nvPr/>
        </p:nvPicPr>
        <p:blipFill>
          <a:blip r:embed="rId3" cstate="print"/>
          <a:srcRect/>
          <a:stretch>
            <a:fillRect/>
          </a:stretch>
        </p:blipFill>
        <p:spPr bwMode="auto">
          <a:xfrm>
            <a:off x="1527504" y="2438401"/>
            <a:ext cx="8677185" cy="3657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Killing Fields, </a:t>
            </a:r>
            <a:r>
              <a:rPr lang="en-US" dirty="0"/>
              <a:t>directed by Roland Joffé</a:t>
            </a:r>
          </a:p>
        </p:txBody>
      </p:sp>
      <p:sp>
        <p:nvSpPr>
          <p:cNvPr id="3" name="Content Placeholder 2"/>
          <p:cNvSpPr>
            <a:spLocks noGrp="1"/>
          </p:cNvSpPr>
          <p:nvPr>
            <p:ph idx="1"/>
          </p:nvPr>
        </p:nvSpPr>
        <p:spPr/>
        <p:txBody>
          <a:bodyPr/>
          <a:lstStyle/>
          <a:p>
            <a:endParaRPr lang="en-US" dirty="0"/>
          </a:p>
        </p:txBody>
      </p:sp>
      <p:pic>
        <p:nvPicPr>
          <p:cNvPr id="1026" name="Picture 2" descr="http://ia.media-imdb.com/images/M/MV5BMjE3OTEwMjk2Nl5BMl5BanBnXkFtZTcwOTgwNTMyMQ@@._V1_SY317_CR2,0,214,317_AL_.jpg"/>
          <p:cNvPicPr>
            <a:picLocks noChangeAspect="1" noChangeArrowheads="1"/>
          </p:cNvPicPr>
          <p:nvPr/>
        </p:nvPicPr>
        <p:blipFill>
          <a:blip r:embed="rId2"/>
          <a:srcRect/>
          <a:stretch>
            <a:fillRect/>
          </a:stretch>
        </p:blipFill>
        <p:spPr bwMode="auto">
          <a:xfrm>
            <a:off x="4020145" y="1825625"/>
            <a:ext cx="3086461" cy="4572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20880199-A377-49BF-862A-943DDAAE1021}"/>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CD5BAD9E-B4F2-4668-8EAE-EAC1B7B5CEE2}"/>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Guatemalan Genocide</a:t>
            </a:r>
          </a:p>
        </p:txBody>
      </p:sp>
    </p:spTree>
    <p:extLst>
      <p:ext uri="{BB962C8B-B14F-4D97-AF65-F5344CB8AC3E}">
        <p14:creationId xmlns:p14="http://schemas.microsoft.com/office/powerpoint/2010/main" val="249661800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dirty="0"/>
              <a:t>(Open with hyperlink).</a:t>
            </a:r>
            <a:br>
              <a:rPr lang="en-US" dirty="0"/>
            </a:br>
            <a:br>
              <a:rPr lang="en-US" dirty="0"/>
            </a:br>
            <a:endParaRPr lang="en-US" dirty="0"/>
          </a:p>
        </p:txBody>
      </p:sp>
      <p:pic>
        <p:nvPicPr>
          <p:cNvPr id="16386" name="Picture 2" descr="http://www.jonathanmoller.org/images_2/jmhome2_12.jpg">
            <a:hlinkClick r:id="rId2"/>
          </p:cNvPr>
          <p:cNvPicPr>
            <a:picLocks noGrp="1" noChangeAspect="1" noChangeArrowheads="1"/>
          </p:cNvPicPr>
          <p:nvPr>
            <p:ph sz="quarter" idx="1"/>
          </p:nvPr>
        </p:nvPicPr>
        <p:blipFill>
          <a:blip r:embed="rId3" cstate="print"/>
          <a:srcRect/>
          <a:stretch>
            <a:fillRect/>
          </a:stretch>
        </p:blipFill>
        <p:spPr bwMode="auto">
          <a:xfrm>
            <a:off x="1981200" y="2488742"/>
            <a:ext cx="8229600" cy="40041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8B9E-A86B-43CC-810E-62FA67D6B90E}"/>
              </a:ext>
            </a:extLst>
          </p:cNvPr>
          <p:cNvSpPr>
            <a:spLocks noGrp="1"/>
          </p:cNvSpPr>
          <p:nvPr>
            <p:ph type="title"/>
          </p:nvPr>
        </p:nvSpPr>
        <p:spPr/>
        <p:txBody>
          <a:bodyPr/>
          <a:lstStyle/>
          <a:p>
            <a:br>
              <a:rPr lang="en-US" dirty="0"/>
            </a:br>
            <a:r>
              <a:rPr lang="en-US" dirty="0"/>
              <a:t>(Open with hyperlink).</a:t>
            </a:r>
          </a:p>
        </p:txBody>
      </p:sp>
      <p:pic>
        <p:nvPicPr>
          <p:cNvPr id="1026" name="Picture 2" descr="Image result for when the mountains tremble">
            <a:hlinkClick r:id="rId2"/>
            <a:extLst>
              <a:ext uri="{FF2B5EF4-FFF2-40B4-BE49-F238E27FC236}">
                <a16:creationId xmlns:a16="http://schemas.microsoft.com/office/drawing/2014/main" id="{D16051E5-9997-4ADA-9829-908AE7F526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4801" y="1752600"/>
            <a:ext cx="324464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0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100BB683-6EE6-4D67-AD3A-F81C12E09680}"/>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8E4ED2F1-2157-46B9-AE8B-48596695BC93}"/>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Genocide of Iraqi Kurds</a:t>
            </a:r>
          </a:p>
        </p:txBody>
      </p:sp>
    </p:spTree>
    <p:extLst>
      <p:ext uri="{BB962C8B-B14F-4D97-AF65-F5344CB8AC3E}">
        <p14:creationId xmlns:p14="http://schemas.microsoft.com/office/powerpoint/2010/main" val="248281586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E9BAEBA9-41E8-442D-99B3-4FDBE07390E0}"/>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01EAE3D8-C8E8-4477-AB69-16CBC87E1FC1}"/>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Armenian Genocide</a:t>
            </a:r>
          </a:p>
        </p:txBody>
      </p:sp>
    </p:spTree>
    <p:extLst>
      <p:ext uri="{BB962C8B-B14F-4D97-AF65-F5344CB8AC3E}">
        <p14:creationId xmlns:p14="http://schemas.microsoft.com/office/powerpoint/2010/main" val="229505537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Memorials to the Victims of the Kurdish genocide in Halabja</a:t>
            </a:r>
          </a:p>
        </p:txBody>
      </p:sp>
      <p:pic>
        <p:nvPicPr>
          <p:cNvPr id="27654" name="Picture 6" descr="http://40.media.tumblr.com/e64fd5a59db1196ee506aeb5fa42e308/tumblr_ms00s4qKvr1qkhca0o1_1280.jpg">
            <a:hlinkClick r:id="rId2"/>
          </p:cNvPr>
          <p:cNvPicPr>
            <a:picLocks noGrp="1" noChangeAspect="1" noChangeArrowheads="1"/>
          </p:cNvPicPr>
          <p:nvPr>
            <p:ph idx="1"/>
          </p:nvPr>
        </p:nvPicPr>
        <p:blipFill>
          <a:blip r:embed="rId3" cstate="print"/>
          <a:srcRect/>
          <a:stretch>
            <a:fillRect/>
          </a:stretch>
        </p:blipFill>
        <p:spPr bwMode="auto">
          <a:xfrm>
            <a:off x="2380505" y="2160588"/>
            <a:ext cx="5191028" cy="388143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E6AE-7EEA-471C-9CA2-5B9E67DB6ABF}"/>
              </a:ext>
            </a:extLst>
          </p:cNvPr>
          <p:cNvSpPr>
            <a:spLocks noGrp="1"/>
          </p:cNvSpPr>
          <p:nvPr>
            <p:ph type="title"/>
          </p:nvPr>
        </p:nvSpPr>
        <p:spPr/>
        <p:txBody>
          <a:bodyPr/>
          <a:lstStyle/>
          <a:p>
            <a:r>
              <a:rPr lang="en-US" dirty="0"/>
              <a:t>A well-researched document helpful in understanding what happened.</a:t>
            </a:r>
          </a:p>
        </p:txBody>
      </p:sp>
      <p:sp>
        <p:nvSpPr>
          <p:cNvPr id="3" name="Content Placeholder 2">
            <a:extLst>
              <a:ext uri="{FF2B5EF4-FFF2-40B4-BE49-F238E27FC236}">
                <a16:creationId xmlns:a16="http://schemas.microsoft.com/office/drawing/2014/main" id="{720F1164-E527-4999-A65D-FDDFDFA4CEB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1800" dirty="0">
                <a:effectLst/>
                <a:ea typeface="Times New Roman" panose="02020603050405020304" pitchFamily="18" charset="0"/>
              </a:rPr>
              <a:t>Human Rights Watch/Middle East. </a:t>
            </a:r>
            <a:r>
              <a:rPr lang="en-US" sz="1800" i="1" dirty="0">
                <a:effectLst/>
                <a:ea typeface="Times New Roman" panose="02020603050405020304" pitchFamily="18" charset="0"/>
              </a:rPr>
              <a:t>Iraq's Crime of Genocide: The Anfal Campaign against the Kurds</a:t>
            </a:r>
            <a:r>
              <a:rPr lang="en-US" sz="1800" dirty="0">
                <a:effectLst/>
                <a:ea typeface="Times New Roman" panose="02020603050405020304" pitchFamily="18" charset="0"/>
              </a:rPr>
              <a:t>. New Haven: Yale UP, 1995.</a:t>
            </a:r>
          </a:p>
          <a:p>
            <a:pPr marL="0" indent="0">
              <a:buNone/>
            </a:pPr>
            <a:endParaRPr lang="en-US" dirty="0"/>
          </a:p>
        </p:txBody>
      </p:sp>
    </p:spTree>
    <p:extLst>
      <p:ext uri="{BB962C8B-B14F-4D97-AF65-F5344CB8AC3E}">
        <p14:creationId xmlns:p14="http://schemas.microsoft.com/office/powerpoint/2010/main" val="134440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38CF846A-F606-4639-842E-9C89C95F8F86}"/>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A590D3AC-0313-49F4-A134-CB05AB105E22}"/>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Bosnian Genocide</a:t>
            </a:r>
          </a:p>
        </p:txBody>
      </p:sp>
    </p:spTree>
    <p:extLst>
      <p:ext uri="{BB962C8B-B14F-4D97-AF65-F5344CB8AC3E}">
        <p14:creationId xmlns:p14="http://schemas.microsoft.com/office/powerpoint/2010/main" val="145109040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a:t>Crimes against Children in the Siege of Sarajevo </a:t>
            </a:r>
            <a:r>
              <a:rPr lang="en-US" sz="3200" dirty="0"/>
              <a:t>(2010)documents every child killed in the Serbian siege of Sarajevo</a:t>
            </a:r>
          </a:p>
        </p:txBody>
      </p:sp>
      <p:sp>
        <p:nvSpPr>
          <p:cNvPr id="3" name="Content Placeholder 2"/>
          <p:cNvSpPr>
            <a:spLocks noGrp="1"/>
          </p:cNvSpPr>
          <p:nvPr>
            <p:ph idx="1"/>
          </p:nvPr>
        </p:nvSpPr>
        <p:spPr/>
        <p:txBody>
          <a:bodyPr/>
          <a:lstStyle/>
          <a:p>
            <a:endParaRPr lang="en-US" dirty="0"/>
          </a:p>
        </p:txBody>
      </p:sp>
      <p:pic>
        <p:nvPicPr>
          <p:cNvPr id="51202" name="Picture 2" descr="http://www.dw.com/image/0,,6056034_4,00.jpg"/>
          <p:cNvPicPr>
            <a:picLocks noChangeAspect="1" noChangeArrowheads="1"/>
          </p:cNvPicPr>
          <p:nvPr/>
        </p:nvPicPr>
        <p:blipFill>
          <a:blip r:embed="rId2"/>
          <a:srcRect/>
          <a:stretch>
            <a:fillRect/>
          </a:stretch>
        </p:blipFill>
        <p:spPr bwMode="auto">
          <a:xfrm>
            <a:off x="3754184" y="2392215"/>
            <a:ext cx="4699417" cy="347472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t>Slobodan Milosevic and the Destruction of Yugoslavia </a:t>
            </a:r>
            <a:r>
              <a:rPr lang="en-US" sz="2800" dirty="0"/>
              <a:t>by Louis Sell</a:t>
            </a:r>
            <a:endParaRPr lang="en-US" sz="2800" i="1" dirty="0"/>
          </a:p>
        </p:txBody>
      </p:sp>
      <p:pic>
        <p:nvPicPr>
          <p:cNvPr id="21506" name="Picture 2" descr="http://ecx.images-amazon.com/images/I/51XAHN213GL._SX319_BO1,204,203,200_.jpg"/>
          <p:cNvPicPr>
            <a:picLocks noGrp="1" noChangeAspect="1" noChangeArrowheads="1"/>
          </p:cNvPicPr>
          <p:nvPr>
            <p:ph idx="1"/>
          </p:nvPr>
        </p:nvPicPr>
        <p:blipFill>
          <a:blip r:embed="rId2"/>
          <a:srcRect/>
          <a:stretch>
            <a:fillRect/>
          </a:stretch>
        </p:blipFill>
        <p:spPr bwMode="auto">
          <a:xfrm>
            <a:off x="4623704" y="1600200"/>
            <a:ext cx="2941416" cy="4343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Monument to the International Community, From the Grateful Citizens of Sarajevo</a:t>
            </a:r>
          </a:p>
        </p:txBody>
      </p:sp>
      <p:sp>
        <p:nvSpPr>
          <p:cNvPr id="3" name="Content Placeholder 2"/>
          <p:cNvSpPr>
            <a:spLocks noGrp="1"/>
          </p:cNvSpPr>
          <p:nvPr>
            <p:ph idx="1"/>
          </p:nvPr>
        </p:nvSpPr>
        <p:spPr/>
        <p:txBody>
          <a:bodyPr/>
          <a:lstStyle/>
          <a:p>
            <a:endParaRPr lang="en-US" dirty="0"/>
          </a:p>
        </p:txBody>
      </p:sp>
      <p:pic>
        <p:nvPicPr>
          <p:cNvPr id="1026" name="Picture 2" descr="http://www.shobaart.com/images/monuments/ikar.JPG"/>
          <p:cNvPicPr>
            <a:picLocks noChangeAspect="1" noChangeArrowheads="1"/>
          </p:cNvPicPr>
          <p:nvPr/>
        </p:nvPicPr>
        <p:blipFill>
          <a:blip r:embed="rId2"/>
          <a:srcRect/>
          <a:stretch>
            <a:fillRect/>
          </a:stretch>
        </p:blipFill>
        <p:spPr bwMode="auto">
          <a:xfrm>
            <a:off x="3849902" y="2148841"/>
            <a:ext cx="4570167" cy="384048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B1026576-E01D-45A8-BE63-170754799D19}"/>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74C7CCA5-4FCD-4F1E-B58E-E877E699162E}"/>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Genocide in Kosovo</a:t>
            </a:r>
          </a:p>
        </p:txBody>
      </p:sp>
    </p:spTree>
    <p:extLst>
      <p:ext uri="{BB962C8B-B14F-4D97-AF65-F5344CB8AC3E}">
        <p14:creationId xmlns:p14="http://schemas.microsoft.com/office/powerpoint/2010/main" val="9585221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E843FA-A754-4F45-A8AB-A1C760E8B343}"/>
              </a:ext>
            </a:extLst>
          </p:cNvPr>
          <p:cNvSpPr>
            <a:spLocks noGrp="1"/>
          </p:cNvSpPr>
          <p:nvPr>
            <p:ph type="title"/>
          </p:nvPr>
        </p:nvSpPr>
        <p:spPr/>
        <p:txBody>
          <a:bodyPr/>
          <a:lstStyle/>
          <a:p>
            <a:endParaRPr lang="en-US" dirty="0"/>
          </a:p>
        </p:txBody>
      </p:sp>
      <p:pic>
        <p:nvPicPr>
          <p:cNvPr id="7170" name="Picture 2" descr="Adem's Cross by Alice Mead">
            <a:extLst>
              <a:ext uri="{FF2B5EF4-FFF2-40B4-BE49-F238E27FC236}">
                <a16:creationId xmlns:a16="http://schemas.microsoft.com/office/drawing/2014/main" id="{B48D74D4-B632-4BE4-A4BD-C85D1BFCECF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41920" y="1825625"/>
            <a:ext cx="257415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Day of the Pelican: Paterson, Katherine: 9780547406275: Amazon.com:  Books">
            <a:extLst>
              <a:ext uri="{FF2B5EF4-FFF2-40B4-BE49-F238E27FC236}">
                <a16:creationId xmlns:a16="http://schemas.microsoft.com/office/drawing/2014/main" id="{B4EFE393-B702-484F-A64C-F09AA60AD1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26863" y="1825625"/>
            <a:ext cx="307024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9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67BF6879-029A-4F1C-B495-CB1CBF18ACC2}"/>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10F84159-CB8F-4C4C-8DD6-5105537A3E74}"/>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Rwandan Genocide</a:t>
            </a:r>
          </a:p>
        </p:txBody>
      </p:sp>
    </p:spTree>
    <p:extLst>
      <p:ext uri="{BB962C8B-B14F-4D97-AF65-F5344CB8AC3E}">
        <p14:creationId xmlns:p14="http://schemas.microsoft.com/office/powerpoint/2010/main" val="3427167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BF32-5806-4C56-8ECA-8EF8C97598E8}"/>
              </a:ext>
            </a:extLst>
          </p:cNvPr>
          <p:cNvSpPr>
            <a:spLocks noGrp="1"/>
          </p:cNvSpPr>
          <p:nvPr>
            <p:ph type="title"/>
          </p:nvPr>
        </p:nvSpPr>
        <p:spPr/>
        <p:txBody>
          <a:bodyPr/>
          <a:lstStyle/>
          <a:p>
            <a:endParaRPr lang="en-US" dirty="0"/>
          </a:p>
        </p:txBody>
      </p:sp>
      <p:pic>
        <p:nvPicPr>
          <p:cNvPr id="6146" name="Picture 2" descr="Murambi, The Book of Bones (Global African Voices): Diop, Boubacar Boris,  Mc Laughlin, Fiona: 9780253023421: Amazon.com: Books">
            <a:extLst>
              <a:ext uri="{FF2B5EF4-FFF2-40B4-BE49-F238E27FC236}">
                <a16:creationId xmlns:a16="http://schemas.microsoft.com/office/drawing/2014/main" id="{CB4573FC-C8AC-448C-83EF-0211C6A018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5021" y="1825625"/>
            <a:ext cx="29019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3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E2CC-C50E-4361-B63D-F684B28C90FB}"/>
              </a:ext>
            </a:extLst>
          </p:cNvPr>
          <p:cNvSpPr>
            <a:spLocks noGrp="1"/>
          </p:cNvSpPr>
          <p:nvPr>
            <p:ph type="title"/>
          </p:nvPr>
        </p:nvSpPr>
        <p:spPr/>
        <p:txBody>
          <a:bodyPr/>
          <a:lstStyle/>
          <a:p>
            <a:r>
              <a:rPr lang="en-US" dirty="0"/>
              <a:t>The Armenian Genocide</a:t>
            </a:r>
          </a:p>
        </p:txBody>
      </p:sp>
      <p:sp>
        <p:nvSpPr>
          <p:cNvPr id="5" name="Content Placeholder 4">
            <a:extLst>
              <a:ext uri="{FF2B5EF4-FFF2-40B4-BE49-F238E27FC236}">
                <a16:creationId xmlns:a16="http://schemas.microsoft.com/office/drawing/2014/main" id="{2FB45582-0AAD-459D-9AC7-6B907CD49020}"/>
              </a:ext>
            </a:extLst>
          </p:cNvPr>
          <p:cNvSpPr>
            <a:spLocks noGrp="1"/>
          </p:cNvSpPr>
          <p:nvPr>
            <p:ph sz="half" idx="2"/>
          </p:nvPr>
        </p:nvSpPr>
        <p:spPr/>
        <p:txBody>
          <a:bodyPr>
            <a:normAutofit fontScale="92500" lnSpcReduction="20000"/>
          </a:bodyPr>
          <a:lstStyle/>
          <a:p>
            <a:pPr marL="0" indent="0">
              <a:buNone/>
            </a:pPr>
            <a:r>
              <a:rPr lang="en-US" dirty="0"/>
              <a:t>I have read this book at least five times and it breaks my heart every time. It is impossible not to love Veron who endured so much yet continued to love family and friends without ceasing.</a:t>
            </a:r>
          </a:p>
          <a:p>
            <a:pPr marL="0" indent="0">
              <a:buNone/>
            </a:pPr>
            <a:endParaRPr lang="en-US" dirty="0"/>
          </a:p>
          <a:p>
            <a:pPr marL="0" indent="0">
              <a:buNone/>
            </a:pPr>
            <a:r>
              <a:rPr lang="en-US" dirty="0"/>
              <a:t>You might also enjoy this video by David Kherdian, Veron’s son, on how he wrote this book:</a:t>
            </a:r>
          </a:p>
          <a:p>
            <a:pPr marL="0" indent="0">
              <a:buNone/>
            </a:pPr>
            <a:r>
              <a:rPr lang="en-US" dirty="0"/>
              <a:t>https://www.youtube.com/watch?v=fK0QjjfYkEU&amp;ab_channel=FacingHistoryandOurselves</a:t>
            </a:r>
          </a:p>
        </p:txBody>
      </p:sp>
      <p:pic>
        <p:nvPicPr>
          <p:cNvPr id="1026" name="Picture 2" descr="Amazon.com: The Road From Home: A True Story of Courage, Survival and Hope  (9780688144258): Kherdian, David: Books">
            <a:extLst>
              <a:ext uri="{FF2B5EF4-FFF2-40B4-BE49-F238E27FC236}">
                <a16:creationId xmlns:a16="http://schemas.microsoft.com/office/drawing/2014/main" id="{FF546794-4DDC-47B2-A9C6-8C0CAE8A31E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47143" y="1825625"/>
            <a:ext cx="25637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7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600" dirty="0"/>
          </a:p>
        </p:txBody>
      </p:sp>
      <p:sp>
        <p:nvSpPr>
          <p:cNvPr id="3" name="Content Placeholder 2">
            <a:extLst>
              <a:ext uri="{FF2B5EF4-FFF2-40B4-BE49-F238E27FC236}">
                <a16:creationId xmlns:a16="http://schemas.microsoft.com/office/drawing/2014/main" id="{049E1582-ED7F-418E-B457-59B7D997B0BA}"/>
              </a:ext>
            </a:extLst>
          </p:cNvPr>
          <p:cNvSpPr>
            <a:spLocks noGrp="1"/>
          </p:cNvSpPr>
          <p:nvPr>
            <p:ph idx="1"/>
          </p:nvPr>
        </p:nvSpPr>
        <p:spPr/>
        <p:txBody>
          <a:bodyPr/>
          <a:lstStyle/>
          <a:p>
            <a:endParaRPr lang="en-US" dirty="0"/>
          </a:p>
        </p:txBody>
      </p:sp>
      <p:pic>
        <p:nvPicPr>
          <p:cNvPr id="131077" name="Picture 2" descr="http://ecx.images-amazon.com/images/I/51EFNDQ-ReL._SX335_BO1,204,203,200_.jpg"/>
          <p:cNvPicPr>
            <a:picLocks noChangeAspect="1" noChangeArrowheads="1"/>
          </p:cNvPicPr>
          <p:nvPr/>
        </p:nvPicPr>
        <p:blipFill>
          <a:blip r:embed="rId2" cstate="print"/>
          <a:stretch>
            <a:fillRect/>
          </a:stretch>
        </p:blipFill>
        <p:spPr bwMode="auto">
          <a:xfrm>
            <a:off x="4155017" y="1143000"/>
            <a:ext cx="3086100" cy="4572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13" y="742951"/>
            <a:ext cx="2607469" cy="4962524"/>
          </a:xfrm>
        </p:spPr>
        <p:txBody>
          <a:bodyPr vert="horz" lIns="91440" tIns="45720" rIns="91440" bIns="45720" rtlCol="0" anchor="ctr">
            <a:normAutofit fontScale="90000"/>
          </a:bodyPr>
          <a:lstStyle/>
          <a:p>
            <a:pPr algn="ctr"/>
            <a:r>
              <a:rPr lang="en-US" kern="1200" dirty="0">
                <a:solidFill>
                  <a:srgbClr val="FFFFFF"/>
                </a:solidFill>
                <a:latin typeface="+mj-lt"/>
                <a:ea typeface="+mj-ea"/>
                <a:cs typeface="+mj-cs"/>
              </a:rPr>
              <a:t>Dallaire still feels that, if he could have had 5,000 peacekeepers, he could have stopped the genocide.</a:t>
            </a:r>
          </a:p>
        </p:txBody>
      </p:sp>
      <p:pic>
        <p:nvPicPr>
          <p:cNvPr id="26629" name="Picture 2" descr="http://ecx.images-amazon.com/images/I/51FWZBY30FL.jpg"/>
          <p:cNvPicPr>
            <a:picLocks noGrp="1" noChangeAspect="1" noChangeArrowheads="1"/>
          </p:cNvPicPr>
          <p:nvPr>
            <p:ph idx="1"/>
          </p:nvPr>
        </p:nvPicPr>
        <p:blipFill>
          <a:blip r:embed="rId2" cstate="print"/>
          <a:stretch>
            <a:fillRect/>
          </a:stretch>
        </p:blipFill>
        <p:spPr bwMode="auto">
          <a:xfrm>
            <a:off x="5869529" y="492573"/>
            <a:ext cx="3954835" cy="588079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9D5979DB-7003-40D2-BCAE-C897DF75434C}"/>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3C951D8E-E1AB-4C38-B9FF-0F52D0C8B356}"/>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Genocide in Darfur</a:t>
            </a:r>
          </a:p>
        </p:txBody>
      </p:sp>
    </p:spTree>
    <p:extLst>
      <p:ext uri="{BB962C8B-B14F-4D97-AF65-F5344CB8AC3E}">
        <p14:creationId xmlns:p14="http://schemas.microsoft.com/office/powerpoint/2010/main" val="170551580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6281-B282-4E91-BEDF-6683A2C48F6D}"/>
              </a:ext>
            </a:extLst>
          </p:cNvPr>
          <p:cNvSpPr>
            <a:spLocks noGrp="1"/>
          </p:cNvSpPr>
          <p:nvPr>
            <p:ph type="title"/>
          </p:nvPr>
        </p:nvSpPr>
        <p:spPr/>
        <p:txBody>
          <a:bodyPr/>
          <a:lstStyle/>
          <a:p>
            <a:endParaRPr lang="en-US" dirty="0"/>
          </a:p>
        </p:txBody>
      </p:sp>
      <p:pic>
        <p:nvPicPr>
          <p:cNvPr id="5122" name="Picture 2" descr="Tears of the Desert: A Memoir of Survival in Darfur (Random House Reader's  Circle): Bashir, Halima, Lewis, Damien: 9780345510464: Amazon.com: Books">
            <a:extLst>
              <a:ext uri="{FF2B5EF4-FFF2-40B4-BE49-F238E27FC236}">
                <a16:creationId xmlns:a16="http://schemas.microsoft.com/office/drawing/2014/main" id="{9A652670-4FBA-4A6D-8CE2-828C728186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5024" y="1825625"/>
            <a:ext cx="282195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8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A4B23-E65F-434D-ABCD-4709BBBF1C9F}"/>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649699E5-77F8-4CEB-99A7-0B7DC15B33FB}"/>
              </a:ext>
            </a:extLst>
          </p:cNvPr>
          <p:cNvSpPr>
            <a:spLocks noGrp="1"/>
          </p:cNvSpPr>
          <p:nvPr>
            <p:ph sz="half" idx="2"/>
          </p:nvPr>
        </p:nvSpPr>
        <p:spPr/>
        <p:txBody>
          <a:bodyPr/>
          <a:lstStyle/>
          <a:p>
            <a:pPr marL="0" indent="0">
              <a:buNone/>
            </a:pPr>
            <a:r>
              <a:rPr lang="en-US" dirty="0"/>
              <a:t>With her science fiction novel, Okorafor expands the genres in which genocide can be described.</a:t>
            </a:r>
          </a:p>
        </p:txBody>
      </p:sp>
      <p:pic>
        <p:nvPicPr>
          <p:cNvPr id="9218" name="Picture 2" descr="Amazon.com: Who Fears Death (9780756407285): Okorafor, Nnedi: Books">
            <a:extLst>
              <a:ext uri="{FF2B5EF4-FFF2-40B4-BE49-F238E27FC236}">
                <a16:creationId xmlns:a16="http://schemas.microsoft.com/office/drawing/2014/main" id="{2F5A1950-0294-4B64-9D86-9BA93898FEF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78271" y="1825625"/>
            <a:ext cx="29014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55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algn="ctr"/>
            <a:r>
              <a:rPr lang="en-US" sz="2900" dirty="0">
                <a:solidFill>
                  <a:srgbClr val="FFFFFF"/>
                </a:solidFill>
              </a:rPr>
              <a:t>Darfur Drawn: The Confrfur Through Children’s Eyes (Human Rights Watch, 2005)</a:t>
            </a:r>
          </a:p>
        </p:txBody>
      </p:sp>
      <p:pic>
        <p:nvPicPr>
          <p:cNvPr id="2050" name="Picture 2" descr="Child's drawing of the war in Darfu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838200" y="2085562"/>
            <a:ext cx="5181600" cy="3831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216DCEB-5D8E-41DA-9D89-85650D2D3D84}"/>
              </a:ext>
            </a:extLst>
          </p:cNvPr>
          <p:cNvSpPr>
            <a:spLocks noGrp="1"/>
          </p:cNvSpPr>
          <p:nvPr>
            <p:ph sz="half" idx="2"/>
          </p:nvPr>
        </p:nvSpPr>
        <p:spPr/>
        <p:txBody>
          <a:bodyPr/>
          <a:lstStyle/>
          <a:p>
            <a:pPr marL="0" indent="0">
              <a:buNone/>
            </a:pPr>
            <a:r>
              <a:rPr lang="en-US" dirty="0"/>
              <a:t>Dr. Jerry Ehrlich smuggled these children’s drawings out of Darfur.</a:t>
            </a:r>
          </a:p>
        </p:txBody>
      </p:sp>
    </p:spTree>
    <p:extLst>
      <p:ext uri="{BB962C8B-B14F-4D97-AF65-F5344CB8AC3E}">
        <p14:creationId xmlns:p14="http://schemas.microsoft.com/office/powerpoint/2010/main" val="279886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rw.org/photos/2005/darfur/drawings/images/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44890" y="643467"/>
            <a:ext cx="790222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63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963877"/>
            <a:ext cx="2620771" cy="4930246"/>
          </a:xfrm>
        </p:spPr>
        <p:txBody>
          <a:bodyPr>
            <a:normAutofit/>
          </a:bodyPr>
          <a:lstStyle/>
          <a:p>
            <a:pPr algn="r"/>
            <a:r>
              <a:rPr lang="en-US" dirty="0">
                <a:solidFill>
                  <a:schemeClr val="accent1"/>
                </a:solidFill>
              </a:rPr>
              <a:t>Music</a:t>
            </a:r>
          </a:p>
        </p:txBody>
      </p:sp>
      <p:sp>
        <p:nvSpPr>
          <p:cNvPr id="3" name="Content Placeholder 2"/>
          <p:cNvSpPr>
            <a:spLocks noGrp="1"/>
          </p:cNvSpPr>
          <p:nvPr>
            <p:ph idx="1"/>
          </p:nvPr>
        </p:nvSpPr>
        <p:spPr>
          <a:xfrm>
            <a:off x="5256024" y="963877"/>
            <a:ext cx="4783327" cy="4930246"/>
          </a:xfrm>
        </p:spPr>
        <p:txBody>
          <a:bodyPr anchor="ctr">
            <a:normAutofit/>
          </a:bodyPr>
          <a:lstStyle/>
          <a:p>
            <a:pPr marL="0" indent="0">
              <a:buNone/>
            </a:pPr>
            <a:r>
              <a:rPr lang="en-US" dirty="0"/>
              <a:t>Julia Bloom’s (2004) </a:t>
            </a:r>
            <a:r>
              <a:rPr lang="en-US" i="1" dirty="0"/>
              <a:t>Darfur Moon:</a:t>
            </a:r>
          </a:p>
          <a:p>
            <a:pPr marL="0" indent="0">
              <a:buNone/>
            </a:pPr>
            <a:r>
              <a:rPr lang="en-US" dirty="0">
                <a:hlinkClick r:id="rId2"/>
              </a:rPr>
              <a:t>https://cabinoflove.bandcamp.com/track/darfur-moon</a:t>
            </a:r>
            <a:endParaRPr lang="en-US" i="1" dirty="0"/>
          </a:p>
        </p:txBody>
      </p:sp>
    </p:spTree>
    <p:extLst>
      <p:ext uri="{BB962C8B-B14F-4D97-AF65-F5344CB8AC3E}">
        <p14:creationId xmlns:p14="http://schemas.microsoft.com/office/powerpoint/2010/main" val="712360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F4292691-EC94-4026-B6B6-6B280488A1D4}"/>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EC801647-B202-430D-91CC-556DD1D8088F}"/>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Although the United Nations has not yet called al-Assad’s attacks on Syrian citizens, surely genocidal attacks have occurred.</a:t>
            </a:r>
          </a:p>
        </p:txBody>
      </p:sp>
    </p:spTree>
    <p:extLst>
      <p:ext uri="{BB962C8B-B14F-4D97-AF65-F5344CB8AC3E}">
        <p14:creationId xmlns:p14="http://schemas.microsoft.com/office/powerpoint/2010/main" val="3864828359"/>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4266-D661-4C3D-8FB2-59BDF5AA7F3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5D2A923-9E57-41C1-84FD-7C40CE00A68D}"/>
              </a:ext>
            </a:extLst>
          </p:cNvPr>
          <p:cNvSpPr>
            <a:spLocks noGrp="1"/>
          </p:cNvSpPr>
          <p:nvPr>
            <p:ph idx="1"/>
          </p:nvPr>
        </p:nvSpPr>
        <p:spPr/>
        <p:txBody>
          <a:bodyPr/>
          <a:lstStyle/>
          <a:p>
            <a:endParaRPr lang="en-US" dirty="0"/>
          </a:p>
        </p:txBody>
      </p:sp>
      <p:pic>
        <p:nvPicPr>
          <p:cNvPr id="1026" name="Picture 2" descr="Image result for gIRL FROM ALEPPO">
            <a:extLst>
              <a:ext uri="{FF2B5EF4-FFF2-40B4-BE49-F238E27FC236}">
                <a16:creationId xmlns:a16="http://schemas.microsoft.com/office/drawing/2014/main" id="{031C4C57-F3DA-41FE-9DCE-3E2D1CFA3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342900"/>
            <a:ext cx="409575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8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Veron did not lose her faith in God and her love of Armenian culture. This passage by Rose Wilder Lane (Laura Ingalls Wilder’s daughter) points to another way of dealing with genocide—through the arts. </a:t>
            </a:r>
          </a:p>
        </p:txBody>
      </p:sp>
      <p:sp>
        <p:nvSpPr>
          <p:cNvPr id="3" name="Content Placeholder 2"/>
          <p:cNvSpPr>
            <a:spLocks noGrp="1"/>
          </p:cNvSpPr>
          <p:nvPr>
            <p:ph idx="1"/>
          </p:nvPr>
        </p:nvSpPr>
        <p:spPr/>
        <p:txBody>
          <a:bodyPr>
            <a:normAutofit/>
          </a:bodyPr>
          <a:lstStyle/>
          <a:p>
            <a:pPr marL="0" indent="0">
              <a:buNone/>
            </a:pPr>
            <a:r>
              <a:rPr lang="en-GB" sz="3400" dirty="0"/>
              <a:t>The crochet stitch itself must be nearly as old as fingers, which seem mysteriously impelled to pull a loop through a loop. I say mysteriously, remembering how this impulse baffled the American Near East Relief workers who went into Caucasian Armenia [in 1918]…Every hut in every village was totally destroyed. In the ruins and in the miles of wild grasses the Americans found 25,000 orphaned children hiding, lost, sick, starving and dying. </a:t>
            </a:r>
            <a:endParaRPr lang="en-US" dirty="0"/>
          </a:p>
        </p:txBody>
      </p:sp>
    </p:spTree>
    <p:extLst>
      <p:ext uri="{BB962C8B-B14F-4D97-AF65-F5344CB8AC3E}">
        <p14:creationId xmlns:p14="http://schemas.microsoft.com/office/powerpoint/2010/main" val="3873782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BEA1E-EA74-42F8-A2DB-C2289E9F3B76}"/>
              </a:ext>
            </a:extLst>
          </p:cNvPr>
          <p:cNvSpPr>
            <a:spLocks noGrp="1"/>
          </p:cNvSpPr>
          <p:nvPr>
            <p:ph type="title"/>
          </p:nvPr>
        </p:nvSpPr>
        <p:spPr/>
        <p:txBody>
          <a:bodyPr/>
          <a:lstStyle/>
          <a:p>
            <a:endParaRPr lang="en-US" dirty="0"/>
          </a:p>
        </p:txBody>
      </p:sp>
      <p:pic>
        <p:nvPicPr>
          <p:cNvPr id="2050" name="Picture 2" descr="Image result for STEPPING STONES + SYRIA">
            <a:extLst>
              <a:ext uri="{FF2B5EF4-FFF2-40B4-BE49-F238E27FC236}">
                <a16:creationId xmlns:a16="http://schemas.microsoft.com/office/drawing/2014/main" id="{205E3A73-43E9-412D-ADF4-6B91C5C6E6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7305" y="1600201"/>
            <a:ext cx="57973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29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8503-9234-49F0-BBB9-D5470457F32D}"/>
              </a:ext>
            </a:extLst>
          </p:cNvPr>
          <p:cNvSpPr>
            <a:spLocks noGrp="1"/>
          </p:cNvSpPr>
          <p:nvPr>
            <p:ph type="title"/>
          </p:nvPr>
        </p:nvSpPr>
        <p:spPr/>
        <p:txBody>
          <a:bodyPr/>
          <a:lstStyle/>
          <a:p>
            <a:r>
              <a:rPr lang="en-US" dirty="0"/>
              <a:t>al-Assad deliberately attacks Syrian hospitals.</a:t>
            </a:r>
          </a:p>
        </p:txBody>
      </p:sp>
      <p:pic>
        <p:nvPicPr>
          <p:cNvPr id="4098" name="Picture 2" descr="Image result for THE NEW BARBARISM + SYRIA + DOCUMENTARY">
            <a:hlinkClick r:id="rId2"/>
            <a:extLst>
              <a:ext uri="{FF2B5EF4-FFF2-40B4-BE49-F238E27FC236}">
                <a16:creationId xmlns:a16="http://schemas.microsoft.com/office/drawing/2014/main" id="{847B2B49-0246-4A13-854A-13A40441C2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2922" y="1600201"/>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11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4B47BC6D-4F55-4261-8C4A-923192928591}"/>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58193666-3D21-4466-AEDE-F104A239786C}"/>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Although the United Nations has not declared genocide in North Korea, that day may come. Genocidal acts have occurred.</a:t>
            </a:r>
          </a:p>
        </p:txBody>
      </p:sp>
    </p:spTree>
    <p:extLst>
      <p:ext uri="{BB962C8B-B14F-4D97-AF65-F5344CB8AC3E}">
        <p14:creationId xmlns:p14="http://schemas.microsoft.com/office/powerpoint/2010/main" val="395425755"/>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descr="Image result for Escape from Camp 14: One Man's Remarkable Odyssey from North Korea to Freedom in the West">
            <a:extLst>
              <a:ext uri="{FF2B5EF4-FFF2-40B4-BE49-F238E27FC236}">
                <a16:creationId xmlns:a16="http://schemas.microsoft.com/office/drawing/2014/main" id="{740C4F68-2609-425F-AC63-D189260B7E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3295" y="326017"/>
            <a:ext cx="6210250" cy="62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24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2" descr="Image result for to Live: A North Korean Girl's Journey to Freedom">
            <a:extLst>
              <a:ext uri="{FF2B5EF4-FFF2-40B4-BE49-F238E27FC236}">
                <a16:creationId xmlns:a16="http://schemas.microsoft.com/office/drawing/2014/main" id="{A2D36DF5-F4F0-4B53-8055-EEE82B9194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3295" y="326017"/>
            <a:ext cx="6210250" cy="62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36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C73DC-BBEB-494B-84F4-037AE2250C99}"/>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615D4AFE-8EDF-4062-B219-B5954F67A803}"/>
              </a:ext>
            </a:extLst>
          </p:cNvPr>
          <p:cNvSpPr>
            <a:spLocks noGrp="1"/>
          </p:cNvSpPr>
          <p:nvPr>
            <p:ph sz="half" idx="2"/>
          </p:nvPr>
        </p:nvSpPr>
        <p:spPr/>
        <p:txBody>
          <a:bodyPr/>
          <a:lstStyle/>
          <a:p>
            <a:pPr marL="0" indent="0">
              <a:buNone/>
            </a:pPr>
            <a:r>
              <a:rPr lang="en-US" dirty="0"/>
              <a:t>The first book written for young adults on atrocity in North Korea.</a:t>
            </a:r>
          </a:p>
        </p:txBody>
      </p:sp>
      <p:pic>
        <p:nvPicPr>
          <p:cNvPr id="8194" name="Picture 2" descr="Amazon.com: Every Falling Star: The True Story of How I Survived and Escaped  North Korea (9781419721328): Lee, Sungju, McClelland, Susan Elizabeth: Books">
            <a:extLst>
              <a:ext uri="{FF2B5EF4-FFF2-40B4-BE49-F238E27FC236}">
                <a16:creationId xmlns:a16="http://schemas.microsoft.com/office/drawing/2014/main" id="{12731D85-F54C-41F7-ADD5-B3A37F58631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88294" y="1825625"/>
            <a:ext cx="303143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5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94545EBA-8649-4926-9B4C-DB5B8532FB0F}"/>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517055DA-8282-43DB-98C3-D40E11C7735F}"/>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Rohingya of Myanmar</a:t>
            </a:r>
          </a:p>
        </p:txBody>
      </p:sp>
    </p:spTree>
    <p:extLst>
      <p:ext uri="{BB962C8B-B14F-4D97-AF65-F5344CB8AC3E}">
        <p14:creationId xmlns:p14="http://schemas.microsoft.com/office/powerpoint/2010/main" val="3003789893"/>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DD35-9CAC-4E1F-81E4-9983D30F1425}"/>
              </a:ext>
            </a:extLst>
          </p:cNvPr>
          <p:cNvSpPr>
            <a:spLocks noGrp="1"/>
          </p:cNvSpPr>
          <p:nvPr>
            <p:ph type="title"/>
          </p:nvPr>
        </p:nvSpPr>
        <p:spPr/>
        <p:txBody>
          <a:bodyPr/>
          <a:lstStyle/>
          <a:p>
            <a:r>
              <a:rPr lang="en-US" dirty="0"/>
              <a:t>Rohingya Refugees: Why I Fled. </a:t>
            </a:r>
            <a:br>
              <a:rPr lang="en-US" dirty="0"/>
            </a:br>
            <a:r>
              <a:rPr lang="en-US" dirty="0"/>
              <a:t>(Open with hyperlink).</a:t>
            </a:r>
          </a:p>
        </p:txBody>
      </p:sp>
      <p:pic>
        <p:nvPicPr>
          <p:cNvPr id="1026" name="Picture 2" descr="Nadir Ahmed">
            <a:hlinkClick r:id="rId2"/>
            <a:extLst>
              <a:ext uri="{FF2B5EF4-FFF2-40B4-BE49-F238E27FC236}">
                <a16:creationId xmlns:a16="http://schemas.microsoft.com/office/drawing/2014/main" id="{ACEFD6AD-8021-43CB-8939-25CD6A4FA9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4248"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060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2" descr="Image result for THE BONE SPARROW">
            <a:extLst>
              <a:ext uri="{FF2B5EF4-FFF2-40B4-BE49-F238E27FC236}">
                <a16:creationId xmlns:a16="http://schemas.microsoft.com/office/drawing/2014/main" id="{C185EFBD-C77A-45A6-A6DE-F2FCDD7C76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59645" y="1176793"/>
            <a:ext cx="3015618"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88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B5FCBEB4-4569-4066-975F-CD9FF34651E7}"/>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38826CFC-20C0-4ED4-AA61-C3ED2BE1559D}"/>
              </a:ext>
            </a:extLst>
          </p:cNvPr>
          <p:cNvSpPr>
            <a:spLocks noGrp="1"/>
          </p:cNvSpPr>
          <p:nvPr>
            <p:ph idx="1"/>
          </p:nvPr>
        </p:nvSpPr>
        <p:spPr>
          <a:xfrm>
            <a:off x="2618437" y="2371725"/>
            <a:ext cx="6955124" cy="3038475"/>
          </a:xfrm>
        </p:spPr>
        <p:txBody>
          <a:bodyPr anchor="t">
            <a:normAutofit/>
          </a:bodyPr>
          <a:lstStyle/>
          <a:p>
            <a:pPr marL="0" indent="0">
              <a:buNone/>
            </a:pPr>
            <a:r>
              <a:rPr lang="en-US" sz="2400" dirty="0">
                <a:solidFill>
                  <a:srgbClr val="FFFFFF"/>
                </a:solidFill>
              </a:rPr>
              <a:t>Genocide Watch issues emergencies for countries around the world, including Yemen:</a:t>
            </a:r>
          </a:p>
          <a:p>
            <a:pPr marL="0" indent="0">
              <a:buNone/>
            </a:pPr>
            <a:endParaRPr lang="en-US" sz="2400" dirty="0">
              <a:solidFill>
                <a:srgbClr val="FFFFFF"/>
              </a:solidFill>
            </a:endParaRPr>
          </a:p>
          <a:p>
            <a:pPr marL="0" indent="0">
              <a:buNone/>
            </a:pPr>
            <a:r>
              <a:rPr lang="en-US" sz="2400" dirty="0">
                <a:solidFill>
                  <a:srgbClr val="FFFFFF"/>
                </a:solidFill>
                <a:hlinkClick r:id="rId3"/>
              </a:rPr>
              <a:t>https://www.genocidewatch.com/countries-at-risk</a:t>
            </a: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p:txBody>
      </p:sp>
    </p:spTree>
    <p:extLst>
      <p:ext uri="{BB962C8B-B14F-4D97-AF65-F5344CB8AC3E}">
        <p14:creationId xmlns:p14="http://schemas.microsoft.com/office/powerpoint/2010/main" val="21955766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Rose Wilder Lane, continued</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They were three to ten years old and knew nothing but hunger and fear. The Americans gathered them…cleaned, deloused, fed, healed and saved most of them alive. But it was impossible to keep bandages on their sores. Untaught, and constantly admonished not to, they couldn’t resist pulling ravellings from the gauze and with their tiny fingers looping them into crude Armenian lace. (as cited in Armenian Relief Cross of Lebanon, p. 18). </a:t>
            </a:r>
          </a:p>
          <a:p>
            <a:pPr marL="0" indent="0">
              <a:buNone/>
            </a:pPr>
            <a:endParaRPr lang="en-GB" b="1" dirty="0"/>
          </a:p>
          <a:p>
            <a:pPr marL="0" indent="0">
              <a:buNone/>
            </a:pPr>
            <a:r>
              <a:rPr lang="en-GB" dirty="0"/>
              <a:t>Here Ellis Barowsky and I write about how literature and the arts help in the healing process after experiencing atrocity:</a:t>
            </a:r>
          </a:p>
          <a:p>
            <a:pPr marL="0" indent="0">
              <a:buNone/>
            </a:pPr>
            <a:r>
              <a:rPr lang="en-US" dirty="0"/>
              <a:t>https://www.thefreelibrary.com/Listening+to+children%27s+voices%3a+literature+and+the+arts+as+means+of...-a0206851504</a:t>
            </a:r>
          </a:p>
          <a:p>
            <a:pPr marL="0" indent="0">
              <a:buNone/>
            </a:pPr>
            <a:endParaRPr lang="en-US" dirty="0"/>
          </a:p>
        </p:txBody>
      </p:sp>
    </p:spTree>
    <p:extLst>
      <p:ext uri="{BB962C8B-B14F-4D97-AF65-F5344CB8AC3E}">
        <p14:creationId xmlns:p14="http://schemas.microsoft.com/office/powerpoint/2010/main" val="311437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Isabel Bayrakdarian always touches me emotionally. Here she sings Komitas Vardapet’s </a:t>
            </a:r>
            <a:r>
              <a:rPr lang="en-US" sz="2400" i="1" dirty="0"/>
              <a:t>Andouni</a:t>
            </a:r>
            <a:r>
              <a:rPr lang="en-US" sz="2400" dirty="0"/>
              <a:t> (Homeless) at the annual April 24</a:t>
            </a:r>
            <a:r>
              <a:rPr lang="en-US" sz="2400" baseline="30000" dirty="0"/>
              <a:t>th</a:t>
            </a:r>
            <a:r>
              <a:rPr lang="en-US" sz="2400" dirty="0"/>
              <a:t> memorial march in Yerevan, Armenia. (Open with hyperlink).</a:t>
            </a:r>
          </a:p>
        </p:txBody>
      </p:sp>
      <p:pic>
        <p:nvPicPr>
          <p:cNvPr id="57346" name="Picture 2" descr="https://upload.wikimedia.org/wikipedia/commons/thumb/b/b2/IsabelBayrakdarian.jpg/220px-IsabelBayrakdarian.jpg">
            <a:hlinkClick r:id="rId2"/>
          </p:cNvPr>
          <p:cNvPicPr>
            <a:picLocks noGrp="1" noChangeAspect="1" noChangeArrowheads="1"/>
          </p:cNvPicPr>
          <p:nvPr>
            <p:ph idx="1"/>
          </p:nvPr>
        </p:nvPicPr>
        <p:blipFill>
          <a:blip r:embed="rId3" cstate="print"/>
          <a:srcRect/>
          <a:stretch>
            <a:fillRect/>
          </a:stretch>
        </p:blipFill>
        <p:spPr bwMode="auto">
          <a:xfrm>
            <a:off x="4686076" y="2533466"/>
            <a:ext cx="2147700" cy="2743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0E885FA9-236B-49F5-955C-81DB4EBEFCF3}"/>
              </a:ext>
            </a:extLst>
          </p:cNvPr>
          <p:cNvSpPr>
            <a:spLocks noGrp="1"/>
          </p:cNvSpPr>
          <p:nvPr>
            <p:ph type="title"/>
          </p:nvPr>
        </p:nvSpPr>
        <p:spPr>
          <a:xfrm>
            <a:off x="2618437" y="991262"/>
            <a:ext cx="6955124" cy="1066802"/>
          </a:xfrm>
        </p:spPr>
        <p:txBody>
          <a:bodyPr>
            <a:normAutofit/>
          </a:bodyPr>
          <a:lstStyle/>
          <a:p>
            <a:pPr algn="ctr"/>
            <a:endParaRPr lang="en-US" sz="4000" dirty="0">
              <a:solidFill>
                <a:srgbClr val="FFFFFF"/>
              </a:solidFill>
            </a:endParaRPr>
          </a:p>
        </p:txBody>
      </p:sp>
      <p:sp>
        <p:nvSpPr>
          <p:cNvPr id="3" name="Content Placeholder 2">
            <a:extLst>
              <a:ext uri="{FF2B5EF4-FFF2-40B4-BE49-F238E27FC236}">
                <a16:creationId xmlns:a16="http://schemas.microsoft.com/office/drawing/2014/main" id="{14082E55-13E5-4769-97E8-0CD175EC2B1B}"/>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2400" dirty="0">
                <a:solidFill>
                  <a:srgbClr val="FFFFFF"/>
                </a:solidFill>
              </a:rPr>
              <a:t>The Holocaust</a:t>
            </a:r>
          </a:p>
        </p:txBody>
      </p:sp>
    </p:spTree>
    <p:extLst>
      <p:ext uri="{BB962C8B-B14F-4D97-AF65-F5344CB8AC3E}">
        <p14:creationId xmlns:p14="http://schemas.microsoft.com/office/powerpoint/2010/main" val="18439566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 Another song by Bayrakdaraian: "O Mamo nie płacz nie—Niebios Przeczysta Królowo Ty zawsze wspieraj mnie" (Oh Mamma do not cry—Immaculate Queen of Heaven support me always).  (Open with hyperlink).</a:t>
            </a:r>
          </a:p>
        </p:txBody>
      </p:sp>
      <p:pic>
        <p:nvPicPr>
          <p:cNvPr id="5122" name="Picture 2" descr="File:Symphony of Sorrowful Songs.jpg">
            <a:hlinkClick r:id="rId2"/>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514600" y="19812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normAutofit/>
          </a:bodyPr>
          <a:lstStyle/>
          <a:p>
            <a:pPr marL="0" indent="0">
              <a:buNone/>
            </a:pPr>
            <a:r>
              <a:rPr lang="en-US" dirty="0"/>
              <a:t>Message by an 18 year old girl on concentration camp wall during World War II: “No, Mother, do not weep,</a:t>
            </a:r>
          </a:p>
          <a:p>
            <a:pPr>
              <a:buNone/>
            </a:pPr>
            <a:r>
              <a:rPr lang="en-US" dirty="0"/>
              <a:t>Most chaste Queen of Heaven</a:t>
            </a:r>
          </a:p>
          <a:p>
            <a:pPr>
              <a:buNone/>
            </a:pPr>
            <a:r>
              <a:rPr lang="en-US" dirty="0"/>
              <a:t>Support me always.</a:t>
            </a:r>
          </a:p>
          <a:p>
            <a:pPr>
              <a:buNone/>
            </a:pPr>
            <a:r>
              <a:rPr lang="en-US" dirty="0"/>
              <a:t>‘Zdrowaś Mario.’”</a:t>
            </a:r>
          </a:p>
          <a:p>
            <a:pPr marL="0" indent="0">
              <a:buNone/>
            </a:pPr>
            <a:endParaRPr lang="en-US" dirty="0"/>
          </a:p>
        </p:txBody>
      </p:sp>
    </p:spTree>
    <p:extLst>
      <p:ext uri="{BB962C8B-B14F-4D97-AF65-F5344CB8AC3E}">
        <p14:creationId xmlns:p14="http://schemas.microsoft.com/office/powerpoint/2010/main" val="371740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6" name="Picture 6" descr="http://www.lidice-memorial.cz/img/Mchild_03.jpg"/>
          <p:cNvPicPr>
            <a:picLocks noGrp="1" noChangeAspect="1" noChangeArrowheads="1"/>
          </p:cNvPicPr>
          <p:nvPr>
            <p:ph sz="quarter" idx="1"/>
          </p:nvPr>
        </p:nvPicPr>
        <p:blipFill rotWithShape="1">
          <a:blip r:embed="rId2" cstate="print"/>
          <a:srcRect l="11658" r="22962"/>
          <a:stretch/>
        </p:blipFill>
        <p:spPr bwMode="auto">
          <a:xfrm>
            <a:off x="20" y="206071"/>
            <a:ext cx="12191980" cy="4801868"/>
          </a:xfrm>
          <a:prstGeom prst="rect">
            <a:avLst/>
          </a:prstGeom>
          <a:noFill/>
        </p:spPr>
      </p:pic>
      <p:pic>
        <p:nvPicPr>
          <p:cNvPr id="75" name="Picture 74">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77" name="Picture 76">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9" name="Rectangle 78">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04484" y="5566756"/>
            <a:ext cx="10592174" cy="656946"/>
          </a:xfrm>
        </p:spPr>
        <p:txBody>
          <a:bodyPr vert="horz" lIns="91440" tIns="45720" rIns="91440" bIns="45720" rtlCol="0" anchor="t">
            <a:normAutofit/>
          </a:bodyPr>
          <a:lstStyle/>
          <a:p>
            <a:r>
              <a:rPr lang="en-US" sz="2500" dirty="0">
                <a:solidFill>
                  <a:srgbClr val="000000"/>
                </a:solidFill>
              </a:rPr>
              <a:t>Marie Uchytilová and Jiří Hampl’s </a:t>
            </a:r>
            <a:r>
              <a:rPr lang="en-US" sz="2500" i="1" dirty="0">
                <a:solidFill>
                  <a:srgbClr val="000000"/>
                </a:solidFill>
              </a:rPr>
              <a:t>Monument to the Child Victims of War</a:t>
            </a:r>
            <a:r>
              <a:rPr lang="en-US" sz="2500" dirty="0">
                <a:solidFill>
                  <a:srgbClr val="000000"/>
                </a:solidFill>
              </a:rPr>
              <a:t> in Lidice</a:t>
            </a:r>
          </a:p>
        </p:txBody>
      </p:sp>
      <p:sp>
        <p:nvSpPr>
          <p:cNvPr id="20482" name="AutoShape 2" descr="data:image/jpeg;base64,/9j/4AAQSkZJRgABAQAAAQABAAD/2wCEAAkGBxQTEhUUExQVFBUXFx8aGRgYGR4gHxwfIBwgHCAdIB0eISggHCAlIBsbIjEhJSkrLi4uHB8zODMsNygtLisBCgoKDg0OGxAQGywmHyQsLCwsLCwsLCwsLCwsLCwsLCwsLCwsLCwsLCwsLCwsLCwsLCwsLCwsLCwsLCwsLCwsLP/AABEIAHIBuwMBIgACEQEDEQH/xAAbAAABBQEBAAAAAAAAAAAAAAAFAAIDBAYBB//EAEMQAAIBAgQEBAQEAgkDAwUBAAECEQMhAAQSMQUiQVEGE2FxMkKBkRQjobFS0QcVJDNicsHh8IKS8XOi0hZTssLyQ//EABkBAAMBAQEAAAAAAAAAAAAAAAECAwAEBf/EACYRAAICAgICAgICAwAAAAAAAAABAhEhMQMSE0EyUQRxImGRsdH/2gAMAwEAAhEDEQA/APNc3lKNJKbLVZiSQxIUEDuEmQO0m/0xbyfB6dVzFZqS7IaiE6iNxaw6R6G/qYyTZekGC0tOrdz0k3BeCNMbR1jE/wCLpcl+W+kaZAMkEsYAuPSbicac4J2lf6JWynmfD+ZFIGjTZ6ZMKypDGesAzB9oxQ4h4Tza8xosdIVWIOxYfD3MdWFh3xr+H+I/JKnzlqcnwCQkbCDBAv06+k41VPxTQjnOkwOUkSQbbTI+oGFg+GvoFtHki0SUDEplwVAgLqZ5IWACBcxO5H3wQ/E+VCFwEACQFAYn4eZja5MyI2J6Y22b8R5J1/uFZnGzUwJ6AFosbQO8YyGXz+Xeu9Ougemx5QBencXWbDbEnCDdKRuzBD0tDo1N2v8AArEFIk2J1QVA9Os4tjModZqOpUKWJUQHawUa4B6bR0xczuRoLWMAU0LSjkMFA2/MAst4MjtgDmOI5fyyHL1nN2phmSnJnYCQSp6mN7ThvG+RU5BWSPiPEhSaKaBdSkMjbr+pgxEYCVc0+okmDOPS+BeBskaerMNmajFQda8ibbCVY+ksb9sZXxlwYZOsDSdatN/gLKNS6TsQBBNvii9wQMGMYLBXrSBNDPujSLho/wCfpglT4nUapqUFf4QBpX1C7C3b+eBuV4qRClUgGZ0LqvuNRGxv7YZTYySI5TZZJmf4f9yMCfHEWjTZLiBVjNRkiCVAuSbbf6++DeU4rSqA+cWB0lQzQZQkHTzC8kDr0xlaFNTTILmmSQYYGGHT1Pv6403DlK0lLeV5aGG81YMzaD1BBkdQCccPIlHIKHcQ4Uf/APMkAEMG0rcRYAb723I/Q4gy3EHTykZ2PmKWVSFIMnTMkiJI69vUYt18rVFUhaTCkQedirBCRMBpHITEggkT0tgcnDFaoqMrMxJIdzCxYlSV6AbX6epGOiE11/snWaNHkePnLVHqEamqqoYGeUqD/iO8jYAWgWjFut4mavo51pMDsrdYBgg32Igx16YCcZ4X5dINSqc6AsqmoZiDNjvEmJvcD0wC4XReoNRCPqvBJOqJJYwYIFvX2gg17Sa2aUGtnoTeL2o0wdIcgEklhpPsRJYjsD1xsuF58VqS1BaRcWMHYiRuJFj1GPFs1laT0FRSRol3UsDBMKHGlQWCgfM1ha4xtP6PaRosyO4OpBAV5QHVMdJJB6WEHve0JP2waN6wwzTjk4U46KBZ3HDhTjuMA4MOAw1mAEkgAbknbHKdYMCQbDr+v7XwJNexkh+OHDTUHcYWMmBiOFhY5hgCw04ZmMyiRqYLqMCeuGLnaZ+dfqY/fGtGpkuORh3thRg2AbjuFGKJ4xR6VA1ibXsP3/3wrdBSbLsYWI6OZRwCrqwIkQRfFfN8Uo0zD1ADMR67f7Y1oPVl2ccJxDlM0lRdSMGG0+2Jjg4BlDTjmO4WMAaRjkYfjkYYwwjCw6MKMawDIwow445gmGxhRh4XD1p4F0FIhAw04slcRaMBSD1ISMLTiwEx1UjB7G6kSZfEv4YeuHg47qwjkxuqPBOIeHa+XU1WcOVK/kHVzggGwG6rI1C0Yi/+pA6VUGVWkz7NSLwuo3lDqF/SOu+NbR8bZgEeYlJgLGFaTIuJG3rvvh/DfE1M6S2SVAG1B6DBbqdUmYkXmJ36YmuTi9OhrftGcq8N8tVei6MrfCKpHmX2Ypa03X0ucDzwvMVtTs6KTG7fFv1EiTAse/0x6Nns5RzGsZZxSqGzM50qCSOe3xNFrMLHGbz/AABqaFq9bUSdWiACLnpzEX2vHX2lzwVd4UGMvsL+HeEZJaE1v7TU0gszaiAf4VA7bTc2ntjL+IKWUVxVoF0BMMASwW06hJ1RdhEkWHc45lGoo7/2itlWLEoyXGjTzC5EkvFt8Q5DjYSu2ks1OSoB2ItLMOrGADjnuley7pxOZfij1WVBUGkgr/ds5EGxKg3J3n+WO57h6ZZUqVAHqIykhYAMzAvvBEH/AIcHKfE0SlNFaSCC3IApgkgWm5EH7YH8PyC51XpoagqVOxBFjyggi4JvaD0xOPLlUqVklsIUPFmqhpNR1fVYkEo7CCFlVYsxvuVscBPEmcTM0adWyPTYo69/UA3379/fFjP5XN5MPT0I9FSGLKqMATyeYwElWKmAGgfbGfSlUrmsaFJzTRSzQTygndj80n5esW2x0JF3oo1aSG6mD23/APGNz4M4dlAPzlpEhZZ6wmDfZS6AC4He3rgf4U4BlGYfiapbUYGklRBgDs5YtI0x274u+flMtWslOrRcSswQrAR5gLEyTHW0ja4wJXpBhGlkp5qtGYb8OlPT8cXMXvoLTA2tJ3+mCvhulWrO4BQFnhdQ1NrFuUf4QGuYGB3h3g34hzXDpTao5KoF1XYnpMKAS1jJEYseJOHfgaqiowemylYUlSHIkahuRI2mPteMoxbpg6Zt6D1HhlVmlsyhVLDVrhgTJ1HZf12xnPFmajyqdGmaRXU03MqTAlm3kgn0kiBgz4YzKxUp1s1oUBTpXQfMG+kOwASZ/wAPbpgPw+iMzV/DT5pQlqblgLsZIYCQIAuVtN8bjSjYZwUcoXBMxTqZR9dVaZpqSYRRUYkk3csPMRbNo67dBi5wTOU8ow5dYAZVLKSIY6950qdoMSIJi+B+Z8HZrLMKrUpRiwleZGB6WuAex3jBalna4yf5tKo2j4eRApjTsNWupAYMVAUAd8VX9MXki5HaORqOU8tQho8pUIv5mogyWUDVqKkzB3IETiVaLKSwZfMTvUiGswGw7x12O22M7kvEVd62jL2aowIkg6ekTFlnvYXwQGZC5g0s0jeZA5DVBKhwG3Q85YsCEWTBAjGayS8LaDjeJ8wiAtV1shJMRHwzAmzEf/t0xsMjm69aiKnmUqTA6mp6ZEEAhdUjaLmDJJx54ubWq5SjpY02XQjgyQTdJgxcXUixO+An9bVNQps6qVQ8zBjzXEQDHMQEB6T74or9M0IVdnuXCs55tJXgAmQwBmCrFTHpIkehxVfjQNZqNIa2SzEtAmJgd469JxB/RzTH4DKm3MCxA2BNRiRck2NvpjxHKeI6tN/NEs1SW+rG89+uK8k2kqNx8abdnqniHxG5oZimU0VFRWEEXGsK3raQdo/YZbI+LiMs4VgKpkDUf8JP1OmB7x3w/wDo/wA0cycy+YCmkKRpMCRLGrbSGPwiBJPQhcR5fwAlLTUzD608wHSoNqYcTJFzqFptFzibzsqqWEFvCHHHzDa4MKYlzLMQI/YDfGm4fxSpT/ENXdGp01VlsQ1yVIa/crcd8eKCtmKFVqUmm4PMikQCekzsAdwT9cafw5laz/i6VbzI/DVKbLOvU7MAhW3RgW+L5SdsFUmLJWj0DPeMKdKlqs7l4A2sAxLe1gPdhiqni6ppFby6fkzpI1Q19mE2IO2+5He2C8W6aQoXa6uGKMCySqhA0GL6WkGDExFiW5NstmsslJaKrmHZaLuu5LMCGC6pDSOZoIIBkjGUn9m6RrRpP6UuNNRr5YqxKGiXAAFzqI69xF+kYFZNM3XVWDAK0g/nLBBmYhZ0jaN5JPTBD+lzw7VqZjLtQmoBRK6AV5Ah3AJkhp6dRGMXw3ixRVpk6SDpLNJKj0UAbe5JwZbNDSPZPBDt+H0VH1ujt1BIUk6QSLHYwR09cEeMcTWgF1XZzCrMT3JMWAnGL4DxOjk6GcqisK7qiEAKAur8zQixeAehAgL64AZHjVSrTOtswanU01BGk/4XQqZkbSe2xw/kqIniuTNT4m8XD8LXC6QxXQCGFpYKSJseWTPS2MDwvilWs6JSU6rSSZiDEiWChf8A4gYbnMzGaCVsuyEEAIogseoG8hrAj39sV/EXA6uVGojSrtGlTIWZYKD/AMvicnY8V10brJcMrpTYCvSqEHVIDEhh8NgQsgiSYnc74A8K4yjOpzNRzU1HUp1BkcmG0nrJ2029BiXwxxSqzinT0qwXl8wkAqeuxkmTNxJ674bx2gj/AIplCmuKWuArhiqEAONXzLDAx07jCFDZ+H08nmWoz02idZloGuTPSdSwOmiMaHM8RpUxL1FURNz0N59BGPBuHcazZBFN2KxJAAiJUGL73H3we4LSzVRw+rTFh5hs0GPhBDNAWYsMVjNxRKXGpOzfZjxYoqFVACC4c/Mv8Q6aT3vgrwLigzCM4iA2mRswKhgw9CG/THlmdrtlajikFNWppdShIEA6qhAmFMgSO3S5xuf6M+L/AIoViwIbkYjYfMpgAkBZHpsbYaM3Ys+NKODVkYclEnpi+KIjbbFbMcVopAaooJMAC/7TGHcyKgOXKDqfthjZcdMWKbhgGBkHY4foGB2DSKD0MRlMDOMeL8tQqtSLCUs5LQoPab+3vi/wriFPM0/MpmVJ0+xEW+xB+uCpGcPZMoxIEwPyXF6VRKzqTpouyt/09vfFnh3EUq0UrAwrAb9CbR7zjdjJE3l4b5eJ3bELtjWYYbYYWx0jDYwwDpqYb5mOMMNwRTyLLcKDI2hKjbs5MqIJKjy/4/4Y+sXxpMv4Vp1aQMtTJEQACPW1uvUY85qcYqqDTdqiqLadTLGxEr0kY9K/o28RPmFNF6ZDU1DaoIGk/DYySTc9tsQhCEtopJNIwvGs9mqDqKtE0aYMBDyhwPTr733wObidXMMiLzOzSIjeZuew+1setcT8F0MzmDXrVKzEHlQlCg9IgyJEwe+APE+FPlKcGtS1OQoQIA1RQ8qdYUaRfmUC5AvhZfjxim0NFp0jP/8A0jmHPlNVpTbXzEhdwGmLiR8v8QxpeF+B8slApVJaswMEKTaLsLcpX99PeAqOZIJGrUQ7JECYPWOny2uDGLea4nUpqai/3rEUk1QNAHwxJ+FRzyJBIJO2Oe8YOpRSMF4p8J1MkRoqecGY8qrzKQNnAkSOsW9sUuD5msqlEDTUYKApOrUtxBBi5kXn4TjVZHiFIBGq0w6BXOosTJdywaYmYmYtBwMXhy1/P/CIUprBEsTDD+BgCR1629sN2T/YOlOy9nBVCU1VEZWJASi/mBgVAIKi8gmSTYED2wQyKVMqhpBDTNZoGqY1aLkzfUVUgfXGa8O8czGTMAOG1QQymeWIENeAWJjaScavijZ3MNRqVwKaWqaGIBpAqUFQiLK09Zgg2GA3WGMsganm0yDqtirxTLltT0ysEtCSRKlRaxIOBz8HqZxfOCrTDgeXMzV0crNYco5QLwCZxrsl4Xo5oOaz1AC5hlClVYoADEzML13+2LeX4UuXikKz+WpPl+coED4mUFeaJO0dDgJ/5DXozeW4rTy9ZfxSy7H8xBKjRFmVlMSTII/w9sS8UahVqt+FRjTCU20SDq5w3V4L2Y/90i0g5lctSZg9dU5lGkNBkHWFe52Mnt98DvDhNCpTy5CrpZ21KpIbVJAPL8QJ06T/AAj3xK0m2PlgHO+EXpg1UYCTrVZioBO+kxqjqRtjWeDeK06GUppVpKBUeGeIJYsbOYmOurp2IwRWs1RCXQlwWKVAptfa/LJtLLciJGAfFaalOddRdhZpuy7gdRaR+mF73sPU3Oe45TVEanWQ0w3MCf7uL6iR8oi+wG/fGL8bUYQhWLeZemwPULM2teItuDinwXhuoU2Cqp1aW1ajMEjpeZF/TA3M1Bl6+hH/ACDz6DJ0k6gQjX0pEEncA2BODxvOAONA/iPB6acPpVBmEesKlRfLVlkoTGrTGqJBmSd7YH0czUy9QVlpyjgrqMm+mGggjmG4uLR0vjb8A4opYU6goU0RyBMKWAJPTpcfXpi3RyNHNVKuv8x0gEknTYHSRBtYkfQdhjockycYtGc4Dxas9SvmqTTUVBSRWpavMBYWddTSdr6txJMTjP8AF6bV6zMqadHI/KF5paQVAhSSY0ifrja8W4MlBA9JjRZxpMS2oXUqykwynSJMTth/DOJZQZWnRJLVFM1WKjmeRBB3JAWBN+Ubk4KlQrR3gniWplMlQy2ltfls5sAygsxCidtW8m8YB+K0yXkwtNadYLqUUqgZdpKMBBBIj2xL44oaas0qn5lMKGUKZIknUHExcmQYtG8HEOa8RU809IZtESkmqVQD4jAnTAImJYliDvbbGcnaCoqhcB1Um8umyprenWB6MoRhpnYNJUxvvfGuzudZKNirH5QsFjb4YuWkgjbrjJ+JM9k9CjKmouid1IBW9hDTzERIFuuG5LiVF/I8k1fNmGD1GKpC3CajAW89CD1wbtGaVljxtkK9XRopAIL2XnUwQRPVNiAsjfaMN4VlcxTo0yabJDmJaDU1wo5DvpUQsWgnGh4Z4np6zQquLyUqQ3XmtqvY9etoMHE+b4nrRWqhgZYzFpA3I6XuN4xlKwURcR4KmYDOaNMPUpBKbINIUxOogWYzP236YGcP4dmuG5itWpUqLu9LRTJcaUJ0sxOx3BAH0xU4V4vNDMBHP5LMXVjMSTeQekzjQ53xKjtUqlCaRgK8WBgmZ7eu2GWAPJwcVrEuMwS7ppEMsaliQ4AEANDGR1VsBeOeHqVR69ao+iQrh2m/5cNLQbEjqdxgRR447VkYHkqhljV0DcsyCJBBI/e9/QvxQq6aVaLLIbuIEqwFmGxvI3nbCydMyRgalPysrSpkFHSq2vUuomRpOlWMVAAwYBbXPU4r+G+MGihpnUQHPS6iwJA77yMaps1RpuqwWAB8sueUX2U/FaYiJgemOcb4RRzWg06iUqxYAEAKz3Fj1NtpJup36ls1E1fiJU0KrVKNVl1aAIGk6QswW1T12IjqIwL47xeo58qjRWpqJaoipMKCLMBtJ6+mKuR4MaZqsKw1UiNVAkkkR/eCSATpJsViMHaXHRRy+WKoh8xi7wOgGqTA1MZbreBbthG6Yy0efPwzMKCxWpTUSygk8qzNh0HNv743nBMwDlkVKZqMQKj6ANRfSFLDTAEQVjsOsnBvKZ2KbHVq1NpANyrWJQOBzLcMNQuGBDfLgV+PNDUQQ7sfhMaUABJChRt0v+pwHKwpUYlOA1TmNT0Ki0mdiE+G0H5hIWJnt02xzh+bJ0KakhmCsWBKjrBII79CLA9Meg/jVamrQANzO59O3Y9cY7xV4YZAczTQU0kA0xOoWnWV2AJtA+wnD3aFrJp1yxorUSpUDllQBacFLzCqWYsQJIB9O0HBX+jtqdGoaKusVAfLX5iVJLA+o5rRPKcef8A4slNHotllNQqdNRp1m0QvKw9jbc3GDqZs061MqFSroaoG07sYPMdxsu+8t3w0HQslaNT44r1K7olBlqLTQsyA/E5IgRIUkBTEnrjIVlLJRmpRcMCNDHSJiIfqGmTp09sUuAZvWJq1mRyOUASz7aVG8G2k2O2KL8D5nZ6lROcVFYoOYMLWJUatUggx+uC8giqVHsngashydNUKkIWU6QRBkmINwYIxoQcYj+jWtTSg2XVnLoxclwo1BoEjSzCxER0kY03E+IijSaozBQBAJHzGy/r+gOKLRBrJ4z49yJy3EnqMD5FWozB6ZuCRzKTeHWfh7EY3XhHNCnwqrVEqCzlGctzDSqhhqGqCQTbYzE4xuZ8NGpl1VswKmmWuW+IgamWTYxc6vigbHBbxDxKo2QpUWaWUhB5XmAtCALKpZuu4iy2BOFWys76gnKcWYUq9Mk8zyZaC3rMXsZ3GGrxh0oBFMDWCusGCJnUfm3vEQewwAeqYtzQZeJUSBAlWaxiek/rizSqaIYghPmklr2a5gQBBiTP2ujbRI9i8N8UWvTGm5UXvN/oSB959BguDjCf0YZ1mRkklDzLqFwTuJXkJ9yDjdEY6Iu0KOLDDGbDThhOCkCzlRuuww3TjN+MuNmgFVSpYyWB3jofvbDMh4oDU1ZlIJEm+M5pbNTM9S4lRrajUqZvTytOsW5dpPxLAmT7Yg4hktVIGhmKykCDIprKKDcPTClhMe0ntihQc0xD05pgDnVRN97SNQ/y32+tzh+bCqulaioFMkXHaCAYFum+9scEvyp1iiqRNnOI1KQ1U31qY+FdIJ63Fy0ADmme+BXDWd8xTFV3kfCSS02J0idtu2+LvHIKgx0BJgAQbiSLGDeMBeAZiK1OqJBLDUYhVv1B3/njLmlyL+QY1ZrGBNespDpLK1h8Uhg4jYEEC4tuO2HcbWVEEEnlRFlng8ukTYz0PS5MbYv8AGa9LzBmC4pI6zSqkQhkElQ3uP8xn1xzKcGpZymB5rKyIRyNuYkyTJm/oL+mFOqzM1+GumWpCAajGAzBXWQD0MqdMX6XO+C2Q4wHWlqeCkqCLATEFlEQGWoVBHzAEjss7TellhTo2CVFUVCSdEEAiJIHyarW5uhwI4fRRvNVyimFgBIUgo4JCiYABWw6QT1OMtDHPFVV3Sk4B8umGAVQQFDmx5ek6YHTSB1wD/rPMk0UquXVSCvOS3wkAWYwLyRHvjW5HONl2iSA2kvoAYwfnGtYIkatO5HsMbXiefRlFpApkTp0mRvIPXrEDrg9qFMT4Y4nV0JSYKIAYBka/MRqKk8x3FgZIi0Yr8Y4kHZAzuAGIKaTJBOlYBbTAIY77kTfD/C2cWvXqmvUVEYnSS0MSCIgE7dz++IeNcNOpZ1FBUkuIIMgOYjYtK8v264DHWS/nUhqYXmmhJFrwSovuBvaepw3hWY1VhFMlBqJ7mbagL6jcAL73GLPEuGvUqlAxH5NFViItqZr7rPLeDvGM1nM49CslalBiqyhbkkNPMINpUIBHbEUrG9Gq8P5qrVDQKUqzcuzkm6koeqjabXAvgJWzbO5K7U0mkpkgMSDMwAouCZkmFBknGp4XxWlnVLU6VCpVqAzSdrwogkTcGTIRhBmxAnA/ilNKCZivUVQ1YmnRJ+ITYyBftEgzjJUzWXa5IX8tGUMGGjZtTFgSwkFKaaoJnm2G9vPvGVSaulLaSAveRaZA6jp0xvshP4eMxTq82nQ51Eaea48vbTAsYJ39sfnspTDValO9EMEqVHn5uYwCOZdmiQYi3doJp2Bu1QDyFUjyXrM4pyQzIQXAIF4NouACe+NDwHPUxXqGiKnllQpDEtcklb2NwGP6TgzlOFZXNU/JapUVgQAxK8qqIWR81l63iO+B1Lg9PJMzFzUDKSLaY0nUDuTMR7Xxa0xckfHuJJUr0U1MyAjVAN2Mmw3i6j77YbU4kKKgUADW0aRCxL69BteDEkXsTiXg9HLVs6desKQNJRZi45rf4iAel98DvFFL+1TSBi9QCNJXVB1aSCYP1iTfBjgzyaLwjwrKNl9dXW2YY89XVpdWOwTmnQBvb3F8BuK+GaTU3qeaziTAhFgi2o6VAIGxmLziHJ5AtVQaQjeWtyR8QEapOxACsfQNOF4kyjU3DVkNFvhYgb9Db5h9bH2wim7D41RW8JUUzLCkUWmERmLlvzCwUrykn4TIlYgadwTjuS4EcvmpV9VOSBykMfoRBidwSL4I0WoEUsyCdZQHpaOQrA36C8ne5tDG4iVNGrJOoAkjoIEmN9UHY23xWyVE+VT85lNOqusjQCAFJIW5YG0qTAFrAG+L2crO3mgaV0rO1jq+IX23v0g+5Hc/UqDLqGNGqHCmodRPKzBYMiDcnlERY9cB+J8bpUzUSki0/wAtqaFVIe9is/JvELEEXJBxlszJsvlMk5pBlYkQFLNEQNQsSLE6j1O/pi1xDiLjLtU0rp8sAAGVva3SL2wD4J4jejrpmlAqWRiTK9BpJgwTbeIN8aTiJpnJj86lqUENTQ2DM2oiYvpIN+s437MZDg3DWqGmwEKjGPhExc/EwtBG0+xxtsujVKzrTYkogOoCObUOu5NxM2iwmJOc4dndboNR0B9IJtEhY32iDA9BjV5bhuXrV2NUlyushw70zIABXl0+ouMZvJqM3xSo3OtKn5mli9RRKlFggKz2KwzalA+oF8R8K4rlqr0oVkqqsghoUsBdiDIZiJ33LemC3Bs4HoVqNKmqpTZ1aDMgyokHmJixafbFHjQTh9Zmy9EQFNJlJ1DV5aMZaQfhM7GSW2xgBjMZZYpvpkio3lk8puLgEdhAgjcWwO48j1hSookugckqtgGeLgbEFT+nfFbgvCMyaIYsEBUNSNNrmYZdvhAA/wDcfrBwjPq9amlR1oyYL1m1IKiCByqylQsnsD2kTgMJe4PnKqqAyuKvlimwJAI0xvNoI69NR6jFfUXqBkXTYCDJA7yOuxFsXf60Vq1Uai53WqsALcyCBMvaI2uSR0wBzPFcyXsdYdiQGjUxUECZHyiQBe49oVLIzYcz+VqUcs2sGn+XYm5J207xYxfpfpiDLcScNUWoS3Ku89gI5hA/84hz9Cq9Ok1SurkqpUayRBIAi8E7giBETJnDM7kwjVC5jXUCW2AO4vswidj17YzNRbymTFdiqkoKY1LABA1MJBBvBgbG2LOT8UU6dckIoYkJJAPmEC07QLwFA/fGiy+QywoGrTzA1aYIY9oN9gO31xk+MeF6zmpmKMiSdSE/3uk7hdgB2O8W3w9/Yo3xHlUz5apTppRamNL+WJBZibQCAGUCTE/FfBocHL5fy/LVlRApixnTv3BPfAPKcWqZZbN5uYeVprcDmEaiOhCi0/XbFLPVwWhqz0zo5lVdWrrJgiRIIJF9sMtCPZpv6P8APU0qtWFOolKsAoZ2J6kzuSTJAJFrC2+D/j/OLVyop0mV2Lao9FViT9LYxOWKU8uGFNqRJDhSWMSbtHqIhf54KcYoSaZaLa7Hb5TDCQYt0MgxjObTUfsm1/NMB8NzjB6yIzFTEncjUJKgXsSSI/nifPNU8s0lDFkYSokm14O9hYGQYIxXztStl6yeX5elwqKUiWj5SxNiZJkmL+lqvG+J1KNSHUDmh1DzMTAJi8G03264ZYKSyirnMqdYZqTMGtaCwm1wIIHYmNiMWg8Hfy35YZlMEdi1wAwB+s94xd8NcWQHy/NfX5hIppBRi0amDxqNht7nGrNU9SfriHJydXojNdWZjwk5pVQ1GpVIYnkkKTzQGAAYOvuOo2x7GGsLHGEFXr62P+uJF4jUG1Q/fDQ/KSWUSNsRiKqwG5F/+f64yP8AW1UfO2BHiXOu6KxcgqY1TBAO4G0zGKL8qL9GoJ+P+Glor6dSojK4C7dQTcEib+mMO+fpsdQBAN4nFivxOqKbI9ZnDKPhMyxWy27RvO+KDUQ0MABIFu1vbC8nImUSNcE0hQIEdevQdt/fHQYFiAO4gD6e28Y5qOwt/wA/3wyCf2x54jkRZvLpUUq5JBvAtilW4Kp2dxO8raO02/4cFBRGxg46iDt/P74Kk1o3Yz7+INWWOWdoZbaSBoKmB1vqDKpBi0W+IgZ3W6sDUdqJYAzDA6duUWDWvvBte+NNluHLSzYqsAVOogNBAYHZwbR8wmd13wd4rxLL53KqKtFXZCYqKOcLNgCBYwetjE46lJVk70mzNeF81Tp0lleepUL+bUgKNJGlFJm7y09bD4hi1m+N0ixvqfUxKiWlgyzBIErpWN+WCNoxQ4JXWnILakpV1ieoUh42MQwBt+uCvECGp6mpKjvUDU45dEiZUX5SplgbQOuHwbI+lw3WtGo6yruGg6ioVdlGqYLQRAPKDtGxnO0dGV0u5ELoJLDU8fCNbCSsXC/NIBMKBgFwOifIpuz6nFUm0kySpEfwgdljfDONZyrUy+sMpZqzINJZdk1f3clegEbktt3k90MDsq75fyiJbz1O38QZlE773tv/AIRaboolmUUxNbzIGlIiBJMECwAiNN774svwR6mRKgDzKNVi4AN1IDkGVKmCPhnvHbDMgHerRYqRCPD2BMIQFsbCSBe0bWGC9BQRzmdampdnqFWpoRJG+kzEAEDUVsOxFjhvhxGZtoWyAuIHykDexEA+74o8Qq5k/wB6jDywF0MsQ2rl+m0kdMFvDgQ1ClR1SEYq1Sw1B1QmYvN2je8HbEGsD6RS8RcIprNUq2tGChKfK0BmltVjFz1vEdbB8lxStWdHhJpI1m2eV0sDPcGAOkntjYivl4ej+IovVq6tZ1iVAbSRJsSVLHcHY4Hf1dQpVqpFWiEjlHmAwdYMTebW3wU2lTF2CM7ls/pQEGrSnVSoNVJZl6WQ6tM9ZWYxVoVGbKOpDJW85mq6gAQ5EAAkawFEDQTvNsajjWfenRKk3MBSxIAWZEEGb3AEdbWOMpkHJTMS2p2CuGmRO+nVN7AG8EDeIxa/44FXyCuTVlrxUNSmxAEOzG8RYkBgT/DcGBhcdplXSAxOwh7kmTAIm8KLwcTeI8+zVnrqOVoKMbEMBJ39dvQeuBtfiD1a1asrz5bqVm5sQu8WEMv6emFp2UBHCaWYNQHLgszAoUOxDAyJNjO5NtwbYvZ/LZinXL5lCmpYKqVbRT6LqLxHTm7bycGeAiomapqJU/mOFJKNGoyJIAmNgCbraLYvePalQ5hGPy9WA+W4LmLr6HfFLtk2qIn4kKaUGVbmkHUsSL7W5WtAaQd9RBF5xR8U8WbMnyhTCkSCPMLLckALy2E9T6YHDjXninTKgaCYYAxzuJQk9JYnfv8AQlU4Y7VSrDmlApO5Y0g7N9AIHqT3wl0NVjny9M5XWKFSg+iBLKqMFUOTTSpULgEEEwCBDXMYq5PhvnUl16YVByqADDgaSrbkXMgiJBANsDM/m4SkWSmR5dm8sAlT0YzzED26YvcDptVpslO7CGamxJOgcw8sGdrcgG31xRMm0WW8J/h2JaotSmJA1Wi25gEEGw/w79IwM4fSV8zTDlKhR7z8wAO8C52m5B+uNZXU1KUApqflAEQTyg32HzGP5HGa4DR5qmqeQVNJnYgAEEbW7/ywbBRrK/EqFbLhHpUyivHwzpMkfFuOm3r74yw8tvPoikWhNa85FMAGGfSG5mmBPQmYwW4bkCtOBpJ0H4mAJiLiJ1fN2+mBrUUFFpKtUqcqKUk3cAgdth/3YVMZxBufzKUyTJ1HMKNIHLpUFiZ/i1mIHqOmNXW45SzNVmoEU9VOG/zEAkxvcSSB1HqcZPiWZyZ5xTIZmsNfKY7LG0x16EdMEPC1JaZokgTrYP35rBpNuWZn0w0qFSLGR4bm8qi5ilTJqKSHDKQaiTMlT6jre/rifw1mK1TNVKlTyyCwdlqbhigAaNJiARffF5884ooTUB0ifSxM7bmZGKHAaJbNVXdgoekrAiLmYj7Ai3cYFik/HOK1NDMALsUhep1wJi1/1j0wR4PwBXokIlGsrg+YzjTDkzpDBSwZSxg2JnbY4EZugFFEMS39pZ6gBAGhQjC21i3UfvjQ8Gz35VWoKa09NQ27vCavi5h8E2BsTczde1D0YvieUp6adNGqQGILRzEsTIPZpIBLdxgjluFUmzFHL1GamwXWGphSRAaDzbkmSZFxglVCN+c48yqukhVIGoRrWZ+WwMG8Mw3tjNjMnzPxtJdIGioKSsTElgyjvEk2He2N2NQE4jRelVDSAnmK0Cygn9QN7dBONX4jyBNEuWIYuHUGARywDY7EEwfbAvi/EMi2l6ZrFw+vTpULqJnmbcgCwuI374qZjxFVzNVB0sPsxa2wG+GyzaKuTyh8xKbrVXUQWSCraZuQDAiOpnrjY5fPENTWmIU67EGIvy36zMT1H0x3imZFVnDiWQDTEAjTYgAbTaRt9TjvC8vNAMwIekSrrMxq5lnTc6YAB9xjAo5lstSqValR0CFQsufm1TMCJ6QffEmS4QlWua6uyeXbSPmUjYkGw6EYdk8q1ehKm+nTI3+YKYt/BGJuDZTQtRCSH8omJvO4B7dhhk3QjWSjVdX0sFYIXjmU35hFyOYR74H+OnKmizBmDK6yO/KRHeSR12nFjOZarT8ukWJV6BOubddidiJjSL2FsXfEGfFDyHZQyCrBkAxKMJG8HCN/zQksSQAo5VOIhVpB6TUwC7uS0teYEixtAtERecSLw9cpUoPU0uF1LUhZJBRpMPaNva/1IZ/L0XivTCqfMUqVAUMsMW1fwmQo9gQCZxH4pVyjRBhJPUgFgLmP8QEjv6Yr6Hq9lnh7UFrB6Kqhq07gGwM6uXoJwbY+hnGR4Lkmp1KZYAcwEAzFp6+2Nc1Qdx9pxy8+GQ5qsYh69MOdR7YjFabAH7DHA3WR++IWiVjMzmadP4idptPTA7j+aVE0NI1KTPQfpuZjHPETflgybmwgb9wdxF8Z7M8eDg+bzJAGkDqLiZ2vf1jFuON5GSGrlWRtJBDU/wAyVbcQDv8AUW72xylnqQEOWLdYmMVBmWchdYuIZusb39okD0xHU8qbAsO56+uL0UPRadFovqHrA/0w5qPWT9ji95E7D74cuXa9v0P/AI/XHmeQnQPFLu36H6Y55fqP+fQb2wS8g3sQP98cFI+s4PcFAHgldKefrU65ApV6IWTEBikd7Gxv0xCoXK0KtNr6WClZnclJk7AggzOwEYo+JqFRs0xp6iZSmpB7prm3pq+3pgFR4sKVA0fJDFnu+oyTIiQR0g39fTHZFdoo7+J1FforZviCjUqJzamYtyz00xyzAk/N7RedJxPMJTpMUGqoVNPrCTAqPcTzKIHYue18bmc35lYsRpkwYv6Y1NXhzaNOwFREYAC5MsovF9jaw36Yu8UZO7LmUzKCVeulIiCabaizOAFtA08pBEE9+04sZfO0Gq0qdJ0ZqYYEVDoUs5pr8UXVaaNLCCSYG84BVso4zVPUObQSd4ntOx6YFcMYjOagLqxPtBsfpidf6G/6HPGXEKmrSuZDatSOEbl+IMAUvo6kQWIgXGKHhniaZZ0ruGZBMhYncXvad+mKvEc01bN1aoChmZ2iJHw3/wBY7Yp5XLzRJ/XD0uqTFTyzfca8Y5esAUFZVYgsWWduwBPUkx0OMz4ozVOvp0tUYjoyAASSTsxm/eNscy3Dpp5ciTrYKbdp27/7Ytcb4Ocs1B1qahVqFSumNIBgwZIMienXE4qKlgMpYpgTPUR5aAQepiLYIZaigYmBCKpgG53Nu/KG/TFzi2RAq6aS2KWBO3Mo9NoviPM0GWrVdD+XT0iw+YkgHaPlIj1xoysaWC3xbi6VKaiNgDJeNMDcADYx9CT2xwZVqdRw0IadNQ4AkA+WOXeJEn9r3wPyOden5qKV0HclenxGC0ldu/Q47wrPFkrLUIZwpuYk2CkEncjSD1mSfXDNYwKnku+H87T/AArirWlzLaWtEkQQSOadIMA2j1xDnMxSoUkSk/mVDBJpnUBDBjJNtUT8M7b7YrVaYGUp8t2pqsmbSzG1+oI6YbwhtFbKWJhydve2+NSbN2ahZb4Xx+vVra1OgCQAsGBpuOYEXI1XFyYkWIs8Z4pUzMVHYvAAJcDSvYNaDad8BOBmSFDaFCBmj2Mn0kWwlrjyKpDlW1GFFgdgbbYL+QV8S3luJmuGo0x5VG58uQQCd4IVRpPqPrjtDjWa8pqorMug8rQpMwBuR0AEdsQ+E6A8qvUPQQPt/vhwyUZGo+w8yB9LYWTXZ/tBj8UEUpipUy0aR+UjdSCSzSTPa5jrpjA7hmUqsxqZdgHp1TBDQ250z0Hw9Y64McN4moa1HlpZdXcLAuoPNczaS0jYnbAHw9m6yz5ZH5rHWCAQYvsfc398NH2I3o0vFq+aNJqtclWLF9JcElIVI5TdiWkSO5I2GA/Ds75a1YNLVpMF5k2DNTWTEsY3vZgN8V34nUqgqwp6Ty2TTZeaxHcqMRcQCLTZd3Xr6BpB/wDcwnsRg/0YOZ3NVAlMKdesEFCI0k7hDOxtbve++JqNcUgvn6NdJ7QSagLDUSJDK25UjfYgg2wLqVY/D6rSQQPpI+kgfUDFrNsWq1FYE8wlDO0QWienL974VMZmX4kGhKpaZZ1X006TbpHP95wUynGKtFU1ohVglUbyVDWEyQJKGbYp8eoaUQwQvm1QDNp/LMDtG30xdr0Efh61ifzFimINtIJER3uTOKPSIK7CtDjr1Kany0CoyhAJl5YkSRtE7wdsScZ4z5VdQaUEXaCGDK4mVNonfYfTFIKaGWyxIBLusfqY/YYf4qrSVLjSfMW3YaFG+Fe6HX2R8Y44lZBSqUIalWDmGEkMQGWdIJZgBc25QYxpKOZC5h6axmQyq1CooIYFQoWRBvYKwtJQx8UYx/FsvC16ki1Vb9fljf3xraeSFXLKFKsU0VFKm6EoQU95WfcRic3hDpZFnaFSmyipq5C9SEIDayQD8Wy8pFtiTEgYXhmtrybkEU2puSXYTpm5H7gQL2Fr4d/V9TQTVqgVahC6miNJHwhDcC0WAE7TM4CZZBTpZpSVlXZQfX0O84VNJDUA+NIVYu9I0xUYMkiLAGZXoWBU/TEGRzQp1EaOUEdxb6XGJvEyiaSqZGiT6nue53virXpwF+n+uLrSJvbPROIeWFWuFIVlDArcEGJ22vv1vMRsAr8VZKzaIsgVwildCglgY2Jhyd9x0xd8OcN15c1GqlkYeX5Y2Ujo151aRIItDYG5PLH+1kSwLFLb81TR9cDRiDO8W8yn5dLWmgOXnTdS2pbjqDOCvh/J1qgYebKrveCpkEmd4OsjV+/QRwrJCoazSRGlRHXaRh9Ko1PMCn5lRUdwr6SQWA2Bg3vGC2BKw1n/ABF5TVMr5vl01U20l7mGuYb4gYtO26zi7xyrSfLUPMk02amWA+JpQxpPfUQT7HGOzleo7sXLMTTAktJgyFue0i2NV4qqsn4YqBKue3SnH2O32xOWZRJ8nySM7S4esimhdWiCrODtBkFRsIO/cYMZbOu6lapsw0Cdmi5DHsVET3IjFXJsA9RoiPhtAiADboQDHsdsUeD5mKYY83O0KO5Bv6Dpi6eB6yFMlX/tSJLFUME7yALexn9L9cbFqEdBPTafrjI8CpN+IBYEBxqW0CxKkz9PrjW+Zft9P1GOP8h5RDmqxrqD8w+xxF5cXMG+H129p/5/z6Yjf0i31645yNIr5+slNGdidIF8Yrj60temipOqCxmTfbTJEbX+mNy9QX2I6qQCPqOuMT4v4elJg1PWpYzvy+09PbF+Bq6GjQLzOcQDy0GlTEk7/X7k+n0xKmRQW81tz274CM82698Tea59fXHZ1rRWj2IZsg7G9rA7++3/ADrhf1g5iWOk7EFZJ27gbg9Zthxy5JjXpVgRbe5v9N9ryJw9cspgQegMSD3BBG57kY8rqhSGrxQqCVDPeSNHr0m5EffFV/ECk6C/OCdSmIA3EkH33EbYIVPL1Kp1N/Fb1tEnbYX7HET0EAZixJcaZAg6REAxI2tYDbDKMcjADi/ElWsWVKjTSAKJvIm5vKiCV2uCRjL57JaTRMg6k1yPaf8AXHodDLUkYuEltNmPYwIsBHXfrikeB0DTRJZRAAZlMgEXgH2gN67d7x5IpIvCWKPOOHZcVGinqFYcw2ILahpjbTEjef8ATGrpJV10/wAQzVIDWBLAVDygtaIE6tW8gbYN5DwtlaLf3fnlZEOq3G91I5m6SNvQ4vVaFJ2SYsxAkwbCYtvBAEbiBOKS546Ql7MeS1HO0lq1HYMsS7TczE9riMU8lRKZjMmIKg+wFiL9zj0OoikoXU6fcEyNrHlkSLkWkxvjr0KKM3LTuIblJDCI5hO8N2tf3wj5YjeVI8rp8LZ1eqgZqQFQ+YRA5R1gkAyRA62xIuXdcpqIKgvAJET7d/pj0bK5HLqdAXV00mTIBAj6SfeSZviapwqgUQNRVwrSpaWO4tq9gLE9hbDPnTAuSjN+EafnUssTtTqj9JBnrtBAGLPGK6V2y9MKo8vMOr32BkEmbiZDA9yPTGkyCLSUpTpKiEgldKgAi/KRfoTfvhlfJUyzM4Kw2vYkMSJuBMgEEi1iBG2Jd12s0pp0Zzh1FgTB5tIF+sN0ifrv9MBTxbQr0woLVKiuxYdvhAn/ABMxjb7zj0FaKysBRpJuVne5B6k9dj7Y7qSm0hT7G8R0LWIHNtHbvgLkS9FJckXs8yztCorrPxVE51Okkm8nR0WGIUmDa0De3kaVd8tmmpINZJL1CIGnQraEH/3DvHaffG8FOk7s60rkQRG8qVkgxqMGJj62w3L5OmqNTSkqU2gm5UyYueYkRGmCDYDtinnVaE7xMOGp10VQSiBqdOd4GlUBjr39cSJRFPN0gxVQtOoVJ2ZihUAC5mTAG8xjXrkadBSAipT1yWWZ1e25uRYSftiRMrScq7ojmBFT5vitadxGqYHphfIlo3ktUefeHcvD1qTrDijdTuIHY9sR8PFOoub8tYWS6A9FNwPptj1BEpai5prraVBA5u0EsJj0uMUqHDKNGfKo00kaWABBZYmJH26326Y3nWXX0Z8iwec+Fqn5NZNy4JX3WP54vcTJo5JVaQWrMPsxn7R+mPQFy1NWP5aKbiZOm+8liNxv72tGI87kcrUpimaYamrF13lNmJBO0m7d/XDPli5WZcySo89zWaBTMqlRqYZUBV0MsFAC/CCFmTvAvEmYwvDARaVSQS/ls24MdoAuDa849CzGTpGSUBDoEc3Mqg2IJuRAvvFu2FQ4ZllHlqihdLKZmdLdZ+K4v6R0wfNGqpgXIm7PNUoeUmWJku8vAHy7Tt6tOLfitkVacEEyV0mQ4AuAym4jp3Bx6I2SpB1XQqqqaNYkFVBtB3nUf1PphDIUNVlAJ5gWi3XlPyd4AGN5legPkMHm+E6/wjrTdkIg6dRgxuY2Hc7YtZXhBTMMSKw0/BoEk3IaSfUREH+e2SjTsoWwXQIB62gGe4Wb7d9sSJWQzpbUQeWfQ/xQVVhB69AML5g+Q8vbIMck9JlIq+etVJtOoBGAn1M+wnFbMUf7OqqrAaATII51lW9zafqMetVaSPIKKVj5hIJIg7gnYfEd8VWy3MoUrEwQwgRBJWIneCJIiO1sFfkCppZMKlQ1spliLmlmKan/AKpX/wCOJPF/yHoua0elgJH6Y2yI1JCiUqZpF9RAAC2IJaJ1FvhNj0xWzOTp16arXVv77zHKEKQTyzEGSRE+sYbzRvIVyGE8fOQ5SPn1H3CKkfSP1xYyfHKmXUNRKnmWmC4YmIkFriYM9sep8S8MZDOL+a7XclSpANwJI5baoE9LDrilmPAXDxT/AA81Fhg+oEeZYTJZgREN8IH7Ydyi4qwqdOzzClxMPVzHntMKxBtuNwOkmT9hix4RqB6dWj8xGoDubT+xx6PkfBORevqNLS1IAlgRpZhY6qbAiZGqQI9cVcvwbK0qnnBQlXVYU9MGBPKAmkmwubb4Vyh1wFcp5h4q0momlQsUdTADubE/cXxWpZV3WkCCmqwZ5CwCQTMbA9gT6Y9P8sNVJrUFZFVVlkUkGQeXSJgwtjaDuLYdxJ00yqUyGIUCpU1GSd1gQQJPMJPN743mwlQjnmzM+HshqC6hpI8sTFio+I6p3iAI6n0xHwPK1FpuzAjzWVoIiJqBhPrDDGrp1dGlAi02i0RFpGr4iLFGGqBeR2GJchWBV2KoNtTICdVjLQJ1WVAs2Ija2E8jD5DD8Cy5OYzFMTLORpjYo+3vEmPTErUQz0XEEpmHVoO5DsYFuwBjeBjW+ZqqLoRWd2YM4gGQJkmZJCkG8krNhh60E1aVpgS2rUJHNF2I6gg6jPabRgvlTDGZ55nNQNN9BCEiek6Khtf0I+47jB3xX+Y1DRPxOAJg6uUqWH8MA3tvjRZYIohECy07QZI3vM7CZjpfD6tc6gxeN7FZvvJvMkkWtAjCvkyn9CSduzJVeHslKvdp0MXE8pHRtJAbUY+wnA3hOVZaeXKopLt8xgNykwbGZANx2xuaVfYaKgg6ZBPKNwIN4th4qFQp+HTEoF1GFsdIAJ+l7H6Ydc9LRu4M8PLUK89NUCiBcktMib2EgXgXJBgEmSRpH1HU3/52w/UgHIOUAEQIg73kR+k3xEc2zOFRCQTuNUhbmbwOhEj16jEZy7SslJdnZ2pSP8v/ADiCorabAb/Wf17/AK4fTYGYJAFrkza/b3P2wvL3bVruSYXpft9O98KDoCc9kcw45GEehP7gbfywHzXh/NNYsGBieYkehg2xrqIUw6oSCJJ++0bEQLDDyCBuY67kkb73I6e18NHkaB0o8/q+Ea+oHSD7fvH0xcpcGzagAGjb/L/qJxroJNh/1Wtc2mxPXfEqvbYn1g4d80mPklZjO+9QTjqiEJ6hmAPax2wsLHN6CtlKlVLAliWOgGSZvETfEVFzNMyZLQfUevfCwsH2M9l6o0B//VP7HDeCXqVAbjzCIPbQDH3vhYWA9GZDRN0/9SPpz29sXs6saYtIE+suR/qcLCwfYPQO4RWZqbEsSQggkm3t2xLlhOYQG45bH11T98LCwVsPpizwtHTSf004u8PH52YH8L29ORtu2FhYz0ItkfDeZ21c2m4m8QRETtsMXMtUOijc3Yzf/HhYWFZmUcg5NQgkmZ69hbFkXVp6G3p8GFhYZgWznE1AzBAEDmsNvjGHVLCBYSTA7zv+gwsLAYxWz6DzVWBHmG0W+FDt74Z4f+CkOmoW/wCs45hYZ6AtMI1GPmRNv/5w2u0UXi3Mv7DCwsIZllLiTc6dzv8AHimtFQs6RYGLC0II+2FhY3szK1Fj5Rv89P8A/En9wPti7WQamaBIrFQesWMT2nphYWHB6HZFQdUgGJI9DpNxga9VtIEmNTdfU4WFgMJPrJqlSTpCi02uBNsE8+g0RAjyzb6HCwsTKL4iKD8uwu4m2/NjuWQRXsPhJ+vf9T98LCwzEKWcs8Cw8kG3eWviZFBWSBOhr/8AdjuFhmFA7LudT3NqhA9I0ER23P3w+rUJqCSTKtMns1vthYWAYs+Hqh0OZM+fvN/70YroZZlN1nY7bDphYWKgKPDahIpSSfyGO/UawD9AAPpiLg6gmsSASGzEH/Ky6ft07YWFgoJ01WFGmQSLxY9wJwZ4ndSx+KQZ6ydUmcdwsAUGBQQQRIZDI72XfvjrUF0Lyr8XYd4/a2O4WECikUC1qwUADUTAEfIMGOFGUvfmG/8A2/tb2thYWGZmSOLj/L/p/ucVaqCKJgTqifoDhYWEMzmXE5hh00m31T+ZwP4m5BIBICxAGwv07YWFjLYqOUDHlgWETbvzX/QfbBLNMStKb2O/0wsLDsxHmTseuoX+uKtRz5lS52B/RcLCxGXyMXVFvp/oMWnUScdwsUM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895</Words>
  <Application>Microsoft Office PowerPoint</Application>
  <PresentationFormat>Widescreen</PresentationFormat>
  <Paragraphs>99</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Bearing Witness to 20th and 21st Century Genocides: Literature and the Arts</vt:lpstr>
      <vt:lpstr>PowerPoint Presentation</vt:lpstr>
      <vt:lpstr>The Armenian Genocide</vt:lpstr>
      <vt:lpstr>Veron did not lose her faith in God and her love of Armenian culture. This passage by Rose Wilder Lane (Laura Ingalls Wilder’s daughter) points to another way of dealing with genocide—through the arts. </vt:lpstr>
      <vt:lpstr>Rose Wilder Lane, continued</vt:lpstr>
      <vt:lpstr>Isabel Bayrakdarian always touches me emotionally. Here she sings Komitas Vardapet’s Andouni (Homeless) at the annual April 24th memorial march in Yerevan, Armenia. (Open with hyperlink).</vt:lpstr>
      <vt:lpstr>PowerPoint Presentation</vt:lpstr>
      <vt:lpstr> Another song by Bayrakdaraian: "O Mamo nie płacz nie—Niebios Przeczysta Królowo Ty zawsze wspieraj mnie" (Oh Mamma do not cry—Immaculate Queen of Heaven support me always).  (Open with hyperlink).</vt:lpstr>
      <vt:lpstr>Marie Uchytilová and Jiří Hampl’s Monument to the Child Victims of War in Lidice</vt:lpstr>
      <vt:lpstr>PowerPoint Presentation</vt:lpstr>
      <vt:lpstr>PowerPoint Presentation</vt:lpstr>
      <vt:lpstr>PowerPoint Presentation</vt:lpstr>
      <vt:lpstr>PowerPoint Presentation</vt:lpstr>
      <vt:lpstr>Amnesty International’s Cambodia Photo Exhibit, which evoked Lee Ann Fujii to study genocide (open with hyperlink)</vt:lpstr>
      <vt:lpstr>The Killing Fields, directed by Roland Joffé</vt:lpstr>
      <vt:lpstr>PowerPoint Presentation</vt:lpstr>
      <vt:lpstr>   (Open with hyperlink).  </vt:lpstr>
      <vt:lpstr> (Open with hyperlink).</vt:lpstr>
      <vt:lpstr>PowerPoint Presentation</vt:lpstr>
      <vt:lpstr>Memorials to the Victims of the Kurdish genocide in Halabja</vt:lpstr>
      <vt:lpstr>A well-researched document helpful in understanding what happened.</vt:lpstr>
      <vt:lpstr>PowerPoint Presentation</vt:lpstr>
      <vt:lpstr>Crimes against Children in the Siege of Sarajevo (2010)documents every child killed in the Serbian siege of Sarajevo</vt:lpstr>
      <vt:lpstr>Slobodan Milosevic and the Destruction of Yugoslavia by Louis Sell</vt:lpstr>
      <vt:lpstr>Monument to the International Community, From the Grateful Citizens of Sarajevo</vt:lpstr>
      <vt:lpstr>PowerPoint Presentation</vt:lpstr>
      <vt:lpstr>PowerPoint Presentation</vt:lpstr>
      <vt:lpstr>PowerPoint Presentation</vt:lpstr>
      <vt:lpstr>PowerPoint Presentation</vt:lpstr>
      <vt:lpstr>PowerPoint Presentation</vt:lpstr>
      <vt:lpstr>Dallaire still feels that, if he could have had 5,000 peacekeepers, he could have stopped the genocide.</vt:lpstr>
      <vt:lpstr>PowerPoint Presentation</vt:lpstr>
      <vt:lpstr>PowerPoint Presentation</vt:lpstr>
      <vt:lpstr>PowerPoint Presentation</vt:lpstr>
      <vt:lpstr>Darfur Drawn: The Confrfur Through Children’s Eyes (Human Rights Watch, 2005)</vt:lpstr>
      <vt:lpstr>PowerPoint Presentation</vt:lpstr>
      <vt:lpstr>Music</vt:lpstr>
      <vt:lpstr>PowerPoint Presentation</vt:lpstr>
      <vt:lpstr>PowerPoint Presentation</vt:lpstr>
      <vt:lpstr>PowerPoint Presentation</vt:lpstr>
      <vt:lpstr>al-Assad deliberately attacks Syrian hospitals.</vt:lpstr>
      <vt:lpstr>PowerPoint Presentation</vt:lpstr>
      <vt:lpstr>PowerPoint Presentation</vt:lpstr>
      <vt:lpstr>PowerPoint Presentation</vt:lpstr>
      <vt:lpstr>PowerPoint Presentation</vt:lpstr>
      <vt:lpstr>PowerPoint Presentation</vt:lpstr>
      <vt:lpstr>Rohingya Refugees: Why I Fled.  (Open with hyperlink).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Bearing Witness to 20th and 21st Century Genocides: Literature and the Arts</dc:title>
  <dc:creator>Jane Gangi</dc:creator>
  <cp:lastModifiedBy>kelly</cp:lastModifiedBy>
  <cp:revision>2</cp:revision>
  <dcterms:created xsi:type="dcterms:W3CDTF">2020-11-25T21:18:33Z</dcterms:created>
  <dcterms:modified xsi:type="dcterms:W3CDTF">2020-11-26T10:12:11Z</dcterms:modified>
</cp:coreProperties>
</file>