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4" r:id="rId1"/>
  </p:sldMasterIdLst>
  <p:notesMasterIdLst>
    <p:notesMasterId r:id="rId29"/>
  </p:notesMasterIdLst>
  <p:sldIdLst>
    <p:sldId id="256" r:id="rId2"/>
    <p:sldId id="273" r:id="rId3"/>
    <p:sldId id="285" r:id="rId4"/>
    <p:sldId id="278" r:id="rId5"/>
    <p:sldId id="259" r:id="rId6"/>
    <p:sldId id="262" r:id="rId7"/>
    <p:sldId id="274" r:id="rId8"/>
    <p:sldId id="275" r:id="rId9"/>
    <p:sldId id="279" r:id="rId10"/>
    <p:sldId id="282" r:id="rId11"/>
    <p:sldId id="276" r:id="rId12"/>
    <p:sldId id="257" r:id="rId13"/>
    <p:sldId id="261" r:id="rId14"/>
    <p:sldId id="263" r:id="rId15"/>
    <p:sldId id="277" r:id="rId16"/>
    <p:sldId id="260" r:id="rId17"/>
    <p:sldId id="270" r:id="rId18"/>
    <p:sldId id="267" r:id="rId19"/>
    <p:sldId id="269" r:id="rId20"/>
    <p:sldId id="280" r:id="rId21"/>
    <p:sldId id="287" r:id="rId22"/>
    <p:sldId id="272" r:id="rId23"/>
    <p:sldId id="281" r:id="rId24"/>
    <p:sldId id="283" r:id="rId25"/>
    <p:sldId id="265" r:id="rId26"/>
    <p:sldId id="289"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84000" autoAdjust="0"/>
  </p:normalViewPr>
  <p:slideViewPr>
    <p:cSldViewPr snapToGrid="0" snapToObjects="1">
      <p:cViewPr>
        <p:scale>
          <a:sx n="59" d="100"/>
          <a:sy n="59" d="100"/>
        </p:scale>
        <p:origin x="-1560" y="36"/>
      </p:cViewPr>
      <p:guideLst>
        <p:guide orient="horz" pos="2160"/>
        <p:guide pos="2880"/>
      </p:guideLst>
    </p:cSldViewPr>
  </p:slideViewPr>
  <p:outlineViewPr>
    <p:cViewPr>
      <p:scale>
        <a:sx n="33" d="100"/>
        <a:sy n="33" d="100"/>
      </p:scale>
      <p:origin x="0" y="186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82983-C739-3148-B557-3BB78FD29B99}" type="datetimeFigureOut">
              <a:rPr lang="en-US" smtClean="0"/>
              <a:t>10/30/2020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245C6-4DC2-AD4A-8D8E-0F42BCD34588}" type="slidenum">
              <a:rPr lang="en-US" smtClean="0"/>
              <a:t>‹#›</a:t>
            </a:fld>
            <a:endParaRPr lang="en-US"/>
          </a:p>
        </p:txBody>
      </p:sp>
    </p:spTree>
    <p:extLst>
      <p:ext uri="{BB962C8B-B14F-4D97-AF65-F5344CB8AC3E}">
        <p14:creationId xmlns:p14="http://schemas.microsoft.com/office/powerpoint/2010/main" val="3367980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sych.ox.ac.uk/research/covid_comms_support/healthcare-professionals/famil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thanks to Jill</a:t>
            </a:r>
            <a:r>
              <a:rPr lang="en-US" baseline="0" dirty="0" smtClean="0"/>
              <a:t> Adams, Head of </a:t>
            </a:r>
            <a:r>
              <a:rPr lang="en-US" baseline="0" smtClean="0"/>
              <a:t>Adult Services, for organizing </a:t>
            </a:r>
            <a:r>
              <a:rPr lang="en-US" baseline="0" dirty="0" smtClean="0"/>
              <a:t>this Library Talk webinar.</a:t>
            </a:r>
          </a:p>
          <a:p>
            <a:r>
              <a:rPr lang="en-US" dirty="0" smtClean="0"/>
              <a:t>Waterford Public Library,</a:t>
            </a:r>
            <a:r>
              <a:rPr lang="en-US" baseline="0" dirty="0" smtClean="0"/>
              <a:t> </a:t>
            </a:r>
            <a:r>
              <a:rPr lang="en-US" dirty="0" smtClean="0"/>
              <a:t>Waterford,</a:t>
            </a:r>
            <a:r>
              <a:rPr lang="en-US" baseline="0" dirty="0" smtClean="0"/>
              <a:t> </a:t>
            </a:r>
            <a:r>
              <a:rPr lang="en-US" dirty="0" smtClean="0"/>
              <a:t>Connecticut USA</a:t>
            </a:r>
          </a:p>
          <a:p>
            <a:endParaRPr lang="en-US" dirty="0" smtClean="0"/>
          </a:p>
          <a:p>
            <a:r>
              <a:rPr lang="en-US" dirty="0" smtClean="0"/>
              <a:t>Michele Lewis O’Donnell,</a:t>
            </a:r>
            <a:r>
              <a:rPr lang="en-US" baseline="0" dirty="0" smtClean="0"/>
              <a:t> </a:t>
            </a:r>
            <a:r>
              <a:rPr lang="en-US" dirty="0" err="1" smtClean="0"/>
              <a:t>PsyD</a:t>
            </a:r>
            <a:endParaRPr lang="en-US" dirty="0" smtClean="0"/>
          </a:p>
          <a:p>
            <a:r>
              <a:rPr lang="en-US" dirty="0" smtClean="0"/>
              <a:t>Member Care Associates, Inc.</a:t>
            </a:r>
          </a:p>
          <a:p>
            <a:r>
              <a:rPr lang="en-US" dirty="0" smtClean="0"/>
              <a:t>michele.lewis.odonnell@gmail.com</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1</a:t>
            </a:fld>
            <a:endParaRPr lang="en-US"/>
          </a:p>
        </p:txBody>
      </p:sp>
    </p:spTree>
    <p:extLst>
      <p:ext uri="{BB962C8B-B14F-4D97-AF65-F5344CB8AC3E}">
        <p14:creationId xmlns:p14="http://schemas.microsoft.com/office/powerpoint/2010/main" val="136699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in mind your loss during </a:t>
            </a:r>
            <a:r>
              <a:rPr lang="en-US" dirty="0" err="1" smtClean="0"/>
              <a:t>Covid</a:t>
            </a:r>
            <a:r>
              <a:rPr lang="en-US" dirty="0" smtClean="0"/>
              <a:t>,</a:t>
            </a:r>
            <a:r>
              <a:rPr lang="en-US" baseline="0" dirty="0" smtClean="0"/>
              <a:t> </a:t>
            </a:r>
            <a:r>
              <a:rPr lang="en-US" dirty="0" smtClean="0"/>
              <a:t>let’s watch a</a:t>
            </a:r>
            <a:r>
              <a:rPr lang="en-US" baseline="0" dirty="0" smtClean="0"/>
              <a:t> three minute clip from the beginning of TEAR SOUP  </a:t>
            </a:r>
            <a:br>
              <a:rPr lang="en-US" baseline="0" dirty="0" smtClean="0"/>
            </a:br>
            <a:r>
              <a:rPr lang="en-US" baseline="0" dirty="0" smtClean="0"/>
              <a:t> https://www.youtube.com/watch?v=USN8GGbC4Ck </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11</a:t>
            </a:fld>
            <a:endParaRPr lang="en-US"/>
          </a:p>
        </p:txBody>
      </p:sp>
    </p:spTree>
    <p:extLst>
      <p:ext uri="{BB962C8B-B14F-4D97-AF65-F5344CB8AC3E}">
        <p14:creationId xmlns:p14="http://schemas.microsoft.com/office/powerpoint/2010/main" val="97619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other</a:t>
            </a:r>
            <a:r>
              <a:rPr lang="en-US" baseline="0" dirty="0" smtClean="0"/>
              <a:t> titles would you add to the library of losses?</a:t>
            </a:r>
            <a:endParaRPr lang="en-US" dirty="0" smtClean="0"/>
          </a:p>
          <a:p>
            <a:r>
              <a:rPr lang="en-US" dirty="0" smtClean="0"/>
              <a:t>Losses require</a:t>
            </a:r>
            <a:r>
              <a:rPr lang="en-US" baseline="0" dirty="0" smtClean="0"/>
              <a:t> different size pots to make </a:t>
            </a:r>
            <a:r>
              <a:rPr lang="en-US" i="1" baseline="0" dirty="0" smtClean="0"/>
              <a:t>tear soup</a:t>
            </a:r>
            <a:r>
              <a:rPr lang="en-US" baseline="0" dirty="0" smtClean="0"/>
              <a:t>: What size pot does your loss need? </a:t>
            </a:r>
            <a:br>
              <a:rPr lang="en-US" baseline="0" dirty="0" smtClean="0"/>
            </a:br>
            <a:r>
              <a:rPr lang="en-US" baseline="0" dirty="0" smtClean="0"/>
              <a:t>[from  “not fair” to “serious heartache” to  “profound loss” to “more than I can bear”]</a:t>
            </a:r>
          </a:p>
          <a:p>
            <a:r>
              <a:rPr lang="en-US" baseline="0" dirty="0" smtClean="0"/>
              <a:t>TIMING: 2 minutes</a:t>
            </a:r>
          </a:p>
        </p:txBody>
      </p:sp>
      <p:sp>
        <p:nvSpPr>
          <p:cNvPr id="4" name="Slide Number Placeholder 3"/>
          <p:cNvSpPr>
            <a:spLocks noGrp="1"/>
          </p:cNvSpPr>
          <p:nvPr>
            <p:ph type="sldNum" sz="quarter" idx="10"/>
          </p:nvPr>
        </p:nvSpPr>
        <p:spPr/>
        <p:txBody>
          <a:bodyPr/>
          <a:lstStyle/>
          <a:p>
            <a:fld id="{257245C6-4DC2-AD4A-8D8E-0F42BCD34588}" type="slidenum">
              <a:rPr lang="en-US" smtClean="0"/>
              <a:t>12</a:t>
            </a:fld>
            <a:endParaRPr lang="en-US"/>
          </a:p>
        </p:txBody>
      </p:sp>
    </p:spTree>
    <p:extLst>
      <p:ext uri="{BB962C8B-B14F-4D97-AF65-F5344CB8AC3E}">
        <p14:creationId xmlns:p14="http://schemas.microsoft.com/office/powerpoint/2010/main" val="2545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you might add to the ingredients</a:t>
            </a:r>
            <a:r>
              <a:rPr lang="en-US" baseline="0" dirty="0" smtClean="0"/>
              <a:t> of your soup? I would add all the diverse feelings—maybe those are in the “pot full of tears”.</a:t>
            </a:r>
          </a:p>
        </p:txBody>
      </p:sp>
      <p:sp>
        <p:nvSpPr>
          <p:cNvPr id="4" name="Slide Number Placeholder 3"/>
          <p:cNvSpPr>
            <a:spLocks noGrp="1"/>
          </p:cNvSpPr>
          <p:nvPr>
            <p:ph type="sldNum" sz="quarter" idx="10"/>
          </p:nvPr>
        </p:nvSpPr>
        <p:spPr/>
        <p:txBody>
          <a:bodyPr/>
          <a:lstStyle/>
          <a:p>
            <a:fld id="{257245C6-4DC2-AD4A-8D8E-0F42BCD34588}" type="slidenum">
              <a:rPr lang="en-US" smtClean="0"/>
              <a:t>13</a:t>
            </a:fld>
            <a:endParaRPr lang="en-US"/>
          </a:p>
        </p:txBody>
      </p:sp>
    </p:spTree>
    <p:extLst>
      <p:ext uri="{BB962C8B-B14F-4D97-AF65-F5344CB8AC3E}">
        <p14:creationId xmlns:p14="http://schemas.microsoft.com/office/powerpoint/2010/main" val="212137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Dr. Wright illustrates, g</a:t>
            </a:r>
            <a:r>
              <a:rPr lang="en-US" dirty="0" smtClean="0"/>
              <a:t>rief</a:t>
            </a:r>
            <a:r>
              <a:rPr lang="en-US" baseline="0" dirty="0" smtClean="0"/>
              <a:t> is a jumbled, tangled assortment of feelings. Initially shock and numbness may keep you from consciously experiencing your emotions. Some days it may feel like all the emotions apply to you, other days one or two dominate. This is not unusual but rather normal in grief.  What are some of these feelings?  Pain, emptiness, sadness, fear, anger, rage, betrayal, regret, resentment, </a:t>
            </a:r>
            <a:r>
              <a:rPr lang="en-US" b="1" baseline="0" dirty="0" smtClean="0"/>
              <a:t>relief (the emotion people are reluctant to discuss)</a:t>
            </a:r>
            <a:r>
              <a:rPr lang="en-US" baseline="0" dirty="0" smtClean="0"/>
              <a:t>, guilt, anxiety, panic, confusion, apathy, envy, jealousy, helplessness, loneliness, despair, yearning, dread,....</a:t>
            </a:r>
          </a:p>
          <a:p>
            <a:endParaRPr lang="en-US" baseline="0" dirty="0" smtClean="0"/>
          </a:p>
          <a:p>
            <a:r>
              <a:rPr lang="en-US" baseline="0" dirty="0" smtClean="0"/>
              <a:t>Helpful exercise from the book: Each day be aware of your ball of grief and observe/acknowledge your feelings. Share your ball with others so they can understand. It may also help them with their grief. When you are aware and acknowledge your feelings (not try to “fix” them or deny them) you will be more likely to control them </a:t>
            </a:r>
            <a:r>
              <a:rPr lang="en-US" baseline="0" dirty="0" err="1" smtClean="0"/>
              <a:t>vs</a:t>
            </a:r>
            <a:r>
              <a:rPr lang="en-US" baseline="0" dirty="0" smtClean="0"/>
              <a:t> having them control you.</a:t>
            </a:r>
          </a:p>
        </p:txBody>
      </p:sp>
      <p:sp>
        <p:nvSpPr>
          <p:cNvPr id="4" name="Slide Number Placeholder 3"/>
          <p:cNvSpPr>
            <a:spLocks noGrp="1"/>
          </p:cNvSpPr>
          <p:nvPr>
            <p:ph type="sldNum" sz="quarter" idx="10"/>
          </p:nvPr>
        </p:nvSpPr>
        <p:spPr/>
        <p:txBody>
          <a:bodyPr/>
          <a:lstStyle/>
          <a:p>
            <a:fld id="{257245C6-4DC2-AD4A-8D8E-0F42BCD34588}" type="slidenum">
              <a:rPr lang="en-US" smtClean="0"/>
              <a:t>14</a:t>
            </a:fld>
            <a:endParaRPr lang="en-US"/>
          </a:p>
        </p:txBody>
      </p:sp>
    </p:spTree>
    <p:extLst>
      <p:ext uri="{BB962C8B-B14F-4D97-AF65-F5344CB8AC3E}">
        <p14:creationId xmlns:p14="http://schemas.microsoft.com/office/powerpoint/2010/main" val="5080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Tom</a:t>
            </a:r>
            <a:r>
              <a:rPr lang="en-US" dirty="0" smtClean="0"/>
              <a:t>,</a:t>
            </a:r>
            <a:r>
              <a:rPr lang="en-US" baseline="0" dirty="0" smtClean="0"/>
              <a:t> </a:t>
            </a:r>
            <a:r>
              <a:rPr lang="en-US" dirty="0" smtClean="0"/>
              <a:t>you have a personal story of unbearable</a:t>
            </a:r>
            <a:r>
              <a:rPr lang="en-US" baseline="0" dirty="0" smtClean="0"/>
              <a:t> </a:t>
            </a:r>
            <a:r>
              <a:rPr lang="en-US" dirty="0" smtClean="0"/>
              <a:t>loss as a young adult in your late 20s. Learning</a:t>
            </a:r>
            <a:r>
              <a:rPr lang="en-US" baseline="0" dirty="0" smtClean="0"/>
              <a:t> </a:t>
            </a:r>
            <a:r>
              <a:rPr lang="en-US" dirty="0" smtClean="0"/>
              <a:t>to make Tear Soup was a part of your story. Tell us more.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Jane</a:t>
            </a:r>
            <a:r>
              <a:rPr lang="en-US" baseline="0" dirty="0" smtClean="0"/>
              <a:t>, as an educator of teachers and author of a landmark textbook on children’s literature and articles and books on children’s and young adult literature on genocide, what are some of your impressions after reviewing </a:t>
            </a:r>
            <a:r>
              <a:rPr lang="en-US" i="1" baseline="0" dirty="0" smtClean="0"/>
              <a:t>Tear Soup?  </a:t>
            </a:r>
            <a:r>
              <a:rPr lang="en-US" i="0" baseline="0" dirty="0" smtClean="0"/>
              <a:t>How is it a “mirror” and/or “window” book?</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257245C6-4DC2-AD4A-8D8E-0F42BCD34588}" type="slidenum">
              <a:rPr lang="en-US" smtClean="0"/>
              <a:t>15</a:t>
            </a:fld>
            <a:endParaRPr lang="en-US"/>
          </a:p>
        </p:txBody>
      </p:sp>
    </p:spTree>
    <p:extLst>
      <p:ext uri="{BB962C8B-B14F-4D97-AF65-F5344CB8AC3E}">
        <p14:creationId xmlns:p14="http://schemas.microsoft.com/office/powerpoint/2010/main" val="136074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Ambiguous loss</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an uncertain loss without clear boundaries or resolution.</a:t>
            </a:r>
            <a:r>
              <a:rPr lang="en-US" sz="1200" kern="1200" baseline="0" dirty="0" smtClean="0">
                <a:solidFill>
                  <a:schemeClr val="tx1"/>
                </a:solidFill>
                <a:effectLst/>
                <a:latin typeface="+mn-lt"/>
                <a:ea typeface="+mn-ea"/>
                <a:cs typeface="+mn-cs"/>
              </a:rPr>
              <a:t> It is</a:t>
            </a:r>
            <a:r>
              <a:rPr lang="en-US" sz="1200" kern="1200" dirty="0" smtClean="0">
                <a:solidFill>
                  <a:schemeClr val="tx1"/>
                </a:solidFill>
                <a:effectLst/>
                <a:latin typeface="+mn-lt"/>
                <a:ea typeface="+mn-ea"/>
                <a:cs typeface="+mn-cs"/>
              </a:rPr>
              <a:t> incomprehensible, irrational.</a:t>
            </a: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ambiguous loss, the u</a:t>
            </a:r>
            <a:r>
              <a:rPr lang="en-US" sz="1200" kern="1200" dirty="0" smtClean="0">
                <a:solidFill>
                  <a:schemeClr val="tx1"/>
                </a:solidFill>
                <a:effectLst/>
                <a:latin typeface="+mn-lt"/>
                <a:ea typeface="+mn-ea"/>
                <a:cs typeface="+mn-cs"/>
              </a:rPr>
              <a:t>ncertainty of how or what to grieve can</a:t>
            </a:r>
            <a:r>
              <a:rPr lang="en-US" sz="1200" kern="1200" baseline="0" dirty="0" smtClean="0">
                <a:solidFill>
                  <a:schemeClr val="tx1"/>
                </a:solidFill>
                <a:effectLst/>
                <a:latin typeface="+mn-lt"/>
                <a:ea typeface="+mn-ea"/>
                <a:cs typeface="+mn-cs"/>
              </a:rPr>
              <a:t> freeze the normal grieving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term was first used in the 1970s by Pauline Boss, a researcher who studied families of soldiers who went missing in action and coined the term in the late 1970s. These loved ones were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physically</a:t>
            </a:r>
            <a:r>
              <a:rPr lang="en-US" sz="1200" kern="1200" baseline="0" dirty="0" smtClean="0">
                <a:solidFill>
                  <a:schemeClr val="tx1"/>
                </a:solidFill>
                <a:effectLst/>
                <a:latin typeface="+mn-lt"/>
                <a:ea typeface="+mn-ea"/>
                <a:cs typeface="+mn-cs"/>
              </a:rPr>
              <a:t> absent, but psychologically present, making, “closure” difficult</a:t>
            </a:r>
            <a:r>
              <a:rPr lang="en-US" sz="1200" kern="1200" dirty="0" smtClean="0">
                <a:solidFill>
                  <a:schemeClr val="tx1"/>
                </a:solidFill>
                <a:effectLst/>
                <a:latin typeface="+mn-lt"/>
                <a:ea typeface="+mn-ea"/>
                <a:cs typeface="+mn-cs"/>
              </a:rPr>
              <a:t>.</a:t>
            </a:r>
            <a:r>
              <a:rPr lang="en-US" dirty="0" smtClean="0">
                <a:effectLst/>
              </a:rPr>
              <a:t> Later</a:t>
            </a:r>
            <a:r>
              <a:rPr lang="en-US" baseline="0" dirty="0" smtClean="0">
                <a:effectLst/>
              </a:rPr>
              <a:t> she applied it to psychological absence coupled with physical presence, as with dementia and Alzheimer's. </a:t>
            </a:r>
          </a:p>
        </p:txBody>
      </p:sp>
      <p:sp>
        <p:nvSpPr>
          <p:cNvPr id="4" name="Slide Number Placeholder 3"/>
          <p:cNvSpPr>
            <a:spLocks noGrp="1"/>
          </p:cNvSpPr>
          <p:nvPr>
            <p:ph type="sldNum" sz="quarter" idx="10"/>
          </p:nvPr>
        </p:nvSpPr>
        <p:spPr/>
        <p:txBody>
          <a:bodyPr/>
          <a:lstStyle/>
          <a:p>
            <a:fld id="{257245C6-4DC2-AD4A-8D8E-0F42BCD34588}" type="slidenum">
              <a:rPr lang="en-US" smtClean="0"/>
              <a:t>16</a:t>
            </a:fld>
            <a:endParaRPr lang="en-US"/>
          </a:p>
        </p:txBody>
      </p:sp>
    </p:spTree>
    <p:extLst>
      <p:ext uri="{BB962C8B-B14F-4D97-AF65-F5344CB8AC3E}">
        <p14:creationId xmlns:p14="http://schemas.microsoft.com/office/powerpoint/2010/main" val="93422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Examples: 1)”CATASTROPHIC” </a:t>
            </a:r>
            <a:r>
              <a:rPr lang="mr-IN" baseline="0" dirty="0" smtClean="0">
                <a:effectLst/>
              </a:rPr>
              <a:t>–</a:t>
            </a:r>
            <a:r>
              <a:rPr lang="en-US" baseline="0" dirty="0" smtClean="0">
                <a:effectLst/>
              </a:rPr>
              <a:t> (MIAs, murders unsolved). NORMATIVE”--“empty nest” grief, divorce, miscarriages, chronic mental ill health.</a:t>
            </a:r>
          </a:p>
          <a:p>
            <a:r>
              <a:rPr lang="en-US" b="1" baseline="0" dirty="0" err="1" smtClean="0">
                <a:effectLst/>
              </a:rPr>
              <a:t>Covid</a:t>
            </a:r>
            <a:r>
              <a:rPr lang="en-US" b="1" baseline="0" dirty="0" smtClean="0">
                <a:effectLst/>
              </a:rPr>
              <a:t> losses</a:t>
            </a:r>
            <a:r>
              <a:rPr lang="en-US" baseline="0" dirty="0" smtClean="0">
                <a:effectLst/>
              </a:rPr>
              <a:t>: death alone/separated, postponed funerals, cancelled graduations, weddings, reunions, etc.</a:t>
            </a:r>
          </a:p>
        </p:txBody>
      </p:sp>
      <p:sp>
        <p:nvSpPr>
          <p:cNvPr id="4" name="Slide Number Placeholder 3"/>
          <p:cNvSpPr>
            <a:spLocks noGrp="1"/>
          </p:cNvSpPr>
          <p:nvPr>
            <p:ph type="sldNum" sz="quarter" idx="10"/>
          </p:nvPr>
        </p:nvSpPr>
        <p:spPr/>
        <p:txBody>
          <a:bodyPr/>
          <a:lstStyle/>
          <a:p>
            <a:fld id="{257245C6-4DC2-AD4A-8D8E-0F42BCD34588}" type="slidenum">
              <a:rPr lang="en-US" smtClean="0"/>
              <a:t>17</a:t>
            </a:fld>
            <a:endParaRPr lang="en-US"/>
          </a:p>
        </p:txBody>
      </p:sp>
    </p:spTree>
    <p:extLst>
      <p:ext uri="{BB962C8B-B14F-4D97-AF65-F5344CB8AC3E}">
        <p14:creationId xmlns:p14="http://schemas.microsoft.com/office/powerpoint/2010/main" val="85349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charset="0"/>
                <a:ea typeface="ＭＳ Ｐゴシック" charset="0"/>
                <a:cs typeface="Arial" charset="0"/>
              </a:defRPr>
            </a:lvl1pPr>
            <a:lvl2pPr marL="742950" indent="-285750" eaLnBrk="0" hangingPunct="0">
              <a:defRPr sz="2800">
                <a:solidFill>
                  <a:schemeClr val="tx1"/>
                </a:solidFill>
                <a:latin typeface="Garamond" charset="0"/>
                <a:ea typeface="Arial" charset="0"/>
                <a:cs typeface="Arial" charset="0"/>
              </a:defRPr>
            </a:lvl2pPr>
            <a:lvl3pPr marL="1143000" indent="-228600" eaLnBrk="0" hangingPunct="0">
              <a:defRPr sz="2800">
                <a:solidFill>
                  <a:schemeClr val="tx1"/>
                </a:solidFill>
                <a:latin typeface="Garamond" charset="0"/>
                <a:ea typeface="Arial" charset="0"/>
                <a:cs typeface="Arial" charset="0"/>
              </a:defRPr>
            </a:lvl3pPr>
            <a:lvl4pPr marL="1600200" indent="-228600" eaLnBrk="0" hangingPunct="0">
              <a:defRPr sz="2800">
                <a:solidFill>
                  <a:schemeClr val="tx1"/>
                </a:solidFill>
                <a:latin typeface="Garamond" charset="0"/>
                <a:ea typeface="Arial" charset="0"/>
                <a:cs typeface="Arial" charset="0"/>
              </a:defRPr>
            </a:lvl4pPr>
            <a:lvl5pPr marL="2057400" indent="-228600" eaLnBrk="0" hangingPunct="0">
              <a:defRPr sz="2800">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sz="2800">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sz="2800">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sz="2800">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sz="2800">
                <a:solidFill>
                  <a:schemeClr val="tx1"/>
                </a:solidFill>
                <a:latin typeface="Garamond" charset="0"/>
                <a:ea typeface="Arial" charset="0"/>
                <a:cs typeface="Arial" charset="0"/>
              </a:defRPr>
            </a:lvl9pPr>
          </a:lstStyle>
          <a:p>
            <a:pPr eaLnBrk="1" hangingPunct="1"/>
            <a:fld id="{74379854-CAA3-814B-9AED-511B5C5E057F}" type="slidenum">
              <a:rPr lang="en-US" sz="1200">
                <a:latin typeface="Arial" charset="0"/>
              </a:rPr>
              <a:pPr eaLnBrk="1" hangingPunct="1"/>
              <a:t>18</a:t>
            </a:fld>
            <a:endParaRPr 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a:r>
              <a:rPr lang="en-GB" sz="1200" kern="1200" dirty="0" smtClean="0">
                <a:solidFill>
                  <a:schemeClr val="tx1"/>
                </a:solidFill>
                <a:latin typeface="+mn-lt"/>
                <a:ea typeface="+mn-ea"/>
                <a:cs typeface="+mn-cs"/>
              </a:rPr>
              <a:t>Loss</a:t>
            </a:r>
            <a:r>
              <a:rPr lang="en-GB" sz="1200" kern="1200" baseline="0" dirty="0" smtClean="0">
                <a:solidFill>
                  <a:schemeClr val="tx1"/>
                </a:solidFill>
                <a:latin typeface="+mn-lt"/>
                <a:ea typeface="+mn-ea"/>
                <a:cs typeface="+mn-cs"/>
              </a:rPr>
              <a:t> during </a:t>
            </a:r>
            <a:r>
              <a:rPr lang="en-GB" sz="1200" kern="1200" baseline="0" dirty="0" err="1" smtClean="0">
                <a:solidFill>
                  <a:schemeClr val="tx1"/>
                </a:solidFill>
                <a:latin typeface="+mn-lt"/>
                <a:ea typeface="+mn-ea"/>
                <a:cs typeface="+mn-cs"/>
              </a:rPr>
              <a:t>covid</a:t>
            </a:r>
            <a:r>
              <a:rPr lang="en-GB" sz="1200" kern="1200" baseline="0" dirty="0" smtClean="0">
                <a:solidFill>
                  <a:schemeClr val="tx1"/>
                </a:solidFill>
                <a:latin typeface="+mn-lt"/>
                <a:ea typeface="+mn-ea"/>
                <a:cs typeface="+mn-cs"/>
              </a:rPr>
              <a:t> is often hidden and ambiguous. </a:t>
            </a:r>
            <a:r>
              <a:rPr lang="en-US" baseline="0" dirty="0" smtClean="0">
                <a:effectLst/>
              </a:rPr>
              <a:t>PAST THAT NEVER WAS</a:t>
            </a:r>
            <a:r>
              <a:rPr lang="en-GB" sz="1200" kern="1200" baseline="0" dirty="0" smtClean="0">
                <a:solidFill>
                  <a:schemeClr val="tx1"/>
                </a:solidFill>
                <a:effectLst/>
                <a:latin typeface="+mn-lt"/>
                <a:ea typeface="+mn-ea"/>
                <a:cs typeface="+mn-cs"/>
              </a:rPr>
              <a:t>: children and youth who miss important experiences or, for instance in school, sports teams, music/dance, etc.</a:t>
            </a:r>
            <a:r>
              <a:rPr lang="en-GB" sz="1200" kern="1200" baseline="0" dirty="0" smtClean="0">
                <a:solidFill>
                  <a:schemeClr val="tx1"/>
                </a:solidFill>
                <a:latin typeface="+mn-lt"/>
                <a:ea typeface="+mn-ea"/>
                <a:cs typeface="+mn-cs"/>
              </a:rPr>
              <a:t> </a:t>
            </a:r>
            <a:r>
              <a:rPr lang="en-US" baseline="0" dirty="0" smtClean="0">
                <a:effectLst/>
              </a:rPr>
              <a:t>Syrians in Syria: : 8+ years of civil war, children who have never gone to school due to danger/fear; E + hockey stick, children who miss knowing parents or grandparents.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THE PAST THAT WAS: In war, genocide, migration, climate change, natural catastrophes, homes/places ,communities, and cultures may disappear which are tied to a sense of belonging, significance, understanding—all of which are psychologically present but physically absent.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no accepted rituals for grieving hidden losses, we often don’t even recognize that our discomfort related to these losses is GRIEF. Especially when the hidden losses are embedded in something good (like move to a new home, a new marriage, a new country of opportunity/safety). </a:t>
            </a: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2D72270-A3BC-4806-B5C7-ADE0AAF5C26F}" type="slidenum">
              <a:rPr lang="en-US"/>
              <a:pPr/>
              <a:t>19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b="1" dirty="0" smtClean="0"/>
              <a:t>Permission</a:t>
            </a:r>
            <a:r>
              <a:rPr lang="en-US" dirty="0" smtClean="0"/>
              <a:t> includes the internal permission we give ourselves and external permission from others to express our feelings w/o being judged. Embracing our losses and grieving helps us move on and be more engaged in life in general. </a:t>
            </a:r>
            <a:r>
              <a:rPr lang="en-US" b="0" dirty="0" smtClean="0"/>
              <a:t>Grief validates the good and meaningful in our lives!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understand why unresolved grief occurs we need to ask</a:t>
            </a:r>
            <a:r>
              <a:rPr lang="en-US" baseline="0" dirty="0" smtClean="0"/>
              <a:t> ourselves, do we </a:t>
            </a:r>
            <a:r>
              <a:rPr lang="en-US" dirty="0" smtClean="0"/>
              <a:t>deny, discount or compare our grief to others</a:t>
            </a:r>
            <a:r>
              <a:rPr lang="en-US" baseline="0" dirty="0" smtClean="0"/>
              <a:t> or</a:t>
            </a:r>
            <a:r>
              <a:rPr lang="en-US" dirty="0" smtClean="0"/>
              <a:t> a higher good?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eaLnBrk="1" hangingPunct="1"/>
            <a:r>
              <a:rPr lang="en-US" b="1" dirty="0" smtClean="0"/>
              <a:t>Comfort</a:t>
            </a:r>
            <a:r>
              <a:rPr lang="en-US" dirty="0" smtClean="0"/>
              <a:t> validates grief, gives</a:t>
            </a:r>
            <a:r>
              <a:rPr lang="en-US" baseline="0" dirty="0" smtClean="0"/>
              <a:t> message ‘I care and understand’. Encouragement, in contrast, attempts to change the other person’s perspective, to see the positive or optimistic side. When encouragement is given when comfort is needed, we take away the permission to grieve.</a:t>
            </a:r>
          </a:p>
          <a:p>
            <a:pPr eaLnBrk="1" hangingPunct="1"/>
            <a:endParaRPr lang="en-US" dirty="0" smtClean="0"/>
          </a:p>
          <a:p>
            <a:pPr eaLnBrk="1" hangingPunct="1"/>
            <a:r>
              <a:rPr lang="en-US" dirty="0" smtClean="0"/>
              <a:t>We also need </a:t>
            </a:r>
            <a:r>
              <a:rPr lang="en-US" b="1" dirty="0" smtClean="0"/>
              <a:t>people who will support </a:t>
            </a:r>
            <a:r>
              <a:rPr lang="en-US" dirty="0" smtClean="0"/>
              <a:t>us and help us move through our grief by actively listening, expressing empathy, and being available to help in practical ways.</a:t>
            </a:r>
          </a:p>
          <a:p>
            <a:pPr eaLnBrk="1" hangingPunct="1"/>
            <a:endParaRPr lang="en-US" dirty="0" smtClean="0"/>
          </a:p>
          <a:p>
            <a:pPr eaLnBrk="1" hangingPunct="1"/>
            <a:r>
              <a:rPr lang="en-US" dirty="0" smtClean="0"/>
              <a:t>In addition to permission and comfort, we also need </a:t>
            </a:r>
            <a:r>
              <a:rPr lang="en-US" b="1" dirty="0" smtClean="0"/>
              <a:t>time to process </a:t>
            </a:r>
            <a:r>
              <a:rPr lang="en-US" dirty="0" smtClean="0"/>
              <a:t>and work through many conflicting emotions. The time it takes varies among individuals and is an uneven process (forward and back). Rushing the normal grief process leads to unresolved grief.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Tom,</a:t>
            </a:r>
            <a:r>
              <a:rPr lang="en-US" b="1" baseline="0" dirty="0" smtClean="0"/>
              <a:t> </a:t>
            </a:r>
            <a:r>
              <a:rPr lang="en-US" baseline="0" dirty="0" smtClean="0"/>
              <a:t>i</a:t>
            </a:r>
            <a:r>
              <a:rPr lang="en-US" dirty="0" smtClean="0"/>
              <a:t>n your ongoing commitment to youth</a:t>
            </a:r>
            <a:r>
              <a:rPr lang="en-US" baseline="0" dirty="0" smtClean="0"/>
              <a:t> in our community through work in schools with at risk kids (LifeFAQs.org , New London High School, etc.) and a youth ministry (Faith2Faith), what are some of the needs you have seen during </a:t>
            </a:r>
            <a:r>
              <a:rPr lang="en-US" baseline="0" dirty="0" err="1" smtClean="0"/>
              <a:t>Covid</a:t>
            </a:r>
            <a:r>
              <a:rPr lang="en-US" baseline="0" dirty="0" smtClean="0"/>
              <a:t> or pre </a:t>
            </a:r>
            <a:r>
              <a:rPr lang="en-US" baseline="0" dirty="0" err="1" smtClean="0"/>
              <a:t>Covid</a:t>
            </a:r>
            <a:r>
              <a:rPr lang="en-US" baseline="0" dirty="0" smtClean="0"/>
              <a:t> you would like to share?</a:t>
            </a:r>
            <a:br>
              <a:rPr lang="en-US" baseline="0" dirty="0" smtClean="0"/>
            </a:br>
            <a:endParaRPr lang="en-US" baseline="0" dirty="0" smtClean="0"/>
          </a:p>
          <a:p>
            <a:r>
              <a:rPr lang="en-US" b="1" baseline="0" dirty="0" smtClean="0"/>
              <a:t>Jane</a:t>
            </a:r>
            <a:r>
              <a:rPr lang="en-US" baseline="0" dirty="0" smtClean="0"/>
              <a:t>, as a professor of of teachers what have you been learning during this pandemic about both teachers’ and students’ needs during </a:t>
            </a:r>
            <a:r>
              <a:rPr lang="en-US" baseline="0" dirty="0" err="1" smtClean="0"/>
              <a:t>Covid</a:t>
            </a:r>
            <a:r>
              <a:rPr lang="en-US" baseline="0" dirty="0" smtClean="0"/>
              <a:t> and how to meet some of those needs in the virtual classroom?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Are there books for children and youth that have been particularly relevant to their concerns and worries?</a:t>
            </a:r>
            <a:endParaRPr lang="en-US" baseline="0" dirty="0" smtClean="0"/>
          </a:p>
        </p:txBody>
      </p:sp>
      <p:sp>
        <p:nvSpPr>
          <p:cNvPr id="4" name="Slide Number Placeholder 3"/>
          <p:cNvSpPr>
            <a:spLocks noGrp="1"/>
          </p:cNvSpPr>
          <p:nvPr>
            <p:ph type="sldNum" sz="quarter" idx="10"/>
          </p:nvPr>
        </p:nvSpPr>
        <p:spPr/>
        <p:txBody>
          <a:bodyPr/>
          <a:lstStyle/>
          <a:p>
            <a:fld id="{257245C6-4DC2-AD4A-8D8E-0F42BCD34588}" type="slidenum">
              <a:rPr lang="en-US" smtClean="0"/>
              <a:t>20</a:t>
            </a:fld>
            <a:endParaRPr lang="en-US"/>
          </a:p>
        </p:txBody>
      </p:sp>
    </p:spTree>
    <p:extLst>
      <p:ext uri="{BB962C8B-B14F-4D97-AF65-F5344CB8AC3E}">
        <p14:creationId xmlns:p14="http://schemas.microsoft.com/office/powerpoint/2010/main" val="136074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2</a:t>
            </a:fld>
            <a:endParaRPr lang="en-US"/>
          </a:p>
        </p:txBody>
      </p:sp>
    </p:spTree>
    <p:extLst>
      <p:ext uri="{BB962C8B-B14F-4D97-AF65-F5344CB8AC3E}">
        <p14:creationId xmlns:p14="http://schemas.microsoft.com/office/powerpoint/2010/main" val="237556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21</a:t>
            </a:fld>
            <a:endParaRPr lang="en-US"/>
          </a:p>
        </p:txBody>
      </p:sp>
    </p:spTree>
    <p:extLst>
      <p:ext uri="{BB962C8B-B14F-4D97-AF65-F5344CB8AC3E}">
        <p14:creationId xmlns:p14="http://schemas.microsoft.com/office/powerpoint/2010/main" val="57987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Children’s</a:t>
            </a:r>
            <a:r>
              <a:rPr lang="en-US" baseline="0" dirty="0" smtClean="0"/>
              <a:t> </a:t>
            </a:r>
            <a:r>
              <a:rPr lang="en-US" b="1" baseline="0" dirty="0" smtClean="0"/>
              <a:t>resilience</a:t>
            </a:r>
            <a:r>
              <a:rPr lang="en-US" baseline="0" dirty="0" smtClean="0"/>
              <a:t> grows when they are sensitively included in family rituals of grief and respectfully prepared to participate if they choose (according to their developmental stage); when their losses are validated and questions are welcomed. </a:t>
            </a:r>
            <a:br>
              <a:rPr lang="en-US" baseline="0" dirty="0" smtClean="0"/>
            </a:br>
            <a:endParaRPr lang="en-US" baseline="0" dirty="0" smtClean="0"/>
          </a:p>
          <a:p>
            <a:r>
              <a:rPr lang="en-US" baseline="0" dirty="0" smtClean="0"/>
              <a:t>Story: A child at age eight, excluded from private viewing of grandfather, although she wanted to go. As a teen she wanted to understand why she was “left out”. </a:t>
            </a:r>
          </a:p>
          <a:p>
            <a:endParaRPr lang="en-US" baseline="0" dirty="0" smtClean="0"/>
          </a:p>
          <a:p>
            <a:r>
              <a:rPr lang="en-US" dirty="0" smtClean="0"/>
              <a:t>Death of pets</a:t>
            </a:r>
            <a:r>
              <a:rPr lang="en-US" baseline="0" dirty="0" smtClean="0"/>
              <a:t> is an </a:t>
            </a:r>
            <a:r>
              <a:rPr lang="en-US" dirty="0" smtClean="0"/>
              <a:t>opportunity to learn good </a:t>
            </a:r>
            <a:r>
              <a:rPr lang="en-US" baseline="0" dirty="0" smtClean="0"/>
              <a:t>grief, </a:t>
            </a:r>
            <a:r>
              <a:rPr lang="en-US" i="1" baseline="0" dirty="0" smtClean="0"/>
              <a:t>tear soup</a:t>
            </a:r>
            <a:r>
              <a:rPr lang="en-US" baseline="0" dirty="0" smtClean="0"/>
              <a:t> making—how we did it as a family with four hamsters!</a:t>
            </a:r>
          </a:p>
        </p:txBody>
      </p:sp>
      <p:sp>
        <p:nvSpPr>
          <p:cNvPr id="4" name="Slide Number Placeholder 3"/>
          <p:cNvSpPr>
            <a:spLocks noGrp="1"/>
          </p:cNvSpPr>
          <p:nvPr>
            <p:ph type="sldNum" sz="quarter" idx="10"/>
          </p:nvPr>
        </p:nvSpPr>
        <p:spPr/>
        <p:txBody>
          <a:bodyPr/>
          <a:lstStyle/>
          <a:p>
            <a:fld id="{257245C6-4DC2-AD4A-8D8E-0F42BCD34588}" type="slidenum">
              <a:rPr lang="en-US" smtClean="0"/>
              <a:t>22</a:t>
            </a:fld>
            <a:endParaRPr lang="en-US"/>
          </a:p>
        </p:txBody>
      </p:sp>
    </p:spTree>
    <p:extLst>
      <p:ext uri="{BB962C8B-B14F-4D97-AF65-F5344CB8AC3E}">
        <p14:creationId xmlns:p14="http://schemas.microsoft.com/office/powerpoint/2010/main" val="298459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6 minute video</a:t>
            </a:r>
          </a:p>
          <a:p>
            <a:r>
              <a:rPr lang="en-US" baseline="0" dirty="0" smtClean="0"/>
              <a:t>Written guidelines to accompany video in multiple languages. Also, similar animations and guidelines for Healthcare Professionals and </a:t>
            </a:r>
            <a:r>
              <a:rPr lang="en-US" baseline="0" dirty="0" err="1" smtClean="0"/>
              <a:t>Carers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23</a:t>
            </a:fld>
            <a:endParaRPr lang="en-US"/>
          </a:p>
        </p:txBody>
      </p:sp>
    </p:spTree>
    <p:extLst>
      <p:ext uri="{BB962C8B-B14F-4D97-AF65-F5344CB8AC3E}">
        <p14:creationId xmlns:p14="http://schemas.microsoft.com/office/powerpoint/2010/main" val="332495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Booklet on </a:t>
            </a:r>
            <a:r>
              <a:rPr lang="en-US" sz="1200" u="sng" kern="1200" cap="all" dirty="0" smtClean="0">
                <a:solidFill>
                  <a:schemeClr val="tx1"/>
                </a:solidFill>
                <a:effectLst/>
                <a:latin typeface="+mn-lt"/>
                <a:ea typeface="+mn-ea"/>
                <a:cs typeface="+mn-cs"/>
                <a:hlinkClick r:id="rId3"/>
              </a:rPr>
              <a:t>SUPPORTING FAMILIES TO COMMUNICATE THE DEATH OF A RELATIVE</a:t>
            </a:r>
            <a:r>
              <a:rPr lang="en-US" dirty="0" smtClean="0"/>
              <a:t> to accompany Video</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24</a:t>
            </a:fld>
            <a:endParaRPr lang="en-US"/>
          </a:p>
        </p:txBody>
      </p:sp>
    </p:spTree>
    <p:extLst>
      <p:ext uri="{BB962C8B-B14F-4D97-AF65-F5344CB8AC3E}">
        <p14:creationId xmlns:p14="http://schemas.microsoft.com/office/powerpoint/2010/main" val="3886510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Tear</a:t>
            </a:r>
            <a:r>
              <a:rPr lang="en-US" baseline="0" dirty="0" smtClean="0"/>
              <a:t> Soup </a:t>
            </a:r>
            <a:r>
              <a:rPr lang="en-US" dirty="0" smtClean="0"/>
              <a:t>Viewer</a:t>
            </a:r>
            <a:r>
              <a:rPr lang="en-US" baseline="0" dirty="0" smtClean="0"/>
              <a:t> guides in Spanish</a:t>
            </a:r>
          </a:p>
        </p:txBody>
      </p:sp>
      <p:sp>
        <p:nvSpPr>
          <p:cNvPr id="4" name="Slide Number Placeholder 3"/>
          <p:cNvSpPr>
            <a:spLocks noGrp="1"/>
          </p:cNvSpPr>
          <p:nvPr>
            <p:ph type="sldNum" sz="quarter" idx="10"/>
          </p:nvPr>
        </p:nvSpPr>
        <p:spPr/>
        <p:txBody>
          <a:bodyPr/>
          <a:lstStyle/>
          <a:p>
            <a:fld id="{257245C6-4DC2-AD4A-8D8E-0F42BCD34588}" type="slidenum">
              <a:rPr lang="en-US" smtClean="0"/>
              <a:t>25</a:t>
            </a:fld>
            <a:endParaRPr lang="en-US"/>
          </a:p>
        </p:txBody>
      </p:sp>
    </p:spTree>
    <p:extLst>
      <p:ext uri="{BB962C8B-B14F-4D97-AF65-F5344CB8AC3E}">
        <p14:creationId xmlns:p14="http://schemas.microsoft.com/office/powerpoint/2010/main" val="3500148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Stage</a:t>
            </a:r>
            <a:r>
              <a:rPr lang="en-US" baseline="0" dirty="0" smtClean="0"/>
              <a:t> approaches can be confusing as there are various models. This one I consider the best depiction of general reactions in the grief cycle, U-shaped curve or “Valley of Sorrow”. </a:t>
            </a:r>
          </a:p>
          <a:p>
            <a:endParaRPr lang="en-US" baseline="0" dirty="0" smtClean="0"/>
          </a:p>
          <a:p>
            <a:r>
              <a:rPr lang="en-US" baseline="0" dirty="0" smtClean="0"/>
              <a:t>Note: </a:t>
            </a:r>
            <a:r>
              <a:rPr lang="en-US" baseline="0" smtClean="0"/>
              <a:t>Things can get </a:t>
            </a:r>
            <a:r>
              <a:rPr lang="en-US" baseline="0" dirty="0" smtClean="0"/>
              <a:t>worse before they get better and fluctuate back and forth, but this is actually</a:t>
            </a:r>
            <a:r>
              <a:rPr lang="en-US" b="1" baseline="0" dirty="0" smtClean="0"/>
              <a:t> progress </a:t>
            </a:r>
            <a:r>
              <a:rPr lang="en-US" baseline="0" dirty="0" smtClean="0"/>
              <a:t>as one moves through </a:t>
            </a:r>
            <a:r>
              <a:rPr lang="en-US" baseline="0" smtClean="0"/>
              <a:t>the “valley” </a:t>
            </a:r>
            <a:r>
              <a:rPr lang="en-US" baseline="0" dirty="0" smtClean="0"/>
              <a:t>and the emotions of “directly facing the pain”. If one tries to jump across to “new life” prematurely and avoid the depths of the valley (denial), one truncates the grief adjustment process, which usually leads to a variety of relational and maladjustment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26</a:t>
            </a:fld>
            <a:endParaRPr lang="en-US"/>
          </a:p>
        </p:txBody>
      </p:sp>
    </p:spTree>
    <p:extLst>
      <p:ext uri="{BB962C8B-B14F-4D97-AF65-F5344CB8AC3E}">
        <p14:creationId xmlns:p14="http://schemas.microsoft.com/office/powerpoint/2010/main" val="288076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43400"/>
            <a:ext cx="6856413"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the lessons I have learned anew during </a:t>
            </a:r>
            <a:r>
              <a:rPr lang="en-US" dirty="0" err="1" smtClean="0"/>
              <a:t>Covid</a:t>
            </a:r>
            <a:r>
              <a:rPr lang="en-US" dirty="0" smtClean="0"/>
              <a:t> is that we need each other.</a:t>
            </a:r>
            <a:r>
              <a:rPr lang="en-US" baseline="0" dirty="0" smtClean="0"/>
              <a:t> I have been touched personally by the compassion and generosity of many. I’ve been inspired at the courage, commitment, and sacrifice of countless essential workers. We can all in some way participate in supporting others during this pandemic. In discussing loss and how to grieve, I hope we can be inspired to be “Grief Leaders” (Washington Post: </a:t>
            </a:r>
            <a:r>
              <a:rPr lang="en-US" sz="1200" b="1" kern="1200" dirty="0" smtClean="0">
                <a:solidFill>
                  <a:schemeClr val="tx1"/>
                </a:solidFill>
                <a:effectLst/>
                <a:latin typeface="+mn-lt"/>
                <a:ea typeface="+mn-ea"/>
                <a:cs typeface="+mn-cs"/>
              </a:rPr>
              <a:t>When the world’s in crisis, we need ‘grief leaders.’ Here’s how to be one)</a:t>
            </a:r>
            <a:r>
              <a:rPr lang="en-US" sz="1200" b="0" kern="1200" baseline="0" dirty="0" smtClean="0">
                <a:solidFill>
                  <a:schemeClr val="tx1"/>
                </a:solidFill>
                <a:effectLst/>
                <a:latin typeface="+mn-lt"/>
                <a:ea typeface="+mn-ea"/>
                <a:cs typeface="+mn-cs"/>
              </a:rPr>
              <a:t>. We can lead </a:t>
            </a:r>
            <a:r>
              <a:rPr lang="en-US" baseline="0" dirty="0" smtClean="0"/>
              <a:t>in our homes and communities, modeling that it is normal and smart to face our feelings and grief and give others that permission too. We can all give “psychosocial support” where we 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evidence that governments around the world are recognizing in their pandemic recovery plans that they need to include mental health  psychosocial support.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Notice included here is the spiritual and faith dimensions of human well-being (WB). I want to pause and underscore this because so often the resources, the practices, traditions, and resilience represented in spiritual and faith domains is overlooked or ignored. There is for instance, a body of research on Religion and Resilience, examining faith practices that enhance  facing and living through adversity and crises.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work in the mission/humanitarian/development sectors globally and when it comes to well-being the trend for the  last several years has been toward faith-sensitive </a:t>
            </a:r>
            <a:r>
              <a:rPr lang="en-US" baseline="0" dirty="0" err="1" smtClean="0"/>
              <a:t>prorgaming</a:t>
            </a:r>
            <a:r>
              <a:rPr lang="en-US" baseline="0" dirty="0" smtClean="0"/>
              <a:t> (in addition to “trauma-sensitive”)programing among the people of concern. </a:t>
            </a:r>
            <a:endParaRPr lang="en-US" dirty="0"/>
          </a:p>
        </p:txBody>
      </p:sp>
      <p:sp>
        <p:nvSpPr>
          <p:cNvPr id="4" name="Slide Number Placeholder 3"/>
          <p:cNvSpPr>
            <a:spLocks noGrp="1"/>
          </p:cNvSpPr>
          <p:nvPr>
            <p:ph type="sldNum" sz="quarter" idx="5"/>
          </p:nvPr>
        </p:nvSpPr>
        <p:spPr/>
        <p:txBody>
          <a:bodyPr/>
          <a:lstStyle/>
          <a:p>
            <a:fld id="{628438D2-CC3F-0441-A451-40B1E55CA0DF}" type="slidenum">
              <a:rPr lang="en-US" smtClean="0"/>
              <a:t>3</a:t>
            </a:fld>
            <a:endParaRPr lang="en-US"/>
          </a:p>
        </p:txBody>
      </p:sp>
    </p:spTree>
    <p:extLst>
      <p:ext uri="{BB962C8B-B14F-4D97-AF65-F5344CB8AC3E}">
        <p14:creationId xmlns:p14="http://schemas.microsoft.com/office/powerpoint/2010/main" val="947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outcomes I hope for as a result of our discussions today.</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4</a:t>
            </a:fld>
            <a:endParaRPr lang="en-US"/>
          </a:p>
        </p:txBody>
      </p:sp>
    </p:spTree>
    <p:extLst>
      <p:ext uri="{BB962C8B-B14F-4D97-AF65-F5344CB8AC3E}">
        <p14:creationId xmlns:p14="http://schemas.microsoft.com/office/powerpoint/2010/main" val="190284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5</a:t>
            </a:fld>
            <a:endParaRPr lang="en-US"/>
          </a:p>
        </p:txBody>
      </p:sp>
    </p:spTree>
    <p:extLst>
      <p:ext uri="{BB962C8B-B14F-4D97-AF65-F5344CB8AC3E}">
        <p14:creationId xmlns:p14="http://schemas.microsoft.com/office/powerpoint/2010/main" val="71925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Grief is universal and at the same time, it is very personal.</a:t>
            </a:r>
          </a:p>
        </p:txBody>
      </p:sp>
      <p:sp>
        <p:nvSpPr>
          <p:cNvPr id="4" name="Slide Number Placeholder 3"/>
          <p:cNvSpPr>
            <a:spLocks noGrp="1"/>
          </p:cNvSpPr>
          <p:nvPr>
            <p:ph type="sldNum" sz="quarter" idx="10"/>
          </p:nvPr>
        </p:nvSpPr>
        <p:spPr/>
        <p:txBody>
          <a:bodyPr/>
          <a:lstStyle/>
          <a:p>
            <a:fld id="{257245C6-4DC2-AD4A-8D8E-0F42BCD34588}" type="slidenum">
              <a:rPr lang="en-US" smtClean="0"/>
              <a:t>6</a:t>
            </a:fld>
            <a:endParaRPr lang="en-US"/>
          </a:p>
        </p:txBody>
      </p:sp>
    </p:spTree>
    <p:extLst>
      <p:ext uri="{BB962C8B-B14F-4D97-AF65-F5344CB8AC3E}">
        <p14:creationId xmlns:p14="http://schemas.microsoft.com/office/powerpoint/2010/main" val="39554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a:t>
            </a:r>
            <a:r>
              <a:rPr lang="en-US" dirty="0" err="1" smtClean="0"/>
              <a:t>Covid</a:t>
            </a:r>
            <a:r>
              <a:rPr lang="en-US" dirty="0" smtClean="0"/>
              <a:t> we have all become more aware of the issue of loss because</a:t>
            </a:r>
            <a:r>
              <a:rPr lang="en-US" baseline="0" dirty="0" smtClean="0"/>
              <a:t> we see it everywhere, at multiple levels simultaneously.</a:t>
            </a:r>
            <a:endParaRPr lang="en-US" dirty="0" smtClean="0"/>
          </a:p>
          <a:p>
            <a:r>
              <a:rPr lang="en-US" baseline="0" dirty="0" smtClean="0"/>
              <a:t>Uncertainties about everything, unemployment, anxiety, food insecurity, isolation, domestic violence, substance use, depression  - even the most resilient of us are experiencing some of theses things. </a:t>
            </a:r>
          </a:p>
          <a:p>
            <a:endParaRPr lang="en-US" baseline="0" dirty="0" smtClean="0"/>
          </a:p>
          <a:p>
            <a:r>
              <a:rPr lang="en-US" b="1" dirty="0" smtClean="0"/>
              <a:t>One of my losses….</a:t>
            </a:r>
          </a:p>
          <a:p>
            <a:endParaRPr lang="en-US" b="1" baseline="0" dirty="0"/>
          </a:p>
        </p:txBody>
      </p:sp>
      <p:sp>
        <p:nvSpPr>
          <p:cNvPr id="4" name="Slide Number Placeholder 3"/>
          <p:cNvSpPr>
            <a:spLocks noGrp="1"/>
          </p:cNvSpPr>
          <p:nvPr>
            <p:ph type="sldNum" sz="quarter" idx="10"/>
          </p:nvPr>
        </p:nvSpPr>
        <p:spPr/>
        <p:txBody>
          <a:bodyPr/>
          <a:lstStyle/>
          <a:p>
            <a:fld id="{257245C6-4DC2-AD4A-8D8E-0F42BCD34588}" type="slidenum">
              <a:rPr lang="en-US" smtClean="0"/>
              <a:t>7</a:t>
            </a:fld>
            <a:endParaRPr lang="en-US"/>
          </a:p>
        </p:txBody>
      </p:sp>
    </p:spTree>
    <p:extLst>
      <p:ext uri="{BB962C8B-B14F-4D97-AF65-F5344CB8AC3E}">
        <p14:creationId xmlns:p14="http://schemas.microsoft.com/office/powerpoint/2010/main" val="364068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 by Jane </a:t>
            </a:r>
            <a:r>
              <a:rPr lang="en-US" dirty="0" err="1" smtClean="0"/>
              <a:t>Gangi</a:t>
            </a:r>
            <a:r>
              <a:rPr lang="en-US" dirty="0" smtClean="0"/>
              <a:t> </a:t>
            </a:r>
            <a:r>
              <a:rPr lang="mr-IN" dirty="0" smtClean="0"/>
              <a:t>–</a:t>
            </a:r>
            <a:r>
              <a:rPr lang="en-US" dirty="0" smtClean="0"/>
              <a:t>A</a:t>
            </a:r>
            <a:r>
              <a:rPr lang="en-US" baseline="0" dirty="0" smtClean="0"/>
              <a:t> poem about loss during </a:t>
            </a:r>
            <a:r>
              <a:rPr lang="en-US" baseline="0" dirty="0" err="1" smtClean="0"/>
              <a:t>Covid</a:t>
            </a:r>
            <a:endParaRPr lang="en-US" dirty="0" smtClean="0"/>
          </a:p>
          <a:p>
            <a:r>
              <a:rPr lang="en-US" dirty="0" smtClean="0"/>
              <a:t>+</a:t>
            </a:r>
            <a:r>
              <a:rPr lang="en-US" baseline="0" dirty="0" smtClean="0"/>
              <a:t> </a:t>
            </a:r>
            <a:r>
              <a:rPr lang="en-US" dirty="0" smtClean="0"/>
              <a:t>READING: 2 minutes</a:t>
            </a:r>
            <a:endParaRPr lang="en-US" dirty="0"/>
          </a:p>
        </p:txBody>
      </p:sp>
      <p:sp>
        <p:nvSpPr>
          <p:cNvPr id="4" name="Slide Number Placeholder 3"/>
          <p:cNvSpPr>
            <a:spLocks noGrp="1"/>
          </p:cNvSpPr>
          <p:nvPr>
            <p:ph type="sldNum" sz="quarter" idx="10"/>
          </p:nvPr>
        </p:nvSpPr>
        <p:spPr/>
        <p:txBody>
          <a:bodyPr/>
          <a:lstStyle/>
          <a:p>
            <a:fld id="{257245C6-4DC2-AD4A-8D8E-0F42BCD34588}" type="slidenum">
              <a:rPr lang="en-US" smtClean="0"/>
              <a:t>8</a:t>
            </a:fld>
            <a:endParaRPr lang="en-US"/>
          </a:p>
        </p:txBody>
      </p:sp>
    </p:spTree>
    <p:extLst>
      <p:ext uri="{BB962C8B-B14F-4D97-AF65-F5344CB8AC3E}">
        <p14:creationId xmlns:p14="http://schemas.microsoft.com/office/powerpoint/2010/main" val="328256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257245C6-4DC2-AD4A-8D8E-0F42BCD34588}" type="slidenum">
              <a:rPr lang="en-US" smtClean="0"/>
              <a:t>9</a:t>
            </a:fld>
            <a:endParaRPr lang="en-US"/>
          </a:p>
        </p:txBody>
      </p:sp>
    </p:spTree>
    <p:extLst>
      <p:ext uri="{BB962C8B-B14F-4D97-AF65-F5344CB8AC3E}">
        <p14:creationId xmlns:p14="http://schemas.microsoft.com/office/powerpoint/2010/main" val="312793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140825E-4A15-4D39-8176-1F07E904CB30}" type="datetimeFigureOut">
              <a:rPr lang="en-US" smtClean="0"/>
              <a:t>10/30/2020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3E4AAA4-6363-4581-962D-1ACCC2D600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145BC-C4E6-5A4D-8441-B7879F48425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877CC-8CF4-EA4F-9A93-E92B3DE4CC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145BC-C4E6-5A4D-8441-B7879F48425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877CC-8CF4-EA4F-9A93-E92B3DE4CC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145BC-C4E6-5A4D-8441-B7879F48425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877CC-8CF4-EA4F-9A93-E92B3DE4CC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A145BC-C4E6-5A4D-8441-B7879F48425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877CC-8CF4-EA4F-9A93-E92B3DE4CC3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4A145BC-C4E6-5A4D-8441-B7879F48425B}"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877CC-8CF4-EA4F-9A93-E92B3DE4CC3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145BC-C4E6-5A4D-8441-B7879F48425B}"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877CC-8CF4-EA4F-9A93-E92B3DE4CC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145BC-C4E6-5A4D-8441-B7879F48425B}"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877CC-8CF4-EA4F-9A93-E92B3DE4CC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4A145BC-C4E6-5A4D-8441-B7879F48425B}" type="datetimeFigureOut">
              <a:rPr lang="en-US" smtClean="0"/>
              <a:t>10/30/2020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4D877CC-8CF4-EA4F-9A93-E92B3DE4CC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4A145BC-C4E6-5A4D-8441-B7879F48425B}" type="datetimeFigureOut">
              <a:rPr lang="en-US" smtClean="0"/>
              <a:t>10/30/2020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4D877CC-8CF4-EA4F-9A93-E92B3DE4CC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4A145BC-C4E6-5A4D-8441-B7879F48425B}" type="datetimeFigureOut">
              <a:rPr lang="en-US" smtClean="0"/>
              <a:t>10/30/2020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4D877CC-8CF4-EA4F-9A93-E92B3DE4CC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SN8GGbC4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wLCJMMCIK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thelancet.com/series/communicating-with-childr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USN8GGbC4C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griefwatch.com/pub/media/wysiwyg/TS_dvd_viewers_guid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134154"/>
            <a:ext cx="5723468" cy="2073274"/>
          </a:xfrm>
        </p:spPr>
        <p:txBody>
          <a:bodyPr>
            <a:normAutofit fontScale="90000"/>
          </a:bodyPr>
          <a:lstStyle/>
          <a:p>
            <a:r>
              <a:rPr lang="en-US" sz="3600" dirty="0" smtClean="0">
                <a:solidFill>
                  <a:schemeClr val="tx2">
                    <a:lumMod val="75000"/>
                  </a:schemeClr>
                </a:solidFill>
              </a:rPr>
              <a:t>Waterford Public Library Talk</a:t>
            </a:r>
            <a:br>
              <a:rPr lang="en-US" sz="3600" dirty="0" smtClean="0">
                <a:solidFill>
                  <a:schemeClr val="tx2">
                    <a:lumMod val="75000"/>
                  </a:schemeClr>
                </a:solidFill>
              </a:rPr>
            </a:br>
            <a:r>
              <a:rPr lang="en-US" sz="2700" dirty="0" smtClean="0">
                <a:solidFill>
                  <a:schemeClr val="tx2">
                    <a:lumMod val="75000"/>
                  </a:schemeClr>
                </a:solidFill>
              </a:rPr>
              <a:t>October 6, 2020</a:t>
            </a:r>
            <a:r>
              <a:rPr lang="en-US" sz="3600" dirty="0" smtClean="0">
                <a:solidFill>
                  <a:schemeClr val="tx2">
                    <a:lumMod val="75000"/>
                  </a:schemeClr>
                </a:solidFill>
              </a:rPr>
              <a:t/>
            </a:r>
            <a:br>
              <a:rPr lang="en-US" sz="3600" dirty="0" smtClean="0">
                <a:solidFill>
                  <a:schemeClr val="tx2">
                    <a:lumMod val="75000"/>
                  </a:schemeClr>
                </a:solidFill>
              </a:rPr>
            </a:br>
            <a:r>
              <a:rPr lang="en-US" sz="4000" b="1" dirty="0">
                <a:solidFill>
                  <a:schemeClr val="tx2">
                    <a:lumMod val="75000"/>
                  </a:schemeClr>
                </a:solidFill>
              </a:rPr>
              <a:t>GOOD GRIEF:</a:t>
            </a:r>
            <a:br>
              <a:rPr lang="en-US" sz="4000" b="1" dirty="0">
                <a:solidFill>
                  <a:schemeClr val="tx2">
                    <a:lumMod val="75000"/>
                  </a:schemeClr>
                </a:solidFill>
              </a:rPr>
            </a:br>
            <a:r>
              <a:rPr lang="en-US" sz="4000" b="1" dirty="0">
                <a:solidFill>
                  <a:schemeClr val="tx2">
                    <a:lumMod val="75000"/>
                  </a:schemeClr>
                </a:solidFill>
              </a:rPr>
              <a:t> HEALING AFTER </a:t>
            </a:r>
            <a:r>
              <a:rPr lang="en-US" sz="4000" b="1" dirty="0" smtClean="0">
                <a:solidFill>
                  <a:schemeClr val="tx2">
                    <a:lumMod val="75000"/>
                  </a:schemeClr>
                </a:solidFill>
              </a:rPr>
              <a:t>LOSS</a:t>
            </a:r>
            <a:endParaRPr lang="en-US" sz="4000" b="1" dirty="0">
              <a:solidFill>
                <a:schemeClr val="tx2">
                  <a:lumMod val="75000"/>
                </a:schemeClr>
              </a:solidFill>
            </a:endParaRPr>
          </a:p>
        </p:txBody>
      </p:sp>
      <p:sp>
        <p:nvSpPr>
          <p:cNvPr id="3" name="Subtitle 2"/>
          <p:cNvSpPr>
            <a:spLocks noGrp="1"/>
          </p:cNvSpPr>
          <p:nvPr>
            <p:ph type="subTitle" idx="1"/>
          </p:nvPr>
        </p:nvSpPr>
        <p:spPr>
          <a:xfrm>
            <a:off x="1042737" y="3207428"/>
            <a:ext cx="7090609" cy="2694953"/>
          </a:xfrm>
        </p:spPr>
        <p:txBody>
          <a:bodyPr>
            <a:noAutofit/>
          </a:bodyPr>
          <a:lstStyle/>
          <a:p>
            <a:pPr algn="r"/>
            <a:r>
              <a:rPr lang="en-US" dirty="0" err="1">
                <a:solidFill>
                  <a:schemeClr val="bg2">
                    <a:lumMod val="25000"/>
                  </a:schemeClr>
                </a:solidFill>
                <a:latin typeface="+mj-lt"/>
              </a:rPr>
              <a:t>Michèle</a:t>
            </a:r>
            <a:r>
              <a:rPr lang="en-US" dirty="0">
                <a:solidFill>
                  <a:schemeClr val="bg2">
                    <a:lumMod val="25000"/>
                  </a:schemeClr>
                </a:solidFill>
                <a:latin typeface="+mj-lt"/>
              </a:rPr>
              <a:t> Lewis O’Donnell, </a:t>
            </a:r>
            <a:r>
              <a:rPr lang="en-US" dirty="0" err="1">
                <a:solidFill>
                  <a:schemeClr val="bg2">
                    <a:lumMod val="25000"/>
                  </a:schemeClr>
                </a:solidFill>
                <a:latin typeface="+mj-lt"/>
              </a:rPr>
              <a:t>PsyD</a:t>
            </a:r>
            <a:r>
              <a:rPr lang="en-US" dirty="0">
                <a:solidFill>
                  <a:schemeClr val="bg2">
                    <a:lumMod val="25000"/>
                  </a:schemeClr>
                </a:solidFill>
                <a:latin typeface="+mj-lt"/>
              </a:rPr>
              <a:t> </a:t>
            </a:r>
            <a:endParaRPr lang="en-US" dirty="0" smtClean="0">
              <a:solidFill>
                <a:schemeClr val="bg2">
                  <a:lumMod val="25000"/>
                </a:schemeClr>
              </a:solidFill>
              <a:latin typeface="+mj-lt"/>
            </a:endParaRPr>
          </a:p>
          <a:p>
            <a:pPr algn="r"/>
            <a:r>
              <a:rPr lang="en-US" sz="2000" dirty="0" smtClean="0">
                <a:solidFill>
                  <a:schemeClr val="bg2">
                    <a:lumMod val="25000"/>
                  </a:schemeClr>
                </a:solidFill>
                <a:latin typeface="+mj-lt"/>
              </a:rPr>
              <a:t>with</a:t>
            </a:r>
          </a:p>
          <a:p>
            <a:pPr algn="r"/>
            <a:r>
              <a:rPr lang="en-US" dirty="0" smtClean="0">
                <a:solidFill>
                  <a:schemeClr val="bg2">
                    <a:lumMod val="25000"/>
                  </a:schemeClr>
                </a:solidFill>
                <a:latin typeface="+mj-lt"/>
              </a:rPr>
              <a:t>Jane </a:t>
            </a:r>
            <a:r>
              <a:rPr lang="en-US" dirty="0" err="1" smtClean="0">
                <a:solidFill>
                  <a:schemeClr val="bg2">
                    <a:lumMod val="25000"/>
                  </a:schemeClr>
                </a:solidFill>
                <a:latin typeface="+mj-lt"/>
              </a:rPr>
              <a:t>Gangi</a:t>
            </a:r>
            <a:r>
              <a:rPr lang="en-US" dirty="0" smtClean="0">
                <a:solidFill>
                  <a:schemeClr val="bg2">
                    <a:lumMod val="25000"/>
                  </a:schemeClr>
                </a:solidFill>
                <a:latin typeface="+mj-lt"/>
              </a:rPr>
              <a:t>, PhD</a:t>
            </a:r>
          </a:p>
          <a:p>
            <a:pPr algn="r"/>
            <a:r>
              <a:rPr lang="en-US" dirty="0" smtClean="0">
                <a:solidFill>
                  <a:schemeClr val="bg2">
                    <a:lumMod val="25000"/>
                  </a:schemeClr>
                </a:solidFill>
                <a:latin typeface="+mj-lt"/>
              </a:rPr>
              <a:t>Tom </a:t>
            </a:r>
            <a:r>
              <a:rPr lang="en-US" dirty="0" err="1" smtClean="0">
                <a:solidFill>
                  <a:schemeClr val="bg2">
                    <a:lumMod val="25000"/>
                  </a:schemeClr>
                </a:solidFill>
                <a:latin typeface="+mj-lt"/>
              </a:rPr>
              <a:t>Miyashiro</a:t>
            </a:r>
            <a:r>
              <a:rPr lang="en-US" dirty="0" smtClean="0">
                <a:solidFill>
                  <a:schemeClr val="bg2">
                    <a:lumMod val="25000"/>
                  </a:schemeClr>
                </a:solidFill>
                <a:latin typeface="+mj-lt"/>
              </a:rPr>
              <a:t>, MA</a:t>
            </a:r>
          </a:p>
          <a:p>
            <a:pPr algn="r"/>
            <a:endParaRPr lang="en-US" sz="500" dirty="0" smtClean="0">
              <a:solidFill>
                <a:schemeClr val="bg2">
                  <a:lumMod val="25000"/>
                </a:schemeClr>
              </a:solidFill>
              <a:latin typeface="+mj-lt"/>
            </a:endParaRPr>
          </a:p>
          <a:p>
            <a:pPr algn="r"/>
            <a:endParaRPr lang="en-US" sz="500" b="1" dirty="0">
              <a:solidFill>
                <a:schemeClr val="bg2">
                  <a:lumMod val="25000"/>
                </a:schemeClr>
              </a:solidFill>
              <a:latin typeface="+mj-lt"/>
            </a:endParaRPr>
          </a:p>
          <a:p>
            <a:pPr algn="r"/>
            <a:endParaRPr lang="en-US" sz="500" b="1" dirty="0" smtClean="0">
              <a:solidFill>
                <a:schemeClr val="bg2">
                  <a:lumMod val="25000"/>
                </a:schemeClr>
              </a:solidFill>
              <a:latin typeface="+mj-lt"/>
            </a:endParaRPr>
          </a:p>
          <a:p>
            <a:pPr algn="r"/>
            <a:endParaRPr lang="en-US" sz="500" b="1" dirty="0">
              <a:solidFill>
                <a:schemeClr val="bg2">
                  <a:lumMod val="25000"/>
                </a:schemeClr>
              </a:solidFill>
              <a:latin typeface="+mj-lt"/>
            </a:endParaRPr>
          </a:p>
          <a:p>
            <a:pPr algn="r"/>
            <a:endParaRPr lang="en-US" sz="500" b="1" dirty="0">
              <a:solidFill>
                <a:schemeClr val="bg2">
                  <a:lumMod val="25000"/>
                </a:schemeClr>
              </a:solidFill>
              <a:latin typeface="+mj-lt"/>
            </a:endParaRPr>
          </a:p>
          <a:p>
            <a:pPr algn="r"/>
            <a:r>
              <a:rPr lang="en-US" sz="1400" b="1" dirty="0" smtClean="0">
                <a:solidFill>
                  <a:schemeClr val="tx1"/>
                </a:solidFill>
                <a:latin typeface="+mj-lt"/>
              </a:rPr>
              <a:t>See additional information in the Notes under the slides.</a:t>
            </a:r>
            <a:endParaRPr lang="en-US" sz="1400" b="1" dirty="0" smtClean="0">
              <a:solidFill>
                <a:schemeClr val="tx1"/>
              </a:solidFill>
              <a:latin typeface="+mj-lt"/>
            </a:endParaRPr>
          </a:p>
          <a:p>
            <a:pPr algn="r"/>
            <a:r>
              <a:rPr lang="en-US" sz="1400" dirty="0" smtClean="0">
                <a:solidFill>
                  <a:schemeClr val="bg2">
                    <a:lumMod val="25000"/>
                  </a:schemeClr>
                </a:solidFill>
                <a:latin typeface="+mj-lt"/>
              </a:rPr>
              <a:t>© Michele </a:t>
            </a:r>
            <a:r>
              <a:rPr lang="en-US" sz="1400" dirty="0" smtClean="0">
                <a:solidFill>
                  <a:schemeClr val="bg2">
                    <a:lumMod val="25000"/>
                  </a:schemeClr>
                </a:solidFill>
                <a:latin typeface="+mj-lt"/>
              </a:rPr>
              <a:t>Lewis O’Donnell, 2020</a:t>
            </a:r>
            <a:endParaRPr lang="en-US" sz="1400" dirty="0">
              <a:solidFill>
                <a:schemeClr val="bg2">
                  <a:lumMod val="25000"/>
                </a:schemeClr>
              </a:solidFill>
              <a:latin typeface="+mj-lt"/>
            </a:endParaRPr>
          </a:p>
        </p:txBody>
      </p:sp>
      <p:sp>
        <p:nvSpPr>
          <p:cNvPr id="4" name="TextBox 3"/>
          <p:cNvSpPr txBox="1"/>
          <p:nvPr/>
        </p:nvSpPr>
        <p:spPr>
          <a:xfrm flipV="1">
            <a:off x="1269957" y="4216514"/>
            <a:ext cx="1898772" cy="1467150"/>
          </a:xfrm>
          <a:prstGeom prst="rect">
            <a:avLst/>
          </a:prstGeom>
          <a:noFill/>
        </p:spPr>
        <p:txBody>
          <a:bodyPr wrap="square" rtlCol="0">
            <a:spAutoFit/>
          </a:bodyPr>
          <a:lstStyle/>
          <a:p>
            <a:endParaRPr lang="en-US" dirty="0"/>
          </a:p>
        </p:txBody>
      </p:sp>
      <p:pic>
        <p:nvPicPr>
          <p:cNvPr id="6" name="Picture 5" descr="UNADJUSTEDNONRAW_thumb_91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56" y="3610720"/>
            <a:ext cx="2009739" cy="2097630"/>
          </a:xfrm>
          <a:prstGeom prst="rect">
            <a:avLst/>
          </a:prstGeom>
        </p:spPr>
      </p:pic>
    </p:spTree>
    <p:extLst>
      <p:ext uri="{BB962C8B-B14F-4D97-AF65-F5344CB8AC3E}">
        <p14:creationId xmlns:p14="http://schemas.microsoft.com/office/powerpoint/2010/main" val="40993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9509" y="831411"/>
            <a:ext cx="5884323" cy="5355313"/>
          </a:xfrm>
          <a:prstGeom prst="rect">
            <a:avLst/>
          </a:prstGeom>
          <a:noFill/>
        </p:spPr>
        <p:txBody>
          <a:bodyPr wrap="square" rtlCol="0">
            <a:spAutoFit/>
          </a:bodyPr>
          <a:lstStyle/>
          <a:p>
            <a:r>
              <a:rPr lang="en-US" dirty="0">
                <a:solidFill>
                  <a:srgbClr val="354675"/>
                </a:solidFill>
                <a:latin typeface="+mj-lt"/>
              </a:rPr>
              <a:t>It doesn’t seem that far ….</a:t>
            </a:r>
          </a:p>
          <a:p>
            <a:r>
              <a:rPr lang="en-US" dirty="0">
                <a:solidFill>
                  <a:srgbClr val="354675"/>
                </a:solidFill>
                <a:latin typeface="+mj-lt"/>
              </a:rPr>
              <a:t>until your grandma is standing on her porch</a:t>
            </a:r>
          </a:p>
          <a:p>
            <a:r>
              <a:rPr lang="en-US" dirty="0">
                <a:solidFill>
                  <a:srgbClr val="354675"/>
                </a:solidFill>
                <a:latin typeface="+mj-lt"/>
              </a:rPr>
              <a:t>alone</a:t>
            </a:r>
          </a:p>
          <a:p>
            <a:r>
              <a:rPr lang="en-US" dirty="0">
                <a:solidFill>
                  <a:srgbClr val="354675"/>
                </a:solidFill>
                <a:latin typeface="+mj-lt"/>
              </a:rPr>
              <a:t>on her 80th birthday</a:t>
            </a:r>
          </a:p>
          <a:p>
            <a:r>
              <a:rPr lang="en-US" dirty="0">
                <a:solidFill>
                  <a:srgbClr val="354675"/>
                </a:solidFill>
                <a:latin typeface="+mj-lt"/>
              </a:rPr>
              <a:t>as her seven kids and 16 grandkids</a:t>
            </a:r>
          </a:p>
          <a:p>
            <a:r>
              <a:rPr lang="en-US" dirty="0">
                <a:solidFill>
                  <a:srgbClr val="354675"/>
                </a:solidFill>
                <a:latin typeface="+mj-lt"/>
              </a:rPr>
              <a:t>wave from the car. </a:t>
            </a:r>
          </a:p>
          <a:p>
            <a:r>
              <a:rPr lang="en-US" dirty="0">
                <a:solidFill>
                  <a:srgbClr val="354675"/>
                </a:solidFill>
                <a:latin typeface="+mj-lt"/>
              </a:rPr>
              <a:t> </a:t>
            </a:r>
          </a:p>
          <a:p>
            <a:r>
              <a:rPr lang="en-US" dirty="0">
                <a:solidFill>
                  <a:srgbClr val="354675"/>
                </a:solidFill>
                <a:latin typeface="+mj-lt"/>
              </a:rPr>
              <a:t>It doesn’t seem that far….</a:t>
            </a:r>
          </a:p>
          <a:p>
            <a:r>
              <a:rPr lang="en-US" dirty="0">
                <a:solidFill>
                  <a:srgbClr val="354675"/>
                </a:solidFill>
                <a:latin typeface="+mj-lt"/>
              </a:rPr>
              <a:t>until you are at a funeral and you can’t even</a:t>
            </a:r>
          </a:p>
          <a:p>
            <a:r>
              <a:rPr lang="en-US" dirty="0">
                <a:solidFill>
                  <a:srgbClr val="354675"/>
                </a:solidFill>
                <a:latin typeface="+mj-lt"/>
              </a:rPr>
              <a:t>hug your cousins as their father</a:t>
            </a:r>
          </a:p>
          <a:p>
            <a:r>
              <a:rPr lang="en-US" dirty="0">
                <a:solidFill>
                  <a:srgbClr val="354675"/>
                </a:solidFill>
                <a:latin typeface="+mj-lt"/>
              </a:rPr>
              <a:t>is lowered</a:t>
            </a:r>
          </a:p>
          <a:p>
            <a:r>
              <a:rPr lang="en-US" dirty="0">
                <a:solidFill>
                  <a:srgbClr val="354675"/>
                </a:solidFill>
                <a:latin typeface="+mj-lt"/>
              </a:rPr>
              <a:t>6 feet away from them</a:t>
            </a:r>
          </a:p>
          <a:p>
            <a:r>
              <a:rPr lang="en-US" dirty="0">
                <a:solidFill>
                  <a:srgbClr val="354675"/>
                </a:solidFill>
                <a:latin typeface="+mj-lt"/>
              </a:rPr>
              <a:t>forever. </a:t>
            </a:r>
          </a:p>
          <a:p>
            <a:r>
              <a:rPr lang="en-US" dirty="0">
                <a:solidFill>
                  <a:srgbClr val="354675"/>
                </a:solidFill>
                <a:latin typeface="+mj-lt"/>
              </a:rPr>
              <a:t> </a:t>
            </a:r>
          </a:p>
          <a:p>
            <a:r>
              <a:rPr lang="en-US" dirty="0">
                <a:solidFill>
                  <a:srgbClr val="354675"/>
                </a:solidFill>
                <a:latin typeface="+mj-lt"/>
              </a:rPr>
              <a:t>Stay home and save lives because I was wrong.</a:t>
            </a:r>
          </a:p>
          <a:p>
            <a:r>
              <a:rPr lang="en-US" dirty="0">
                <a:solidFill>
                  <a:srgbClr val="354675"/>
                </a:solidFill>
                <a:latin typeface="+mj-lt"/>
              </a:rPr>
              <a:t>Six feet feels like a world away when all you need</a:t>
            </a:r>
          </a:p>
          <a:p>
            <a:r>
              <a:rPr lang="en-US" dirty="0">
                <a:solidFill>
                  <a:srgbClr val="354675"/>
                </a:solidFill>
                <a:latin typeface="+mj-lt"/>
              </a:rPr>
              <a:t>is a hand</a:t>
            </a:r>
          </a:p>
          <a:p>
            <a:r>
              <a:rPr lang="en-US" dirty="0">
                <a:solidFill>
                  <a:srgbClr val="354675"/>
                </a:solidFill>
                <a:latin typeface="+mj-lt"/>
              </a:rPr>
              <a:t>to hold. </a:t>
            </a:r>
          </a:p>
          <a:p>
            <a:endParaRPr lang="en-US" dirty="0">
              <a:solidFill>
                <a:srgbClr val="354675"/>
              </a:solidFill>
              <a:latin typeface="+mj-lt"/>
            </a:endParaRPr>
          </a:p>
        </p:txBody>
      </p:sp>
    </p:spTree>
    <p:extLst>
      <p:ext uri="{BB962C8B-B14F-4D97-AF65-F5344CB8AC3E}">
        <p14:creationId xmlns:p14="http://schemas.microsoft.com/office/powerpoint/2010/main" val="3972978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252244"/>
          </a:xfrm>
        </p:spPr>
        <p:txBody>
          <a:bodyPr/>
          <a:lstStyle/>
          <a:p>
            <a:r>
              <a:rPr lang="en-US" dirty="0" smtClean="0">
                <a:solidFill>
                  <a:srgbClr val="354675"/>
                </a:solidFill>
              </a:rPr>
              <a:t>Video</a:t>
            </a:r>
            <a:endParaRPr lang="en-US" dirty="0">
              <a:solidFill>
                <a:srgbClr val="354675"/>
              </a:solidFill>
            </a:endParaRPr>
          </a:p>
        </p:txBody>
      </p:sp>
      <p:sp>
        <p:nvSpPr>
          <p:cNvPr id="3" name="Content Placeholder 2"/>
          <p:cNvSpPr>
            <a:spLocks noGrp="1"/>
          </p:cNvSpPr>
          <p:nvPr>
            <p:ph idx="1"/>
          </p:nvPr>
        </p:nvSpPr>
        <p:spPr>
          <a:xfrm>
            <a:off x="1463040" y="3910373"/>
            <a:ext cx="6196405" cy="1812696"/>
          </a:xfrm>
        </p:spPr>
        <p:txBody>
          <a:bodyPr/>
          <a:lstStyle/>
          <a:p>
            <a:pPr marL="0" indent="0">
              <a:buNone/>
            </a:pPr>
            <a:r>
              <a:rPr lang="en-US" dirty="0" smtClean="0">
                <a:latin typeface="+mj-lt"/>
              </a:rPr>
              <a:t>3 minute Introduction to </a:t>
            </a:r>
            <a:r>
              <a:rPr lang="en-US" i="1" dirty="0" smtClean="0">
                <a:latin typeface="+mj-lt"/>
                <a:hlinkClick r:id="rId3"/>
              </a:rPr>
              <a:t>Tear Soup</a:t>
            </a:r>
            <a:endParaRPr lang="en-US" i="1" dirty="0">
              <a:latin typeface="+mj-lt"/>
            </a:endParaRPr>
          </a:p>
        </p:txBody>
      </p:sp>
    </p:spTree>
    <p:extLst>
      <p:ext uri="{BB962C8B-B14F-4D97-AF65-F5344CB8AC3E}">
        <p14:creationId xmlns:p14="http://schemas.microsoft.com/office/powerpoint/2010/main" val="117481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353" y="519549"/>
            <a:ext cx="6965245" cy="1232216"/>
          </a:xfrm>
        </p:spPr>
        <p:txBody>
          <a:bodyPr/>
          <a:lstStyle/>
          <a:p>
            <a:r>
              <a:rPr lang="en-US" sz="4800" dirty="0" smtClean="0">
                <a:solidFill>
                  <a:schemeClr val="bg2">
                    <a:lumMod val="50000"/>
                  </a:schemeClr>
                </a:solidFill>
              </a:rPr>
              <a:t>Losses big, small, hidden</a:t>
            </a:r>
            <a:endParaRPr lang="en-US" sz="4800" dirty="0">
              <a:solidFill>
                <a:schemeClr val="bg2">
                  <a:lumMod val="50000"/>
                </a:schemeClr>
              </a:solidFill>
            </a:endParaRPr>
          </a:p>
        </p:txBody>
      </p:sp>
      <p:pic>
        <p:nvPicPr>
          <p:cNvPr id="4" name="Content Placeholder 3" descr="Screen Shot 2020-09-29 at 3.37.46 PM.png"/>
          <p:cNvPicPr>
            <a:picLocks noGrp="1" noChangeAspect="1"/>
          </p:cNvPicPr>
          <p:nvPr>
            <p:ph idx="1"/>
          </p:nvPr>
        </p:nvPicPr>
        <p:blipFill>
          <a:blip r:embed="rId3">
            <a:extLst>
              <a:ext uri="{28A0092B-C50C-407E-A947-70E740481C1C}">
                <a14:useLocalDpi xmlns:a14="http://schemas.microsoft.com/office/drawing/2010/main" val="0"/>
              </a:ext>
            </a:extLst>
          </a:blip>
          <a:srcRect t="3472" b="3472"/>
          <a:stretch>
            <a:fillRect/>
          </a:stretch>
        </p:blipFill>
        <p:spPr>
          <a:xfrm>
            <a:off x="1463040" y="1510922"/>
            <a:ext cx="6196405" cy="4083869"/>
          </a:xfrm>
        </p:spPr>
      </p:pic>
      <p:sp>
        <p:nvSpPr>
          <p:cNvPr id="5" name="TextBox 4"/>
          <p:cNvSpPr txBox="1"/>
          <p:nvPr/>
        </p:nvSpPr>
        <p:spPr>
          <a:xfrm>
            <a:off x="1565097" y="5693331"/>
            <a:ext cx="6196405" cy="523220"/>
          </a:xfrm>
          <a:prstGeom prst="rect">
            <a:avLst/>
          </a:prstGeom>
          <a:noFill/>
        </p:spPr>
        <p:txBody>
          <a:bodyPr wrap="square" rtlCol="0">
            <a:spAutoFit/>
          </a:bodyPr>
          <a:lstStyle/>
          <a:p>
            <a:pPr algn="ctr"/>
            <a:r>
              <a:rPr lang="en-US" sz="2800" dirty="0" smtClean="0">
                <a:solidFill>
                  <a:schemeClr val="tx2">
                    <a:lumMod val="75000"/>
                  </a:schemeClr>
                </a:solidFill>
                <a:latin typeface="+mj-lt"/>
              </a:rPr>
              <a:t>What size pot does your loss need?</a:t>
            </a:r>
            <a:endParaRPr lang="en-US" sz="2800" dirty="0">
              <a:solidFill>
                <a:schemeClr val="tx2">
                  <a:lumMod val="75000"/>
                </a:schemeClr>
              </a:solidFill>
              <a:latin typeface="+mj-lt"/>
            </a:endParaRPr>
          </a:p>
        </p:txBody>
      </p:sp>
    </p:spTree>
    <p:extLst>
      <p:ext uri="{BB962C8B-B14F-4D97-AF65-F5344CB8AC3E}">
        <p14:creationId xmlns:p14="http://schemas.microsoft.com/office/powerpoint/2010/main" val="6162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354675"/>
                </a:solidFill>
              </a:rPr>
              <a:t>Tear Soup </a:t>
            </a:r>
            <a:r>
              <a:rPr lang="en-US" dirty="0">
                <a:solidFill>
                  <a:srgbClr val="354675"/>
                </a:solidFill>
              </a:rPr>
              <a:t/>
            </a:r>
            <a:br>
              <a:rPr lang="en-US" dirty="0">
                <a:solidFill>
                  <a:srgbClr val="354675"/>
                </a:solidFill>
              </a:rPr>
            </a:br>
            <a:r>
              <a:rPr lang="en-US" sz="2700" b="1" dirty="0">
                <a:solidFill>
                  <a:srgbClr val="354675"/>
                </a:solidFill>
              </a:rPr>
              <a:t>Helpful ingredients to consider </a:t>
            </a:r>
            <a:endParaRPr lang="en-US" b="1" dirty="0">
              <a:solidFill>
                <a:srgbClr val="354675"/>
              </a:solidFill>
            </a:endParaRPr>
          </a:p>
        </p:txBody>
      </p:sp>
      <p:sp>
        <p:nvSpPr>
          <p:cNvPr id="3" name="Content Placeholder 2"/>
          <p:cNvSpPr>
            <a:spLocks noGrp="1"/>
          </p:cNvSpPr>
          <p:nvPr>
            <p:ph idx="1"/>
          </p:nvPr>
        </p:nvSpPr>
        <p:spPr>
          <a:xfrm>
            <a:off x="1463040" y="2119256"/>
            <a:ext cx="6196405" cy="3858741"/>
          </a:xfrm>
        </p:spPr>
        <p:txBody>
          <a:bodyPr>
            <a:noAutofit/>
          </a:bodyPr>
          <a:lstStyle/>
          <a:p>
            <a:pPr marL="0" indent="0">
              <a:buNone/>
            </a:pPr>
            <a:r>
              <a:rPr lang="en-US" sz="2000" dirty="0">
                <a:solidFill>
                  <a:srgbClr val="354675"/>
                </a:solidFill>
              </a:rPr>
              <a:t>A pot full of tears </a:t>
            </a:r>
            <a:br>
              <a:rPr lang="en-US" sz="2000" dirty="0">
                <a:solidFill>
                  <a:srgbClr val="354675"/>
                </a:solidFill>
              </a:rPr>
            </a:br>
            <a:r>
              <a:rPr lang="en-US" sz="2000" dirty="0">
                <a:solidFill>
                  <a:srgbClr val="354675"/>
                </a:solidFill>
              </a:rPr>
              <a:t>One heart willing to be broken open </a:t>
            </a:r>
            <a:br>
              <a:rPr lang="en-US" sz="2000" dirty="0">
                <a:solidFill>
                  <a:srgbClr val="354675"/>
                </a:solidFill>
              </a:rPr>
            </a:br>
            <a:r>
              <a:rPr lang="en-US" sz="2000" dirty="0">
                <a:solidFill>
                  <a:srgbClr val="354675"/>
                </a:solidFill>
              </a:rPr>
              <a:t>A dash of bitters </a:t>
            </a:r>
            <a:br>
              <a:rPr lang="en-US" sz="2000" dirty="0">
                <a:solidFill>
                  <a:srgbClr val="354675"/>
                </a:solidFill>
              </a:rPr>
            </a:br>
            <a:r>
              <a:rPr lang="en-US" sz="2000" dirty="0">
                <a:solidFill>
                  <a:srgbClr val="354675"/>
                </a:solidFill>
              </a:rPr>
              <a:t>A bunch of good friends </a:t>
            </a:r>
            <a:br>
              <a:rPr lang="en-US" sz="2000" dirty="0">
                <a:solidFill>
                  <a:srgbClr val="354675"/>
                </a:solidFill>
              </a:rPr>
            </a:br>
            <a:r>
              <a:rPr lang="en-US" sz="2000" dirty="0">
                <a:solidFill>
                  <a:srgbClr val="354675"/>
                </a:solidFill>
              </a:rPr>
              <a:t>Many handfuls of comfort food </a:t>
            </a:r>
            <a:br>
              <a:rPr lang="en-US" sz="2000" dirty="0">
                <a:solidFill>
                  <a:srgbClr val="354675"/>
                </a:solidFill>
              </a:rPr>
            </a:br>
            <a:r>
              <a:rPr lang="en-US" sz="2000" dirty="0">
                <a:solidFill>
                  <a:srgbClr val="354675"/>
                </a:solidFill>
              </a:rPr>
              <a:t>A lot of </a:t>
            </a:r>
            <a:r>
              <a:rPr lang="en-US" sz="2000" dirty="0" smtClean="0">
                <a:solidFill>
                  <a:srgbClr val="354675"/>
                </a:solidFill>
              </a:rPr>
              <a:t>patience</a:t>
            </a:r>
          </a:p>
          <a:p>
            <a:pPr marL="0" indent="0">
              <a:spcBef>
                <a:spcPts val="0"/>
              </a:spcBef>
              <a:buNone/>
            </a:pPr>
            <a:r>
              <a:rPr lang="en-US" sz="2000" dirty="0" smtClean="0">
                <a:solidFill>
                  <a:srgbClr val="354675"/>
                </a:solidFill>
              </a:rPr>
              <a:t>Buckets of water to replace the tears </a:t>
            </a:r>
          </a:p>
          <a:p>
            <a:pPr marL="0" lvl="0" indent="0">
              <a:spcBef>
                <a:spcPts val="0"/>
              </a:spcBef>
              <a:buNone/>
            </a:pPr>
            <a:r>
              <a:rPr lang="en-US" sz="2000" dirty="0" smtClean="0">
                <a:solidFill>
                  <a:srgbClr val="354675"/>
                </a:solidFill>
              </a:rPr>
              <a:t>Plenty </a:t>
            </a:r>
            <a:r>
              <a:rPr lang="en-US" sz="2000" dirty="0">
                <a:solidFill>
                  <a:srgbClr val="354675"/>
                </a:solidFill>
              </a:rPr>
              <a:t>of exercise </a:t>
            </a:r>
          </a:p>
          <a:p>
            <a:pPr marL="0" lvl="0" indent="0">
              <a:spcBef>
                <a:spcPts val="0"/>
              </a:spcBef>
              <a:buNone/>
            </a:pPr>
            <a:r>
              <a:rPr lang="en-US" sz="2000" dirty="0">
                <a:solidFill>
                  <a:srgbClr val="354675"/>
                </a:solidFill>
              </a:rPr>
              <a:t>A variety of helpful reading material </a:t>
            </a:r>
          </a:p>
          <a:p>
            <a:pPr marL="0" lvl="0" indent="0">
              <a:spcBef>
                <a:spcPts val="0"/>
              </a:spcBef>
              <a:buNone/>
            </a:pPr>
            <a:r>
              <a:rPr lang="en-US" sz="2000" dirty="0">
                <a:solidFill>
                  <a:srgbClr val="354675"/>
                </a:solidFill>
              </a:rPr>
              <a:t>Enough self care </a:t>
            </a:r>
          </a:p>
          <a:p>
            <a:pPr marL="0" lvl="0" indent="0">
              <a:spcBef>
                <a:spcPts val="0"/>
              </a:spcBef>
              <a:buNone/>
            </a:pPr>
            <a:r>
              <a:rPr lang="en-US" sz="2000" dirty="0">
                <a:solidFill>
                  <a:srgbClr val="354675"/>
                </a:solidFill>
              </a:rPr>
              <a:t>Season with memories </a:t>
            </a:r>
          </a:p>
          <a:p>
            <a:pPr marL="0" lvl="0" indent="0">
              <a:spcBef>
                <a:spcPts val="0"/>
              </a:spcBef>
              <a:buNone/>
            </a:pPr>
            <a:r>
              <a:rPr lang="en-US" sz="2000" dirty="0">
                <a:solidFill>
                  <a:srgbClr val="354675"/>
                </a:solidFill>
              </a:rPr>
              <a:t>Optional: one good therapist and/or support group </a:t>
            </a:r>
            <a:endParaRPr lang="en-US" sz="2000" dirty="0" smtClean="0">
              <a:solidFill>
                <a:srgbClr val="354675"/>
              </a:solidFill>
            </a:endParaRPr>
          </a:p>
          <a:p>
            <a:pPr marL="0" lvl="0" indent="0">
              <a:spcBef>
                <a:spcPts val="0"/>
              </a:spcBef>
              <a:buNone/>
            </a:pPr>
            <a:r>
              <a:rPr lang="en-US" sz="1800" dirty="0" smtClean="0">
                <a:solidFill>
                  <a:srgbClr val="354675"/>
                </a:solidFill>
              </a:rPr>
              <a:t>				From</a:t>
            </a:r>
            <a:r>
              <a:rPr lang="en-US" sz="1800" i="1" dirty="0" smtClean="0">
                <a:solidFill>
                  <a:srgbClr val="354675"/>
                </a:solidFill>
              </a:rPr>
              <a:t> Tear Soup</a:t>
            </a:r>
            <a:endParaRPr lang="en-US" sz="1800" i="1" dirty="0">
              <a:solidFill>
                <a:srgbClr val="354675"/>
              </a:solidFill>
            </a:endParaRPr>
          </a:p>
        </p:txBody>
      </p:sp>
      <p:pic>
        <p:nvPicPr>
          <p:cNvPr id="4" name="Picture 3" descr="Tear Soup -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652" y="726952"/>
            <a:ext cx="1567248" cy="2089664"/>
          </a:xfrm>
          <a:prstGeom prst="rect">
            <a:avLst/>
          </a:prstGeom>
        </p:spPr>
      </p:pic>
      <p:sp>
        <p:nvSpPr>
          <p:cNvPr id="6" name="TextBox 5"/>
          <p:cNvSpPr txBox="1"/>
          <p:nvPr/>
        </p:nvSpPr>
        <p:spPr>
          <a:xfrm>
            <a:off x="886756" y="6189151"/>
            <a:ext cx="7385144" cy="553998"/>
          </a:xfrm>
          <a:prstGeom prst="rect">
            <a:avLst/>
          </a:prstGeom>
          <a:noFill/>
        </p:spPr>
        <p:txBody>
          <a:bodyPr wrap="square" rtlCol="0">
            <a:spAutoFit/>
          </a:bodyPr>
          <a:lstStyle/>
          <a:p>
            <a:pPr algn="ctr"/>
            <a:endParaRPr lang="en-US" sz="800" b="1" dirty="0" smtClean="0">
              <a:solidFill>
                <a:schemeClr val="bg1"/>
              </a:solidFill>
              <a:latin typeface="+mj-lt"/>
            </a:endParaRPr>
          </a:p>
          <a:p>
            <a:pPr algn="ctr"/>
            <a:r>
              <a:rPr lang="en-US" sz="2200" b="1" dirty="0" smtClean="0">
                <a:solidFill>
                  <a:schemeClr val="bg1"/>
                </a:solidFill>
                <a:latin typeface="+mj-lt"/>
              </a:rPr>
              <a:t>Is there anything you would add to these ingredients?</a:t>
            </a:r>
            <a:endParaRPr lang="en-US" sz="2200" b="1" dirty="0">
              <a:solidFill>
                <a:schemeClr val="bg1"/>
              </a:solidFill>
              <a:latin typeface="+mj-lt"/>
            </a:endParaRPr>
          </a:p>
        </p:txBody>
      </p:sp>
    </p:spTree>
    <p:extLst>
      <p:ext uri="{BB962C8B-B14F-4D97-AF65-F5344CB8AC3E}">
        <p14:creationId xmlns:p14="http://schemas.microsoft.com/office/powerpoint/2010/main" val="85861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7056" y="839740"/>
            <a:ext cx="2170025" cy="3262432"/>
          </a:xfrm>
          <a:prstGeom prst="rect">
            <a:avLst/>
          </a:prstGeom>
          <a:noFill/>
        </p:spPr>
        <p:txBody>
          <a:bodyPr wrap="square" rtlCol="0">
            <a:spAutoFit/>
          </a:bodyPr>
          <a:lstStyle/>
          <a:p>
            <a:endParaRPr lang="en-US" sz="3200" dirty="0" smtClean="0">
              <a:solidFill>
                <a:srgbClr val="354675"/>
              </a:solidFill>
            </a:endParaRPr>
          </a:p>
          <a:p>
            <a:r>
              <a:rPr lang="en-US" sz="3200" b="1" dirty="0" smtClean="0">
                <a:solidFill>
                  <a:srgbClr val="354675"/>
                </a:solidFill>
                <a:latin typeface="+mj-lt"/>
              </a:rPr>
              <a:t>GRIEF...</a:t>
            </a:r>
          </a:p>
          <a:p>
            <a:endParaRPr lang="en-US" sz="3200" dirty="0">
              <a:solidFill>
                <a:srgbClr val="354675"/>
              </a:solidFill>
            </a:endParaRPr>
          </a:p>
          <a:p>
            <a:endParaRPr lang="en-US" sz="3200" dirty="0" smtClean="0">
              <a:solidFill>
                <a:srgbClr val="354675"/>
              </a:solidFill>
            </a:endParaRPr>
          </a:p>
          <a:p>
            <a:r>
              <a:rPr lang="en-US" sz="2600" b="1" spc="-150" dirty="0" smtClean="0">
                <a:solidFill>
                  <a:srgbClr val="354675"/>
                </a:solidFill>
                <a:latin typeface="American Typewriter"/>
                <a:cs typeface="American Typewriter"/>
              </a:rPr>
              <a:t>A TANGLED</a:t>
            </a:r>
          </a:p>
          <a:p>
            <a:r>
              <a:rPr lang="en-US" sz="2600" b="1" spc="-150" dirty="0" smtClean="0">
                <a:solidFill>
                  <a:srgbClr val="354675"/>
                </a:solidFill>
                <a:latin typeface="American Typewriter"/>
                <a:cs typeface="American Typewriter"/>
              </a:rPr>
              <a:t>“BALL” OF </a:t>
            </a:r>
          </a:p>
          <a:p>
            <a:r>
              <a:rPr lang="en-US" sz="2600" b="1" spc="-150" dirty="0" smtClean="0">
                <a:solidFill>
                  <a:srgbClr val="354675"/>
                </a:solidFill>
                <a:latin typeface="American Typewriter"/>
                <a:cs typeface="American Typewriter"/>
              </a:rPr>
              <a:t>EMOTIONS</a:t>
            </a:r>
            <a:endParaRPr lang="en-US" sz="2600" b="1" spc="-150" dirty="0">
              <a:solidFill>
                <a:srgbClr val="354675"/>
              </a:solidFill>
              <a:latin typeface="American Typewriter"/>
              <a:cs typeface="American Typewriter"/>
            </a:endParaRPr>
          </a:p>
        </p:txBody>
      </p:sp>
      <p:sp>
        <p:nvSpPr>
          <p:cNvPr id="4" name="TextBox 3"/>
          <p:cNvSpPr txBox="1"/>
          <p:nvPr/>
        </p:nvSpPr>
        <p:spPr>
          <a:xfrm>
            <a:off x="937057" y="4694409"/>
            <a:ext cx="2170024" cy="1446550"/>
          </a:xfrm>
          <a:prstGeom prst="rect">
            <a:avLst/>
          </a:prstGeom>
          <a:noFill/>
        </p:spPr>
        <p:txBody>
          <a:bodyPr wrap="square" rtlCol="0">
            <a:spAutoFit/>
          </a:bodyPr>
          <a:lstStyle/>
          <a:p>
            <a:endParaRPr lang="en-US" dirty="0" smtClean="0">
              <a:solidFill>
                <a:srgbClr val="354675"/>
              </a:solidFill>
            </a:endParaRPr>
          </a:p>
          <a:p>
            <a:endParaRPr lang="en-US" dirty="0">
              <a:solidFill>
                <a:srgbClr val="354675"/>
              </a:solidFill>
            </a:endParaRPr>
          </a:p>
          <a:p>
            <a:r>
              <a:rPr lang="en-US" dirty="0" smtClean="0">
                <a:solidFill>
                  <a:srgbClr val="354675"/>
                </a:solidFill>
              </a:rPr>
              <a:t>Norm Wright, PhD,</a:t>
            </a:r>
          </a:p>
          <a:p>
            <a:r>
              <a:rPr lang="en-US" i="1" dirty="0" smtClean="0">
                <a:solidFill>
                  <a:srgbClr val="354675"/>
                </a:solidFill>
              </a:rPr>
              <a:t>Experiencing Grief,</a:t>
            </a:r>
          </a:p>
          <a:p>
            <a:r>
              <a:rPr lang="en-US" sz="1600" dirty="0" smtClean="0">
                <a:solidFill>
                  <a:srgbClr val="354675"/>
                </a:solidFill>
              </a:rPr>
              <a:t>2004, p</a:t>
            </a:r>
            <a:r>
              <a:rPr lang="en-US" sz="1600" i="1" dirty="0" smtClean="0">
                <a:solidFill>
                  <a:srgbClr val="354675"/>
                </a:solidFill>
              </a:rPr>
              <a:t>.</a:t>
            </a:r>
            <a:r>
              <a:rPr lang="en-US" sz="1600" dirty="0" smtClean="0">
                <a:solidFill>
                  <a:srgbClr val="354675"/>
                </a:solidFill>
              </a:rPr>
              <a:t> 57 </a:t>
            </a:r>
            <a:endParaRPr lang="en-US" sz="1600" dirty="0">
              <a:solidFill>
                <a:srgbClr val="354675"/>
              </a:solidFill>
            </a:endParaRPr>
          </a:p>
        </p:txBody>
      </p:sp>
      <p:pic>
        <p:nvPicPr>
          <p:cNvPr id="5" name="Picture 4" descr="Grief ball of emo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081" y="782089"/>
            <a:ext cx="5148878" cy="5310923"/>
          </a:xfrm>
          <a:prstGeom prst="rect">
            <a:avLst/>
          </a:prstGeom>
        </p:spPr>
      </p:pic>
    </p:spTree>
    <p:extLst>
      <p:ext uri="{BB962C8B-B14F-4D97-AF65-F5344CB8AC3E}">
        <p14:creationId xmlns:p14="http://schemas.microsoft.com/office/powerpoint/2010/main" val="355498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675"/>
                </a:solidFill>
              </a:rPr>
              <a:t>Panelists Share</a:t>
            </a:r>
            <a:endParaRPr lang="en-US" dirty="0">
              <a:solidFill>
                <a:srgbClr val="354675"/>
              </a:solidFill>
            </a:endParaRPr>
          </a:p>
        </p:txBody>
      </p:sp>
      <p:sp>
        <p:nvSpPr>
          <p:cNvPr id="3" name="Content Placeholder 2"/>
          <p:cNvSpPr>
            <a:spLocks noGrp="1"/>
          </p:cNvSpPr>
          <p:nvPr>
            <p:ph idx="1"/>
          </p:nvPr>
        </p:nvSpPr>
        <p:spPr>
          <a:xfrm>
            <a:off x="1463040" y="2364921"/>
            <a:ext cx="6196405" cy="3358147"/>
          </a:xfrm>
        </p:spPr>
        <p:txBody>
          <a:bodyPr/>
          <a:lstStyle/>
          <a:p>
            <a:pPr marL="0" indent="0">
              <a:buNone/>
            </a:pPr>
            <a:r>
              <a:rPr lang="en-US" sz="2800" dirty="0" smtClean="0">
                <a:solidFill>
                  <a:srgbClr val="354675"/>
                </a:solidFill>
                <a:latin typeface="+mj-lt"/>
              </a:rPr>
              <a:t>Tom </a:t>
            </a:r>
            <a:r>
              <a:rPr lang="en-US" sz="2800" dirty="0" err="1" smtClean="0">
                <a:solidFill>
                  <a:srgbClr val="354675"/>
                </a:solidFill>
                <a:latin typeface="+mj-lt"/>
              </a:rPr>
              <a:t>Miyashiro</a:t>
            </a:r>
            <a:r>
              <a:rPr lang="en-US" sz="2800" dirty="0" smtClean="0">
                <a:solidFill>
                  <a:srgbClr val="354675"/>
                </a:solidFill>
                <a:latin typeface="+mj-lt"/>
              </a:rPr>
              <a:t>, MA  </a:t>
            </a:r>
          </a:p>
          <a:p>
            <a:pPr marL="0" indent="0">
              <a:buNone/>
            </a:pPr>
            <a:r>
              <a:rPr lang="en-US" dirty="0" smtClean="0">
                <a:solidFill>
                  <a:srgbClr val="354675"/>
                </a:solidFill>
                <a:latin typeface="+mj-lt"/>
              </a:rPr>
              <a:t>-- Personal story of loss</a:t>
            </a:r>
          </a:p>
          <a:p>
            <a:pPr marL="0" indent="0">
              <a:buNone/>
            </a:pPr>
            <a:endParaRPr lang="en-US" dirty="0" smtClean="0">
              <a:solidFill>
                <a:srgbClr val="354675"/>
              </a:solidFill>
              <a:latin typeface="+mj-lt"/>
            </a:endParaRPr>
          </a:p>
          <a:p>
            <a:pPr marL="0" indent="0">
              <a:buNone/>
            </a:pPr>
            <a:r>
              <a:rPr lang="en-US" sz="2800" dirty="0" smtClean="0">
                <a:solidFill>
                  <a:srgbClr val="354675"/>
                </a:solidFill>
                <a:latin typeface="+mj-lt"/>
              </a:rPr>
              <a:t>Jane </a:t>
            </a:r>
            <a:r>
              <a:rPr lang="en-US" sz="2800" dirty="0" err="1" smtClean="0">
                <a:solidFill>
                  <a:srgbClr val="354675"/>
                </a:solidFill>
                <a:latin typeface="+mj-lt"/>
              </a:rPr>
              <a:t>Gangi</a:t>
            </a:r>
            <a:r>
              <a:rPr lang="en-US" sz="2800" dirty="0" smtClean="0">
                <a:solidFill>
                  <a:srgbClr val="354675"/>
                </a:solidFill>
                <a:latin typeface="+mj-lt"/>
              </a:rPr>
              <a:t>, PhD </a:t>
            </a:r>
          </a:p>
          <a:p>
            <a:pPr marL="0" indent="0">
              <a:buNone/>
            </a:pPr>
            <a:r>
              <a:rPr lang="en-US" dirty="0" smtClean="0">
                <a:solidFill>
                  <a:srgbClr val="354675"/>
                </a:solidFill>
                <a:latin typeface="+mj-lt"/>
              </a:rPr>
              <a:t>-- Review of </a:t>
            </a:r>
            <a:r>
              <a:rPr lang="en-US" i="1" dirty="0" smtClean="0">
                <a:solidFill>
                  <a:srgbClr val="354675"/>
                </a:solidFill>
                <a:latin typeface="+mj-lt"/>
              </a:rPr>
              <a:t>Tear Soup </a:t>
            </a:r>
            <a:endParaRPr lang="en-US" dirty="0">
              <a:solidFill>
                <a:srgbClr val="354675"/>
              </a:solidFill>
              <a:latin typeface="+mj-lt"/>
            </a:endParaRPr>
          </a:p>
          <a:p>
            <a:pPr marL="0" indent="0">
              <a:buNone/>
            </a:pPr>
            <a:endParaRPr lang="en-US" dirty="0">
              <a:solidFill>
                <a:srgbClr val="354675"/>
              </a:solidFill>
              <a:latin typeface="+mj-lt"/>
            </a:endParaRPr>
          </a:p>
        </p:txBody>
      </p:sp>
    </p:spTree>
    <p:extLst>
      <p:ext uri="{BB962C8B-B14F-4D97-AF65-F5344CB8AC3E}">
        <p14:creationId xmlns:p14="http://schemas.microsoft.com/office/powerpoint/2010/main" val="1704474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65765"/>
            <a:ext cx="6965245" cy="1220570"/>
          </a:xfrm>
        </p:spPr>
        <p:txBody>
          <a:bodyPr>
            <a:normAutofit/>
          </a:bodyPr>
          <a:lstStyle/>
          <a:p>
            <a:r>
              <a:rPr lang="en-US" sz="2700" b="1" dirty="0" smtClean="0">
                <a:solidFill>
                  <a:schemeClr val="tx2">
                    <a:lumMod val="75000"/>
                  </a:schemeClr>
                </a:solidFill>
              </a:rPr>
              <a:t>Ambiguous Loss</a:t>
            </a:r>
            <a:r>
              <a:rPr lang="en-US" sz="3600" b="1" dirty="0" smtClean="0">
                <a:solidFill>
                  <a:schemeClr val="tx2">
                    <a:lumMod val="75000"/>
                  </a:schemeClr>
                </a:solidFill>
              </a:rPr>
              <a:t/>
            </a:r>
            <a:br>
              <a:rPr lang="en-US" sz="3600" b="1" dirty="0" smtClean="0">
                <a:solidFill>
                  <a:schemeClr val="tx2">
                    <a:lumMod val="75000"/>
                  </a:schemeClr>
                </a:solidFill>
              </a:rPr>
            </a:br>
            <a:r>
              <a:rPr lang="en-US" sz="2200" dirty="0" smtClean="0">
                <a:solidFill>
                  <a:schemeClr val="tx2">
                    <a:lumMod val="75000"/>
                  </a:schemeClr>
                </a:solidFill>
              </a:rPr>
              <a:t>Pauline Boss, PhD</a:t>
            </a:r>
            <a:br>
              <a:rPr lang="en-US" sz="2200" dirty="0" smtClean="0">
                <a:solidFill>
                  <a:schemeClr val="tx2">
                    <a:lumMod val="75000"/>
                  </a:schemeClr>
                </a:solidFill>
              </a:rPr>
            </a:br>
            <a:r>
              <a:rPr lang="en-US" sz="2400" b="1" dirty="0" smtClean="0">
                <a:solidFill>
                  <a:schemeClr val="tx2">
                    <a:lumMod val="75000"/>
                  </a:schemeClr>
                </a:solidFill>
              </a:rPr>
              <a:t>Learning to Cope with Unresolved Grief</a:t>
            </a:r>
            <a:endParaRPr lang="en-US" sz="3100" b="1" dirty="0">
              <a:solidFill>
                <a:schemeClr val="tx2">
                  <a:lumMod val="75000"/>
                </a:schemeClr>
              </a:solidFill>
            </a:endParaRPr>
          </a:p>
        </p:txBody>
      </p:sp>
      <p:sp>
        <p:nvSpPr>
          <p:cNvPr id="3" name="Content Placeholder 2"/>
          <p:cNvSpPr>
            <a:spLocks noGrp="1"/>
          </p:cNvSpPr>
          <p:nvPr>
            <p:ph idx="1"/>
          </p:nvPr>
        </p:nvSpPr>
        <p:spPr>
          <a:xfrm>
            <a:off x="1095023" y="1886335"/>
            <a:ext cx="7079555" cy="4327476"/>
          </a:xfrm>
        </p:spPr>
        <p:txBody>
          <a:bodyPr>
            <a:noAutofit/>
          </a:bodyPr>
          <a:lstStyle/>
          <a:p>
            <a:pPr marL="0" indent="0">
              <a:buNone/>
            </a:pPr>
            <a:r>
              <a:rPr lang="en-US" sz="2000" b="1" dirty="0" smtClean="0">
                <a:solidFill>
                  <a:srgbClr val="354675"/>
                </a:solidFill>
                <a:latin typeface="+mj-lt"/>
              </a:rPr>
              <a:t>Defined</a:t>
            </a:r>
            <a:r>
              <a:rPr lang="en-US" sz="2000" dirty="0" smtClean="0">
                <a:solidFill>
                  <a:srgbClr val="354675"/>
                </a:solidFill>
                <a:latin typeface="+mj-lt"/>
              </a:rPr>
              <a:t>: </a:t>
            </a:r>
          </a:p>
          <a:p>
            <a:pPr marL="0" indent="0">
              <a:spcBef>
                <a:spcPts val="0"/>
              </a:spcBef>
              <a:buNone/>
            </a:pPr>
            <a:r>
              <a:rPr lang="en-US" sz="2600" dirty="0" smtClean="0">
                <a:solidFill>
                  <a:srgbClr val="354675"/>
                </a:solidFill>
                <a:latin typeface="+mj-lt"/>
              </a:rPr>
              <a:t>A loss that occurs without closure or clear understanding, which can </a:t>
            </a:r>
            <a:r>
              <a:rPr lang="en-US" sz="2600" b="1" dirty="0" smtClean="0">
                <a:solidFill>
                  <a:srgbClr val="354675"/>
                </a:solidFill>
                <a:latin typeface="+mj-lt"/>
              </a:rPr>
              <a:t>halt</a:t>
            </a:r>
            <a:r>
              <a:rPr lang="en-US" sz="2600" dirty="0" smtClean="0">
                <a:solidFill>
                  <a:srgbClr val="354675"/>
                </a:solidFill>
                <a:latin typeface="+mj-lt"/>
              </a:rPr>
              <a:t> or </a:t>
            </a:r>
            <a:r>
              <a:rPr lang="en-US" sz="2600" b="1" dirty="0" smtClean="0">
                <a:solidFill>
                  <a:srgbClr val="354675"/>
                </a:solidFill>
                <a:latin typeface="+mj-lt"/>
              </a:rPr>
              <a:t>freeze</a:t>
            </a:r>
            <a:r>
              <a:rPr lang="en-US" sz="2600" dirty="0" smtClean="0">
                <a:solidFill>
                  <a:srgbClr val="354675"/>
                </a:solidFill>
                <a:latin typeface="+mj-lt"/>
              </a:rPr>
              <a:t> the grief process and lead to </a:t>
            </a:r>
            <a:r>
              <a:rPr lang="en-US" sz="2600" b="1" dirty="0" smtClean="0">
                <a:solidFill>
                  <a:srgbClr val="354675"/>
                </a:solidFill>
                <a:latin typeface="+mj-lt"/>
              </a:rPr>
              <a:t>unresolved grief</a:t>
            </a:r>
            <a:r>
              <a:rPr lang="en-US" sz="2600" dirty="0" smtClean="0">
                <a:solidFill>
                  <a:srgbClr val="354675"/>
                </a:solidFill>
                <a:latin typeface="+mj-lt"/>
              </a:rPr>
              <a:t>. </a:t>
            </a:r>
          </a:p>
          <a:p>
            <a:pPr marL="0" indent="0">
              <a:spcBef>
                <a:spcPts val="0"/>
              </a:spcBef>
              <a:buNone/>
            </a:pPr>
            <a:endParaRPr lang="en-US" sz="800" dirty="0">
              <a:solidFill>
                <a:srgbClr val="354675"/>
              </a:solidFill>
              <a:latin typeface="+mj-lt"/>
            </a:endParaRPr>
          </a:p>
          <a:p>
            <a:pPr marL="0" indent="0">
              <a:spcBef>
                <a:spcPts val="0"/>
              </a:spcBef>
              <a:buNone/>
            </a:pPr>
            <a:r>
              <a:rPr lang="en-US" dirty="0" smtClean="0">
                <a:solidFill>
                  <a:srgbClr val="354675"/>
                </a:solidFill>
                <a:latin typeface="+mj-lt"/>
              </a:rPr>
              <a:t>“Incomprehensible”</a:t>
            </a:r>
            <a:r>
              <a:rPr lang="en-US" i="1" dirty="0" smtClean="0">
                <a:solidFill>
                  <a:srgbClr val="354675"/>
                </a:solidFill>
                <a:latin typeface="+mj-lt"/>
              </a:rPr>
              <a:t> </a:t>
            </a:r>
            <a:r>
              <a:rPr lang="en-US" dirty="0" smtClean="0">
                <a:solidFill>
                  <a:srgbClr val="354675"/>
                </a:solidFill>
                <a:latin typeface="+mj-lt"/>
              </a:rPr>
              <a:t>“The irresolvable </a:t>
            </a:r>
            <a:r>
              <a:rPr lang="en-US" b="1" i="1" dirty="0" smtClean="0">
                <a:solidFill>
                  <a:srgbClr val="354675"/>
                </a:solidFill>
                <a:latin typeface="+mj-lt"/>
              </a:rPr>
              <a:t>context is pathological</a:t>
            </a:r>
            <a:r>
              <a:rPr lang="en-US" dirty="0">
                <a:solidFill>
                  <a:srgbClr val="354675"/>
                </a:solidFill>
                <a:latin typeface="+mj-lt"/>
              </a:rPr>
              <a:t>,</a:t>
            </a:r>
            <a:r>
              <a:rPr lang="en-US" dirty="0" smtClean="0">
                <a:solidFill>
                  <a:srgbClr val="354675"/>
                </a:solidFill>
                <a:latin typeface="+mj-lt"/>
              </a:rPr>
              <a:t> not the individual or family.” (Boss)</a:t>
            </a:r>
            <a:endParaRPr lang="en-US" sz="2000" b="1" dirty="0" smtClean="0">
              <a:solidFill>
                <a:srgbClr val="354675"/>
              </a:solidFill>
              <a:latin typeface="+mj-lt"/>
            </a:endParaRPr>
          </a:p>
          <a:p>
            <a:pPr marL="0" indent="0">
              <a:buNone/>
            </a:pPr>
            <a:endParaRPr lang="en-US" sz="800" b="1" dirty="0" smtClean="0">
              <a:solidFill>
                <a:srgbClr val="354675"/>
              </a:solidFill>
              <a:latin typeface="+mj-lt"/>
            </a:endParaRPr>
          </a:p>
          <a:p>
            <a:pPr marL="0" indent="0">
              <a:buNone/>
            </a:pPr>
            <a:r>
              <a:rPr lang="en-US" sz="2000" b="1" dirty="0" smtClean="0">
                <a:solidFill>
                  <a:srgbClr val="354675"/>
                </a:solidFill>
                <a:latin typeface="+mj-lt"/>
              </a:rPr>
              <a:t>Signs that a loss is ambiguous:</a:t>
            </a:r>
          </a:p>
          <a:p>
            <a:pPr marL="0" indent="0">
              <a:buNone/>
            </a:pPr>
            <a:r>
              <a:rPr lang="en-US" sz="2000" dirty="0">
                <a:solidFill>
                  <a:srgbClr val="354675"/>
                </a:solidFill>
                <a:latin typeface="+mj-lt"/>
              </a:rPr>
              <a:t>*</a:t>
            </a:r>
            <a:r>
              <a:rPr lang="en-US" sz="2000" dirty="0" smtClean="0">
                <a:solidFill>
                  <a:srgbClr val="354675"/>
                </a:solidFill>
                <a:latin typeface="+mj-lt"/>
              </a:rPr>
              <a:t>fluctuating, ambivalent or contradictory emotions (love/anger)</a:t>
            </a:r>
          </a:p>
          <a:p>
            <a:pPr marL="0" indent="0">
              <a:buNone/>
            </a:pPr>
            <a:r>
              <a:rPr lang="en-US" sz="2000" dirty="0">
                <a:solidFill>
                  <a:srgbClr val="354675"/>
                </a:solidFill>
                <a:latin typeface="+mj-lt"/>
              </a:rPr>
              <a:t>*</a:t>
            </a:r>
            <a:r>
              <a:rPr lang="en-US" sz="2000" dirty="0" smtClean="0">
                <a:solidFill>
                  <a:srgbClr val="354675"/>
                </a:solidFill>
                <a:latin typeface="+mj-lt"/>
              </a:rPr>
              <a:t>leads to anxiety, which if not managed can lead to</a:t>
            </a:r>
          </a:p>
          <a:p>
            <a:pPr marL="0" indent="0">
              <a:buNone/>
            </a:pPr>
            <a:r>
              <a:rPr lang="en-US" sz="2000" dirty="0" smtClean="0">
                <a:solidFill>
                  <a:srgbClr val="354675"/>
                </a:solidFill>
                <a:latin typeface="+mj-lt"/>
              </a:rPr>
              <a:t>traumatizing stress</a:t>
            </a:r>
          </a:p>
          <a:p>
            <a:pPr marL="0" indent="0">
              <a:buNone/>
            </a:pPr>
            <a:endParaRPr lang="en-US" sz="2000" dirty="0">
              <a:solidFill>
                <a:srgbClr val="354675"/>
              </a:solidFill>
              <a:latin typeface="+mj-lt"/>
            </a:endParaRPr>
          </a:p>
        </p:txBody>
      </p:sp>
    </p:spTree>
    <p:extLst>
      <p:ext uri="{BB962C8B-B14F-4D97-AF65-F5344CB8AC3E}">
        <p14:creationId xmlns:p14="http://schemas.microsoft.com/office/powerpoint/2010/main" val="33080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07108"/>
          </a:xfrm>
        </p:spPr>
        <p:txBody>
          <a:bodyPr>
            <a:normAutofit/>
          </a:bodyPr>
          <a:lstStyle/>
          <a:p>
            <a:r>
              <a:rPr lang="en-US" sz="3600" dirty="0" smtClean="0">
                <a:solidFill>
                  <a:srgbClr val="354675"/>
                </a:solidFill>
              </a:rPr>
              <a:t>Ambiguous loss (continued)</a:t>
            </a:r>
            <a:endParaRPr lang="en-US" sz="3600" dirty="0">
              <a:solidFill>
                <a:srgbClr val="354675"/>
              </a:solidFill>
            </a:endParaRPr>
          </a:p>
        </p:txBody>
      </p:sp>
      <p:sp>
        <p:nvSpPr>
          <p:cNvPr id="3" name="Content Placeholder 2"/>
          <p:cNvSpPr>
            <a:spLocks noGrp="1"/>
          </p:cNvSpPr>
          <p:nvPr>
            <p:ph idx="1"/>
          </p:nvPr>
        </p:nvSpPr>
        <p:spPr>
          <a:xfrm>
            <a:off x="770021" y="1824690"/>
            <a:ext cx="7620000" cy="4378916"/>
          </a:xfrm>
        </p:spPr>
        <p:txBody>
          <a:bodyPr>
            <a:normAutofit fontScale="92500"/>
          </a:bodyPr>
          <a:lstStyle/>
          <a:p>
            <a:pPr marL="0" indent="0">
              <a:buNone/>
            </a:pPr>
            <a:r>
              <a:rPr lang="en-US" b="1" dirty="0">
                <a:solidFill>
                  <a:srgbClr val="354675"/>
                </a:solidFill>
                <a:latin typeface="+mj-lt"/>
              </a:rPr>
              <a:t>Examples:</a:t>
            </a:r>
            <a:endParaRPr lang="en-US" dirty="0">
              <a:solidFill>
                <a:srgbClr val="354675"/>
              </a:solidFill>
              <a:latin typeface="+mj-lt"/>
            </a:endParaRPr>
          </a:p>
          <a:p>
            <a:pPr marL="0" indent="0">
              <a:buNone/>
            </a:pPr>
            <a:r>
              <a:rPr lang="en-US" b="1" dirty="0">
                <a:solidFill>
                  <a:srgbClr val="354675"/>
                </a:solidFill>
                <a:latin typeface="+mj-lt"/>
              </a:rPr>
              <a:t> </a:t>
            </a:r>
            <a:r>
              <a:rPr lang="en-US" dirty="0">
                <a:solidFill>
                  <a:srgbClr val="354675"/>
                </a:solidFill>
                <a:latin typeface="+mj-lt"/>
              </a:rPr>
              <a:t>Physical </a:t>
            </a:r>
            <a:r>
              <a:rPr lang="mr-IN" dirty="0">
                <a:solidFill>
                  <a:srgbClr val="354675"/>
                </a:solidFill>
                <a:latin typeface="+mj-lt"/>
              </a:rPr>
              <a:t>–</a:t>
            </a:r>
            <a:r>
              <a:rPr lang="en-US" dirty="0">
                <a:solidFill>
                  <a:srgbClr val="354675"/>
                </a:solidFill>
                <a:latin typeface="+mj-lt"/>
              </a:rPr>
              <a:t> </a:t>
            </a:r>
            <a:r>
              <a:rPr lang="en-US" dirty="0" smtClean="0">
                <a:solidFill>
                  <a:srgbClr val="354675"/>
                </a:solidFill>
                <a:latin typeface="+mj-lt"/>
              </a:rPr>
              <a:t>Missing in Action, </a:t>
            </a:r>
            <a:r>
              <a:rPr lang="en-US" dirty="0">
                <a:solidFill>
                  <a:srgbClr val="354675"/>
                </a:solidFill>
                <a:latin typeface="+mj-lt"/>
              </a:rPr>
              <a:t>miscarriage, no funerals (</a:t>
            </a:r>
            <a:r>
              <a:rPr lang="en-US" dirty="0" err="1">
                <a:solidFill>
                  <a:srgbClr val="354675"/>
                </a:solidFill>
                <a:latin typeface="+mj-lt"/>
              </a:rPr>
              <a:t>Covid</a:t>
            </a:r>
            <a:r>
              <a:rPr lang="en-US" dirty="0">
                <a:solidFill>
                  <a:srgbClr val="354675"/>
                </a:solidFill>
                <a:latin typeface="+mj-lt"/>
              </a:rPr>
              <a:t>)  </a:t>
            </a:r>
          </a:p>
          <a:p>
            <a:pPr marL="0" indent="0">
              <a:buNone/>
            </a:pPr>
            <a:r>
              <a:rPr lang="en-US" b="1" dirty="0">
                <a:solidFill>
                  <a:srgbClr val="354675"/>
                </a:solidFill>
                <a:latin typeface="+mj-lt"/>
              </a:rPr>
              <a:t> </a:t>
            </a:r>
            <a:r>
              <a:rPr lang="en-US" dirty="0">
                <a:solidFill>
                  <a:srgbClr val="354675"/>
                </a:solidFill>
                <a:latin typeface="+mj-lt"/>
              </a:rPr>
              <a:t>Psychological </a:t>
            </a:r>
            <a:r>
              <a:rPr lang="mr-IN" dirty="0">
                <a:solidFill>
                  <a:srgbClr val="354675"/>
                </a:solidFill>
                <a:latin typeface="+mj-lt"/>
              </a:rPr>
              <a:t>–</a:t>
            </a:r>
            <a:r>
              <a:rPr lang="en-US" dirty="0">
                <a:solidFill>
                  <a:srgbClr val="354675"/>
                </a:solidFill>
                <a:latin typeface="+mj-lt"/>
              </a:rPr>
              <a:t> dementia, </a:t>
            </a:r>
            <a:r>
              <a:rPr lang="en-US" dirty="0" smtClean="0">
                <a:solidFill>
                  <a:srgbClr val="354675"/>
                </a:solidFill>
                <a:latin typeface="+mj-lt"/>
              </a:rPr>
              <a:t>divorce, mental ill health </a:t>
            </a:r>
          </a:p>
          <a:p>
            <a:pPr marL="0" indent="0">
              <a:buNone/>
            </a:pPr>
            <a:r>
              <a:rPr lang="en-US" b="1" dirty="0" smtClean="0">
                <a:solidFill>
                  <a:schemeClr val="tx2">
                    <a:lumMod val="75000"/>
                  </a:schemeClr>
                </a:solidFill>
                <a:latin typeface="+mj-lt"/>
              </a:rPr>
              <a:t>Can be the most </a:t>
            </a:r>
            <a:r>
              <a:rPr lang="en-US" b="1" dirty="0">
                <a:solidFill>
                  <a:schemeClr val="tx2">
                    <a:lumMod val="75000"/>
                  </a:schemeClr>
                </a:solidFill>
                <a:latin typeface="+mj-lt"/>
              </a:rPr>
              <a:t>stressful type of </a:t>
            </a:r>
            <a:r>
              <a:rPr lang="en-US" b="1" dirty="0" smtClean="0">
                <a:solidFill>
                  <a:schemeClr val="tx2">
                    <a:lumMod val="75000"/>
                  </a:schemeClr>
                </a:solidFill>
                <a:latin typeface="+mj-lt"/>
              </a:rPr>
              <a:t>loss</a:t>
            </a:r>
          </a:p>
          <a:p>
            <a:pPr marL="0" indent="0">
              <a:buNone/>
            </a:pPr>
            <a:endParaRPr lang="en-US" sz="1100" dirty="0">
              <a:solidFill>
                <a:schemeClr val="tx2">
                  <a:lumMod val="75000"/>
                </a:schemeClr>
              </a:solidFill>
              <a:latin typeface="+mj-lt"/>
            </a:endParaRPr>
          </a:p>
          <a:p>
            <a:pPr marL="0" indent="0">
              <a:buNone/>
            </a:pPr>
            <a:r>
              <a:rPr lang="en-US" b="1" dirty="0" smtClean="0">
                <a:solidFill>
                  <a:schemeClr val="tx2">
                    <a:lumMod val="75000"/>
                  </a:schemeClr>
                </a:solidFill>
                <a:latin typeface="+mj-lt"/>
              </a:rPr>
              <a:t>Six Goals for Resilience</a:t>
            </a:r>
            <a:r>
              <a:rPr lang="en-US" sz="2200" dirty="0">
                <a:solidFill>
                  <a:schemeClr val="tx2">
                    <a:lumMod val="75000"/>
                  </a:schemeClr>
                </a:solidFill>
                <a:latin typeface="+mj-lt"/>
              </a:rPr>
              <a:t> </a:t>
            </a:r>
            <a:r>
              <a:rPr lang="en-US" sz="2200" b="1" dirty="0" smtClean="0">
                <a:solidFill>
                  <a:schemeClr val="tx2">
                    <a:lumMod val="75000"/>
                  </a:schemeClr>
                </a:solidFill>
                <a:latin typeface="+mj-lt"/>
              </a:rPr>
              <a:t>despite Ambiguous Loss:</a:t>
            </a:r>
            <a:endParaRPr lang="en-US" sz="2200" dirty="0">
              <a:solidFill>
                <a:schemeClr val="tx2">
                  <a:lumMod val="75000"/>
                </a:schemeClr>
              </a:solidFill>
              <a:latin typeface="+mj-lt"/>
            </a:endParaRPr>
          </a:p>
          <a:p>
            <a:pPr>
              <a:buFont typeface="Arial"/>
              <a:buChar char="•"/>
            </a:pPr>
            <a:r>
              <a:rPr lang="en-US" dirty="0" smtClean="0">
                <a:solidFill>
                  <a:schemeClr val="tx2">
                    <a:lumMod val="75000"/>
                  </a:schemeClr>
                </a:solidFill>
                <a:latin typeface="+mj-lt"/>
              </a:rPr>
              <a:t>finding meaning </a:t>
            </a:r>
            <a:r>
              <a:rPr lang="en-US" sz="2200" dirty="0" smtClean="0">
                <a:solidFill>
                  <a:schemeClr val="tx2">
                    <a:lumMod val="75000"/>
                  </a:schemeClr>
                </a:solidFill>
                <a:latin typeface="+mj-lt"/>
              </a:rPr>
              <a:t>(continuing rituals/celebrations) </a:t>
            </a:r>
            <a:endParaRPr lang="en-US" dirty="0" smtClean="0">
              <a:solidFill>
                <a:schemeClr val="tx2">
                  <a:lumMod val="75000"/>
                </a:schemeClr>
              </a:solidFill>
              <a:latin typeface="+mj-lt"/>
            </a:endParaRPr>
          </a:p>
          <a:p>
            <a:pPr>
              <a:buFont typeface="Arial"/>
              <a:buChar char="•"/>
            </a:pPr>
            <a:r>
              <a:rPr lang="en-US" dirty="0" smtClean="0">
                <a:solidFill>
                  <a:schemeClr val="tx2">
                    <a:lumMod val="75000"/>
                  </a:schemeClr>
                </a:solidFill>
                <a:latin typeface="+mj-lt"/>
              </a:rPr>
              <a:t>letting </a:t>
            </a:r>
            <a:r>
              <a:rPr lang="en-US" dirty="0">
                <a:solidFill>
                  <a:schemeClr val="tx2">
                    <a:lumMod val="75000"/>
                  </a:schemeClr>
                </a:solidFill>
                <a:latin typeface="+mj-lt"/>
              </a:rPr>
              <a:t>go of </a:t>
            </a:r>
            <a:r>
              <a:rPr lang="en-US" dirty="0" smtClean="0">
                <a:solidFill>
                  <a:schemeClr val="tx2">
                    <a:lumMod val="75000"/>
                  </a:schemeClr>
                </a:solidFill>
                <a:latin typeface="+mj-lt"/>
              </a:rPr>
              <a:t>need for control </a:t>
            </a:r>
          </a:p>
          <a:p>
            <a:pPr>
              <a:buFont typeface="Arial"/>
              <a:buChar char="•"/>
            </a:pPr>
            <a:r>
              <a:rPr lang="en-US" dirty="0" smtClean="0">
                <a:solidFill>
                  <a:schemeClr val="tx2">
                    <a:lumMod val="75000"/>
                  </a:schemeClr>
                </a:solidFill>
                <a:latin typeface="+mj-lt"/>
              </a:rPr>
              <a:t>normalizing ambivalence </a:t>
            </a:r>
          </a:p>
          <a:p>
            <a:pPr>
              <a:buFont typeface="Arial"/>
              <a:buChar char="•"/>
            </a:pPr>
            <a:r>
              <a:rPr lang="en-US" dirty="0" smtClean="0">
                <a:solidFill>
                  <a:schemeClr val="tx2">
                    <a:lumMod val="75000"/>
                  </a:schemeClr>
                </a:solidFill>
                <a:latin typeface="+mj-lt"/>
              </a:rPr>
              <a:t>reconstructing identity </a:t>
            </a:r>
            <a:r>
              <a:rPr lang="en-US" sz="2200" dirty="0" smtClean="0">
                <a:solidFill>
                  <a:schemeClr val="tx2">
                    <a:lumMod val="75000"/>
                  </a:schemeClr>
                </a:solidFill>
                <a:latin typeface="+mj-lt"/>
              </a:rPr>
              <a:t>(roles, rules, rituals)</a:t>
            </a:r>
            <a:r>
              <a:rPr lang="en-US" dirty="0" smtClean="0">
                <a:solidFill>
                  <a:schemeClr val="tx2">
                    <a:lumMod val="75000"/>
                  </a:schemeClr>
                </a:solidFill>
                <a:latin typeface="+mj-lt"/>
              </a:rPr>
              <a:t> </a:t>
            </a:r>
          </a:p>
          <a:p>
            <a:pPr>
              <a:buFont typeface="Arial"/>
              <a:buChar char="•"/>
            </a:pPr>
            <a:r>
              <a:rPr lang="en-US" dirty="0" smtClean="0">
                <a:solidFill>
                  <a:schemeClr val="tx2">
                    <a:lumMod val="75000"/>
                  </a:schemeClr>
                </a:solidFill>
                <a:latin typeface="+mj-lt"/>
              </a:rPr>
              <a:t>discovering </a:t>
            </a:r>
            <a:r>
              <a:rPr lang="en-US" dirty="0">
                <a:solidFill>
                  <a:schemeClr val="tx2">
                    <a:lumMod val="75000"/>
                  </a:schemeClr>
                </a:solidFill>
                <a:latin typeface="+mj-lt"/>
              </a:rPr>
              <a:t>new </a:t>
            </a:r>
            <a:r>
              <a:rPr lang="en-US" dirty="0" smtClean="0">
                <a:solidFill>
                  <a:schemeClr val="tx2">
                    <a:lumMod val="75000"/>
                  </a:schemeClr>
                </a:solidFill>
                <a:latin typeface="+mj-lt"/>
              </a:rPr>
              <a:t>hope </a:t>
            </a:r>
            <a:r>
              <a:rPr lang="en-US" sz="2200" dirty="0" smtClean="0">
                <a:solidFill>
                  <a:schemeClr val="tx2">
                    <a:lumMod val="75000"/>
                  </a:schemeClr>
                </a:solidFill>
                <a:latin typeface="+mj-lt"/>
              </a:rPr>
              <a:t>(arts more than sciences help)</a:t>
            </a:r>
            <a:endParaRPr lang="en-US" dirty="0">
              <a:solidFill>
                <a:schemeClr val="tx2">
                  <a:lumMod val="75000"/>
                </a:schemeClr>
              </a:solidFill>
              <a:latin typeface="+mj-lt"/>
            </a:endParaRP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6670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457200" y="1060293"/>
            <a:ext cx="8229600" cy="961661"/>
          </a:xfrm>
        </p:spPr>
        <p:txBody>
          <a:bodyPr>
            <a:normAutofit fontScale="90000"/>
          </a:bodyPr>
          <a:lstStyle/>
          <a:p>
            <a:pPr eaLnBrk="1" hangingPunct="1"/>
            <a:r>
              <a:rPr lang="en-GB" sz="2800" b="1" dirty="0">
                <a:solidFill>
                  <a:srgbClr val="354675"/>
                </a:solidFill>
                <a:cs typeface="Arial" charset="0"/>
              </a:rPr>
              <a:t>UNRESOLVED </a:t>
            </a:r>
            <a:r>
              <a:rPr lang="en-GB" sz="2800" b="1" dirty="0" smtClean="0">
                <a:solidFill>
                  <a:srgbClr val="354675"/>
                </a:solidFill>
                <a:cs typeface="Arial" charset="0"/>
              </a:rPr>
              <a:t>GRIEF</a:t>
            </a:r>
            <a:r>
              <a:rPr lang="en-US" sz="4000" dirty="0">
                <a:solidFill>
                  <a:srgbClr val="354675"/>
                </a:solidFill>
                <a:cs typeface="Arial" charset="0"/>
              </a:rPr>
              <a:t/>
            </a:r>
            <a:br>
              <a:rPr lang="en-US" sz="4000" dirty="0">
                <a:solidFill>
                  <a:srgbClr val="354675"/>
                </a:solidFill>
                <a:cs typeface="Arial" charset="0"/>
              </a:rPr>
            </a:br>
            <a:r>
              <a:rPr lang="en-GB" sz="2400" b="0" dirty="0" smtClean="0">
                <a:solidFill>
                  <a:srgbClr val="354675"/>
                </a:solidFill>
                <a:cs typeface="Arial" charset="0"/>
              </a:rPr>
              <a:t>From </a:t>
            </a:r>
            <a:r>
              <a:rPr lang="en-GB" sz="2400" b="0" dirty="0">
                <a:solidFill>
                  <a:srgbClr val="354675"/>
                </a:solidFill>
                <a:cs typeface="Arial" charset="0"/>
              </a:rPr>
              <a:t>the lack of awareness of many </a:t>
            </a:r>
            <a:r>
              <a:rPr lang="en-GB" sz="2400" b="0" dirty="0" smtClean="0">
                <a:solidFill>
                  <a:srgbClr val="354675"/>
                </a:solidFill>
                <a:cs typeface="Arial" charset="0"/>
              </a:rPr>
              <a:t/>
            </a:r>
            <a:br>
              <a:rPr lang="en-GB" sz="2400" b="0" dirty="0" smtClean="0">
                <a:solidFill>
                  <a:srgbClr val="354675"/>
                </a:solidFill>
                <a:cs typeface="Arial" charset="0"/>
              </a:rPr>
            </a:br>
            <a:r>
              <a:rPr lang="en-GB" sz="2400" b="0" dirty="0" smtClean="0">
                <a:solidFill>
                  <a:srgbClr val="354675"/>
                </a:solidFill>
                <a:cs typeface="Arial" charset="0"/>
              </a:rPr>
              <a:t>“</a:t>
            </a:r>
            <a:r>
              <a:rPr lang="en-GB" sz="2400" b="0" dirty="0">
                <a:solidFill>
                  <a:srgbClr val="354675"/>
                </a:solidFill>
                <a:cs typeface="Arial" charset="0"/>
              </a:rPr>
              <a:t>hidden</a:t>
            </a:r>
            <a:r>
              <a:rPr lang="en-GB" sz="2400" b="0" dirty="0" smtClean="0">
                <a:solidFill>
                  <a:srgbClr val="354675"/>
                </a:solidFill>
                <a:cs typeface="Arial" charset="0"/>
              </a:rPr>
              <a:t>”, intangible, or “ambiguous losses</a:t>
            </a:r>
            <a:br>
              <a:rPr lang="en-GB" sz="2400" b="0" dirty="0" smtClean="0">
                <a:solidFill>
                  <a:srgbClr val="354675"/>
                </a:solidFill>
                <a:cs typeface="Arial" charset="0"/>
              </a:rPr>
            </a:br>
            <a:endParaRPr lang="en-US" sz="2400" b="0" dirty="0">
              <a:solidFill>
                <a:srgbClr val="354675"/>
              </a:solidFill>
              <a:cs typeface="Arial" charset="0"/>
            </a:endParaRPr>
          </a:p>
        </p:txBody>
      </p:sp>
      <p:sp>
        <p:nvSpPr>
          <p:cNvPr id="191491" name="Rectangle 3"/>
          <p:cNvSpPr>
            <a:spLocks noChangeArrowheads="1"/>
          </p:cNvSpPr>
          <p:nvPr/>
        </p:nvSpPr>
        <p:spPr bwMode="auto">
          <a:xfrm>
            <a:off x="1171321" y="1371599"/>
            <a:ext cx="7003258" cy="34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274320">
            <a:spAutoFit/>
          </a:bodyPr>
          <a:lstStyle/>
          <a:p>
            <a:endParaRPr lang="en-GB" sz="2000" dirty="0" smtClean="0">
              <a:solidFill>
                <a:srgbClr val="354675"/>
              </a:solidFill>
              <a:latin typeface="+mj-lt"/>
            </a:endParaRPr>
          </a:p>
          <a:p>
            <a:endParaRPr lang="en-GB" sz="2000" dirty="0" smtClean="0">
              <a:solidFill>
                <a:srgbClr val="354675"/>
              </a:solidFill>
              <a:latin typeface="+mj-lt"/>
            </a:endParaRPr>
          </a:p>
          <a:p>
            <a:endParaRPr lang="en-GB" sz="2000" dirty="0" smtClean="0">
              <a:solidFill>
                <a:srgbClr val="354675"/>
              </a:solidFill>
              <a:latin typeface="+mj-lt"/>
            </a:endParaRPr>
          </a:p>
          <a:p>
            <a:r>
              <a:rPr lang="en-GB" sz="2000" dirty="0" smtClean="0">
                <a:solidFill>
                  <a:srgbClr val="354675"/>
                </a:solidFill>
                <a:latin typeface="+mj-lt"/>
              </a:rPr>
              <a:t>Loss </a:t>
            </a:r>
            <a:r>
              <a:rPr lang="en-GB" sz="2000" dirty="0">
                <a:solidFill>
                  <a:srgbClr val="354675"/>
                </a:solidFill>
                <a:latin typeface="+mj-lt"/>
              </a:rPr>
              <a:t>of </a:t>
            </a:r>
            <a:r>
              <a:rPr lang="en-GB" sz="2000" dirty="0" smtClean="0">
                <a:solidFill>
                  <a:srgbClr val="354675"/>
                </a:solidFill>
                <a:latin typeface="+mj-lt"/>
              </a:rPr>
              <a:t>a familiar world</a:t>
            </a:r>
          </a:p>
          <a:p>
            <a:r>
              <a:rPr lang="en-GB" sz="2000" dirty="0" smtClean="0">
                <a:solidFill>
                  <a:srgbClr val="354675"/>
                </a:solidFill>
                <a:latin typeface="+mj-lt"/>
              </a:rPr>
              <a:t>Loss of sense of security</a:t>
            </a:r>
            <a:endParaRPr lang="en-GB" sz="2000" dirty="0">
              <a:solidFill>
                <a:srgbClr val="354675"/>
              </a:solidFill>
              <a:latin typeface="+mj-lt"/>
            </a:endParaRPr>
          </a:p>
          <a:p>
            <a:r>
              <a:rPr lang="en-GB" sz="2000" dirty="0">
                <a:solidFill>
                  <a:srgbClr val="354675"/>
                </a:solidFill>
                <a:latin typeface="+mj-lt"/>
              </a:rPr>
              <a:t>Loss of a </a:t>
            </a:r>
            <a:r>
              <a:rPr lang="en-GB" sz="2000" dirty="0" smtClean="0">
                <a:solidFill>
                  <a:srgbClr val="354675"/>
                </a:solidFill>
                <a:latin typeface="+mj-lt"/>
              </a:rPr>
              <a:t>dream</a:t>
            </a:r>
            <a:endParaRPr lang="en-GB" sz="2000" dirty="0">
              <a:solidFill>
                <a:srgbClr val="354675"/>
              </a:solidFill>
              <a:latin typeface="+mj-lt"/>
            </a:endParaRPr>
          </a:p>
          <a:p>
            <a:r>
              <a:rPr lang="en-GB" sz="2000" dirty="0">
                <a:solidFill>
                  <a:srgbClr val="354675"/>
                </a:solidFill>
                <a:latin typeface="+mj-lt"/>
              </a:rPr>
              <a:t>Loss of status</a:t>
            </a:r>
          </a:p>
          <a:p>
            <a:r>
              <a:rPr lang="en-GB" sz="2000" dirty="0" smtClean="0">
                <a:solidFill>
                  <a:srgbClr val="354675"/>
                </a:solidFill>
                <a:latin typeface="+mj-lt"/>
              </a:rPr>
              <a:t>Loss </a:t>
            </a:r>
            <a:r>
              <a:rPr lang="en-GB" sz="2000" dirty="0">
                <a:solidFill>
                  <a:srgbClr val="354675"/>
                </a:solidFill>
                <a:latin typeface="+mj-lt"/>
              </a:rPr>
              <a:t>of </a:t>
            </a:r>
            <a:r>
              <a:rPr lang="en-GB" sz="2000" dirty="0" smtClean="0">
                <a:solidFill>
                  <a:srgbClr val="354675"/>
                </a:solidFill>
                <a:latin typeface="+mj-lt"/>
              </a:rPr>
              <a:t>lifestyle</a:t>
            </a:r>
          </a:p>
          <a:p>
            <a:r>
              <a:rPr lang="en-GB" sz="2000" dirty="0" smtClean="0">
                <a:solidFill>
                  <a:srgbClr val="354675"/>
                </a:solidFill>
                <a:latin typeface="+mj-lt"/>
              </a:rPr>
              <a:t>Loss </a:t>
            </a:r>
            <a:r>
              <a:rPr lang="en-GB" sz="2000" dirty="0">
                <a:solidFill>
                  <a:srgbClr val="354675"/>
                </a:solidFill>
                <a:latin typeface="+mj-lt"/>
              </a:rPr>
              <a:t>of sense of </a:t>
            </a:r>
            <a:r>
              <a:rPr lang="en-GB" sz="2000" dirty="0" smtClean="0">
                <a:solidFill>
                  <a:srgbClr val="354675"/>
                </a:solidFill>
                <a:latin typeface="+mj-lt"/>
              </a:rPr>
              <a:t>belonging</a:t>
            </a:r>
          </a:p>
          <a:p>
            <a:r>
              <a:rPr lang="en-GB" sz="2000" dirty="0" smtClean="0">
                <a:solidFill>
                  <a:srgbClr val="354675"/>
                </a:solidFill>
                <a:latin typeface="+mj-lt"/>
              </a:rPr>
              <a:t>     or “</a:t>
            </a:r>
            <a:r>
              <a:rPr lang="en-GB" sz="2000" dirty="0">
                <a:solidFill>
                  <a:srgbClr val="354675"/>
                </a:solidFill>
                <a:latin typeface="+mj-lt"/>
              </a:rPr>
              <a:t>system identity”</a:t>
            </a:r>
          </a:p>
          <a:p>
            <a:r>
              <a:rPr lang="en-GB" sz="2000" dirty="0" err="1" smtClean="0">
                <a:solidFill>
                  <a:srgbClr val="354675"/>
                </a:solidFill>
                <a:latin typeface="+mj-lt"/>
              </a:rPr>
              <a:t>Covid</a:t>
            </a:r>
            <a:r>
              <a:rPr lang="en-GB" sz="2000" dirty="0" smtClean="0">
                <a:solidFill>
                  <a:srgbClr val="354675"/>
                </a:solidFill>
                <a:latin typeface="+mj-lt"/>
              </a:rPr>
              <a:t> cancellations</a:t>
            </a:r>
          </a:p>
          <a:p>
            <a:endParaRPr lang="en-GB" sz="2000" dirty="0">
              <a:solidFill>
                <a:srgbClr val="354675"/>
              </a:solidFill>
              <a:latin typeface="+mj-lt"/>
            </a:endParaRPr>
          </a:p>
          <a:p>
            <a:endParaRPr lang="en-GB" sz="2000" dirty="0" smtClean="0">
              <a:solidFill>
                <a:srgbClr val="354675"/>
              </a:solidFill>
              <a:latin typeface="+mj-lt"/>
            </a:endParaRPr>
          </a:p>
          <a:p>
            <a:endParaRPr lang="en-GB" sz="2000" dirty="0" smtClean="0">
              <a:solidFill>
                <a:srgbClr val="354675"/>
              </a:solidFill>
              <a:latin typeface="+mj-lt"/>
            </a:endParaRPr>
          </a:p>
          <a:p>
            <a:endParaRPr lang="en-GB" sz="2000" dirty="0" smtClean="0">
              <a:solidFill>
                <a:srgbClr val="354675"/>
              </a:solidFill>
              <a:latin typeface="+mj-lt"/>
            </a:endParaRPr>
          </a:p>
          <a:p>
            <a:endParaRPr lang="en-GB" sz="2000" dirty="0">
              <a:solidFill>
                <a:srgbClr val="354675"/>
              </a:solidFill>
              <a:latin typeface="+mj-lt"/>
            </a:endParaRPr>
          </a:p>
          <a:p>
            <a:endParaRPr lang="en-GB" sz="2000" dirty="0" smtClean="0">
              <a:solidFill>
                <a:srgbClr val="354675"/>
              </a:solidFill>
              <a:latin typeface="+mj-lt"/>
            </a:endParaRPr>
          </a:p>
          <a:p>
            <a:endParaRPr lang="en-GB" sz="2000" dirty="0" smtClean="0">
              <a:solidFill>
                <a:srgbClr val="354675"/>
              </a:solidFill>
              <a:latin typeface="+mj-lt"/>
            </a:endParaRPr>
          </a:p>
        </p:txBody>
      </p:sp>
      <p:sp>
        <p:nvSpPr>
          <p:cNvPr id="4" name="Rectangle 3"/>
          <p:cNvSpPr/>
          <p:nvPr/>
        </p:nvSpPr>
        <p:spPr>
          <a:xfrm>
            <a:off x="4475673" y="1371600"/>
            <a:ext cx="3698905" cy="3477875"/>
          </a:xfrm>
          <a:prstGeom prst="rect">
            <a:avLst/>
          </a:prstGeom>
        </p:spPr>
        <p:txBody>
          <a:bodyPr wrap="square">
            <a:spAutoFit/>
          </a:bodyPr>
          <a:lstStyle/>
          <a:p>
            <a:pPr lvl="0"/>
            <a:r>
              <a:rPr lang="en-GB" sz="2000" dirty="0" smtClean="0">
                <a:solidFill>
                  <a:srgbClr val="354675"/>
                </a:solidFill>
                <a:latin typeface="Constantia"/>
              </a:rPr>
              <a:t>“</a:t>
            </a:r>
          </a:p>
          <a:p>
            <a:pPr lvl="0"/>
            <a:r>
              <a:rPr lang="en-GB" sz="2000" dirty="0" smtClean="0">
                <a:solidFill>
                  <a:srgbClr val="354675"/>
                </a:solidFill>
                <a:latin typeface="Constantia"/>
              </a:rPr>
              <a:t>“</a:t>
            </a:r>
          </a:p>
          <a:p>
            <a:pPr lvl="0"/>
            <a:endParaRPr lang="en-GB" sz="2000" dirty="0">
              <a:solidFill>
                <a:srgbClr val="354675"/>
              </a:solidFill>
              <a:latin typeface="Constantia"/>
            </a:endParaRPr>
          </a:p>
          <a:p>
            <a:pPr lvl="0"/>
            <a:r>
              <a:rPr lang="en-GB" sz="2000" dirty="0" smtClean="0">
                <a:solidFill>
                  <a:srgbClr val="354675"/>
                </a:solidFill>
                <a:latin typeface="Constantia"/>
              </a:rPr>
              <a:t>Loss of a job</a:t>
            </a:r>
          </a:p>
          <a:p>
            <a:pPr lvl="0"/>
            <a:r>
              <a:rPr lang="en-GB" sz="2000" dirty="0" smtClean="0">
                <a:solidFill>
                  <a:srgbClr val="354675"/>
                </a:solidFill>
                <a:latin typeface="Constantia"/>
              </a:rPr>
              <a:t>Loss </a:t>
            </a:r>
            <a:r>
              <a:rPr lang="en-GB" sz="2000" dirty="0">
                <a:solidFill>
                  <a:srgbClr val="354675"/>
                </a:solidFill>
                <a:latin typeface="Constantia"/>
              </a:rPr>
              <a:t>of relationships</a:t>
            </a:r>
          </a:p>
          <a:p>
            <a:pPr lvl="0"/>
            <a:r>
              <a:rPr lang="en-GB" sz="2000" dirty="0">
                <a:solidFill>
                  <a:srgbClr val="354675"/>
                </a:solidFill>
                <a:latin typeface="Constantia"/>
              </a:rPr>
              <a:t>Loss of </a:t>
            </a:r>
            <a:r>
              <a:rPr lang="en-GB" sz="2000" dirty="0" smtClean="0">
                <a:solidFill>
                  <a:srgbClr val="354675"/>
                </a:solidFill>
                <a:latin typeface="Constantia"/>
              </a:rPr>
              <a:t>possessions</a:t>
            </a:r>
          </a:p>
          <a:p>
            <a:pPr lvl="0"/>
            <a:r>
              <a:rPr lang="en-GB" sz="2000" dirty="0" smtClean="0">
                <a:solidFill>
                  <a:srgbClr val="354675"/>
                </a:solidFill>
                <a:latin typeface="Constantia"/>
              </a:rPr>
              <a:t>Loss of personal space</a:t>
            </a:r>
            <a:endParaRPr lang="en-US" sz="2000" dirty="0">
              <a:solidFill>
                <a:srgbClr val="354675"/>
              </a:solidFill>
              <a:latin typeface="Constantia"/>
            </a:endParaRPr>
          </a:p>
          <a:p>
            <a:pPr lvl="0"/>
            <a:r>
              <a:rPr lang="en-GB" sz="2000" dirty="0">
                <a:solidFill>
                  <a:srgbClr val="354675"/>
                </a:solidFill>
                <a:latin typeface="Constantia"/>
              </a:rPr>
              <a:t>Loss of the past that never </a:t>
            </a:r>
            <a:r>
              <a:rPr lang="en-GB" sz="2000" dirty="0" smtClean="0">
                <a:solidFill>
                  <a:srgbClr val="354675"/>
                </a:solidFill>
                <a:latin typeface="Constantia"/>
              </a:rPr>
              <a:t>was</a:t>
            </a:r>
          </a:p>
          <a:p>
            <a:r>
              <a:rPr lang="en-GB" sz="2000" dirty="0">
                <a:solidFill>
                  <a:srgbClr val="354675"/>
                </a:solidFill>
                <a:latin typeface="+mj-lt"/>
              </a:rPr>
              <a:t>Loss of role </a:t>
            </a:r>
            <a:r>
              <a:rPr lang="en-GB" sz="2000" dirty="0" smtClean="0">
                <a:solidFill>
                  <a:srgbClr val="354675"/>
                </a:solidFill>
                <a:latin typeface="+mj-lt"/>
              </a:rPr>
              <a:t>models</a:t>
            </a:r>
            <a:endParaRPr lang="en-GB" sz="2000" dirty="0">
              <a:solidFill>
                <a:srgbClr val="354675"/>
              </a:solidFill>
              <a:latin typeface="Constantia"/>
            </a:endParaRPr>
          </a:p>
          <a:p>
            <a:pPr lvl="0"/>
            <a:r>
              <a:rPr lang="en-GB" sz="2000" dirty="0">
                <a:solidFill>
                  <a:srgbClr val="354675"/>
                </a:solidFill>
                <a:latin typeface="Constantia"/>
              </a:rPr>
              <a:t>Loss of the past that </a:t>
            </a:r>
            <a:r>
              <a:rPr lang="en-GB" sz="2000" dirty="0" smtClean="0">
                <a:solidFill>
                  <a:srgbClr val="354675"/>
                </a:solidFill>
                <a:latin typeface="Constantia"/>
              </a:rPr>
              <a:t>was</a:t>
            </a:r>
          </a:p>
          <a:p>
            <a:pPr lvl="0"/>
            <a:r>
              <a:rPr lang="en-GB" sz="2000" dirty="0" smtClean="0">
                <a:solidFill>
                  <a:srgbClr val="354675"/>
                </a:solidFill>
                <a:latin typeface="Constantia"/>
              </a:rPr>
              <a:t>Loss of health or mental health</a:t>
            </a:r>
            <a:endParaRPr lang="en-GB" sz="2000" dirty="0">
              <a:solidFill>
                <a:srgbClr val="354675"/>
              </a:solidFill>
              <a:latin typeface="Constantia"/>
            </a:endParaRPr>
          </a:p>
        </p:txBody>
      </p:sp>
      <p:sp>
        <p:nvSpPr>
          <p:cNvPr id="6" name="TextBox 5"/>
          <p:cNvSpPr txBox="1"/>
          <p:nvPr/>
        </p:nvSpPr>
        <p:spPr>
          <a:xfrm>
            <a:off x="1023364" y="4758990"/>
            <a:ext cx="7249852" cy="1200328"/>
          </a:xfrm>
          <a:prstGeom prst="rect">
            <a:avLst/>
          </a:prstGeom>
          <a:noFill/>
        </p:spPr>
        <p:txBody>
          <a:bodyPr wrap="square" rtlCol="0">
            <a:spAutoFit/>
          </a:bodyPr>
          <a:lstStyle/>
          <a:p>
            <a:pPr algn="ctr"/>
            <a:endParaRPr lang="en-GB" sz="2400" b="1" dirty="0" smtClean="0">
              <a:solidFill>
                <a:srgbClr val="354675"/>
              </a:solidFill>
              <a:latin typeface="+mj-lt"/>
            </a:endParaRPr>
          </a:p>
          <a:p>
            <a:pPr algn="ctr"/>
            <a:r>
              <a:rPr lang="en-GB" sz="2400" b="1" dirty="0" smtClean="0">
                <a:solidFill>
                  <a:srgbClr val="354675"/>
                </a:solidFill>
                <a:latin typeface="+mj-lt"/>
              </a:rPr>
              <a:t>Losses </a:t>
            </a:r>
            <a:r>
              <a:rPr lang="en-GB" sz="2400" b="1" dirty="0">
                <a:solidFill>
                  <a:srgbClr val="354675"/>
                </a:solidFill>
                <a:latin typeface="+mj-lt"/>
              </a:rPr>
              <a:t>during COVID are often:</a:t>
            </a:r>
            <a:endParaRPr lang="en-US" sz="2400" b="1" dirty="0">
              <a:solidFill>
                <a:srgbClr val="354675"/>
              </a:solidFill>
              <a:latin typeface="+mj-lt"/>
            </a:endParaRPr>
          </a:p>
          <a:p>
            <a:pPr algn="ctr"/>
            <a:r>
              <a:rPr lang="en-GB" sz="2400" b="1" dirty="0">
                <a:solidFill>
                  <a:srgbClr val="354675"/>
                </a:solidFill>
                <a:latin typeface="+mj-lt"/>
              </a:rPr>
              <a:t>multiple, simultaneous, intense, and unresolved</a:t>
            </a:r>
            <a:endParaRPr lang="en-US" sz="2400" b="1" dirty="0">
              <a:solidFill>
                <a:srgbClr val="354675"/>
              </a:solidFill>
              <a:latin typeface="+mj-lt"/>
            </a:endParaRPr>
          </a:p>
        </p:txBody>
      </p:sp>
    </p:spTree>
    <p:extLst>
      <p:ext uri="{BB962C8B-B14F-4D97-AF65-F5344CB8AC3E}">
        <p14:creationId xmlns:p14="http://schemas.microsoft.com/office/powerpoint/2010/main" val="15648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normAutofit/>
          </a:bodyPr>
          <a:lstStyle/>
          <a:p>
            <a:pPr eaLnBrk="1" hangingPunct="1">
              <a:defRPr/>
            </a:pPr>
            <a:r>
              <a:rPr lang="en-GB" b="0" dirty="0" smtClean="0">
                <a:solidFill>
                  <a:srgbClr val="354675"/>
                </a:solidFill>
              </a:rPr>
              <a:t>Keys to Good Grief:</a:t>
            </a:r>
            <a:endParaRPr lang="en-US" dirty="0" smtClean="0">
              <a:solidFill>
                <a:srgbClr val="354675"/>
              </a:solidFill>
            </a:endParaRPr>
          </a:p>
        </p:txBody>
      </p:sp>
      <p:sp>
        <p:nvSpPr>
          <p:cNvPr id="195587" name="Rectangle 3"/>
          <p:cNvSpPr>
            <a:spLocks noGrp="1" noChangeArrowheads="1"/>
          </p:cNvSpPr>
          <p:nvPr>
            <p:ph idx="1"/>
          </p:nvPr>
        </p:nvSpPr>
        <p:spPr>
          <a:xfrm>
            <a:off x="818148" y="2119257"/>
            <a:ext cx="7475620" cy="4121122"/>
          </a:xfrm>
        </p:spPr>
        <p:txBody>
          <a:bodyPr/>
          <a:lstStyle/>
          <a:p>
            <a:pPr eaLnBrk="1" hangingPunct="1">
              <a:defRPr/>
            </a:pPr>
            <a:endParaRPr lang="en-GB" b="1" dirty="0" smtClean="0">
              <a:solidFill>
                <a:srgbClr val="354675"/>
              </a:solidFill>
            </a:endParaRPr>
          </a:p>
          <a:p>
            <a:pPr marL="0" indent="0" eaLnBrk="1" hangingPunct="1">
              <a:buNone/>
              <a:defRPr/>
            </a:pPr>
            <a:r>
              <a:rPr lang="en-GB" sz="3200" b="1" dirty="0" smtClean="0">
                <a:solidFill>
                  <a:srgbClr val="354675"/>
                </a:solidFill>
                <a:latin typeface="+mj-lt"/>
              </a:rPr>
              <a:t>Permission to Grieve</a:t>
            </a:r>
          </a:p>
          <a:p>
            <a:pPr marL="0" indent="0" eaLnBrk="1" hangingPunct="1">
              <a:buNone/>
              <a:defRPr/>
            </a:pPr>
            <a:endParaRPr lang="en-GB" sz="3200" b="1" dirty="0" smtClean="0">
              <a:solidFill>
                <a:srgbClr val="354675"/>
              </a:solidFill>
              <a:latin typeface="+mj-lt"/>
            </a:endParaRPr>
          </a:p>
          <a:p>
            <a:pPr marL="0" indent="0" eaLnBrk="1" hangingPunct="1">
              <a:buNone/>
              <a:defRPr/>
            </a:pPr>
            <a:r>
              <a:rPr lang="en-GB" sz="3200" b="1" dirty="0" smtClean="0">
                <a:solidFill>
                  <a:srgbClr val="354675"/>
                </a:solidFill>
                <a:latin typeface="+mj-lt"/>
              </a:rPr>
              <a:t>People to Comfort </a:t>
            </a:r>
            <a:endParaRPr lang="en-US" sz="3200" dirty="0" smtClean="0">
              <a:solidFill>
                <a:srgbClr val="354675"/>
              </a:solidFill>
              <a:latin typeface="+mj-lt"/>
            </a:endParaRPr>
          </a:p>
          <a:p>
            <a:pPr marL="365760" lvl="1" indent="0" eaLnBrk="1" hangingPunct="1">
              <a:buNone/>
              <a:defRPr/>
            </a:pPr>
            <a:r>
              <a:rPr lang="en-GB" sz="2400" b="1" i="1" dirty="0" smtClean="0">
                <a:solidFill>
                  <a:srgbClr val="354675"/>
                </a:solidFill>
                <a:latin typeface="+mj-lt"/>
              </a:rPr>
              <a:t>Difference between comfort and encouragement</a:t>
            </a:r>
          </a:p>
          <a:p>
            <a:pPr marL="0" indent="0" eaLnBrk="1" hangingPunct="1">
              <a:buNone/>
              <a:defRPr/>
            </a:pPr>
            <a:endParaRPr lang="en-GB" sz="3200" b="1" dirty="0" smtClean="0">
              <a:solidFill>
                <a:srgbClr val="354675"/>
              </a:solidFill>
              <a:latin typeface="+mj-lt"/>
            </a:endParaRPr>
          </a:p>
          <a:p>
            <a:pPr marL="0" indent="0" eaLnBrk="1" hangingPunct="1">
              <a:buNone/>
              <a:defRPr/>
            </a:pPr>
            <a:r>
              <a:rPr lang="en-GB" sz="3200" b="1" dirty="0" smtClean="0">
                <a:solidFill>
                  <a:srgbClr val="354675"/>
                </a:solidFill>
                <a:latin typeface="+mj-lt"/>
              </a:rPr>
              <a:t>Time to Process</a:t>
            </a:r>
            <a:endParaRPr lang="en-US" sz="3200" dirty="0" smtClean="0">
              <a:solidFill>
                <a:srgbClr val="354675"/>
              </a:solidFill>
              <a:latin typeface="+mj-lt"/>
            </a:endParaRPr>
          </a:p>
          <a:p>
            <a:pPr eaLnBrk="1" hangingPunct="1">
              <a:buFont typeface="Wingdings" pitchFamily="2" charset="2"/>
              <a:buNone/>
              <a:defRPr/>
            </a:pPr>
            <a:endParaRPr lang="en-US" dirty="0" smtClean="0">
              <a:solidFill>
                <a:srgbClr val="354675"/>
              </a:solidFill>
            </a:endParaRPr>
          </a:p>
          <a:p>
            <a:pPr eaLnBrk="1" hangingPunct="1">
              <a:buFont typeface="Wingdings" pitchFamily="2" charset="2"/>
              <a:buNone/>
              <a:defRPr/>
            </a:pPr>
            <a:endParaRPr lang="en-US" dirty="0" smtClean="0">
              <a:solidFill>
                <a:srgbClr val="354675"/>
              </a:solidFill>
            </a:endParaRPr>
          </a:p>
        </p:txBody>
      </p:sp>
    </p:spTree>
    <p:extLst>
      <p:ext uri="{BB962C8B-B14F-4D97-AF65-F5344CB8AC3E}">
        <p14:creationId xmlns:p14="http://schemas.microsoft.com/office/powerpoint/2010/main" val="365228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773" y="1123777"/>
            <a:ext cx="7063014" cy="481670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latin typeface="+mj-lt"/>
              </a:rPr>
              <a:t>Disclaimer</a:t>
            </a:r>
          </a:p>
          <a:p>
            <a:endParaRPr lang="en-US" sz="1000" dirty="0" smtClean="0">
              <a:latin typeface="+mj-lt"/>
            </a:endParaRPr>
          </a:p>
          <a:p>
            <a:endParaRPr lang="en-US" sz="1000" dirty="0">
              <a:latin typeface="+mj-lt"/>
            </a:endParaRPr>
          </a:p>
          <a:p>
            <a:endParaRPr lang="en-US" sz="1000" dirty="0" smtClean="0">
              <a:latin typeface="+mj-lt"/>
            </a:endParaRPr>
          </a:p>
          <a:p>
            <a:r>
              <a:rPr lang="en-US" sz="2300" dirty="0" smtClean="0">
                <a:latin typeface="+mj-lt"/>
              </a:rPr>
              <a:t>The </a:t>
            </a:r>
            <a:r>
              <a:rPr lang="en-US" sz="2300" dirty="0">
                <a:latin typeface="+mj-lt"/>
              </a:rPr>
              <a:t>information in this Library Talk on Grief is for educational purposes only and should not be construed as professional mental health advice, nor is the information a substitute for professional mental health expertise or treatment. If you have a mental health concern, you should consult with your licensed mental health care provider or seek other professional mental health treatment. If you think you may have a mental health emergency, such as feeling suicidal, call your doctor, mental health professional or emergency services immediately.</a:t>
            </a:r>
            <a:r>
              <a:rPr lang="en-US" sz="2300" dirty="0" smtClean="0">
                <a:effectLst/>
                <a:latin typeface="+mj-lt"/>
              </a:rPr>
              <a:t> </a:t>
            </a:r>
            <a:endParaRPr lang="en-US" sz="2300" dirty="0">
              <a:latin typeface="+mj-lt"/>
            </a:endParaRPr>
          </a:p>
        </p:txBody>
      </p:sp>
    </p:spTree>
    <p:extLst>
      <p:ext uri="{BB962C8B-B14F-4D97-AF65-F5344CB8AC3E}">
        <p14:creationId xmlns:p14="http://schemas.microsoft.com/office/powerpoint/2010/main" val="4190667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675"/>
                </a:solidFill>
              </a:rPr>
              <a:t>Panelists Share</a:t>
            </a:r>
            <a:endParaRPr lang="en-US" dirty="0">
              <a:solidFill>
                <a:srgbClr val="354675"/>
              </a:solidFill>
            </a:endParaRPr>
          </a:p>
        </p:txBody>
      </p:sp>
      <p:sp>
        <p:nvSpPr>
          <p:cNvPr id="3" name="Content Placeholder 2"/>
          <p:cNvSpPr>
            <a:spLocks noGrp="1"/>
          </p:cNvSpPr>
          <p:nvPr>
            <p:ph idx="1"/>
          </p:nvPr>
        </p:nvSpPr>
        <p:spPr>
          <a:xfrm>
            <a:off x="1196967" y="2475961"/>
            <a:ext cx="6863302" cy="3247108"/>
          </a:xfrm>
        </p:spPr>
        <p:txBody>
          <a:bodyPr>
            <a:normAutofit lnSpcReduction="10000"/>
          </a:bodyPr>
          <a:lstStyle/>
          <a:p>
            <a:pPr marL="0" indent="0">
              <a:buNone/>
            </a:pPr>
            <a:r>
              <a:rPr lang="en-US" dirty="0" smtClean="0">
                <a:solidFill>
                  <a:srgbClr val="354675"/>
                </a:solidFill>
                <a:latin typeface="+mj-lt"/>
              </a:rPr>
              <a:t>Tom </a:t>
            </a:r>
            <a:r>
              <a:rPr lang="en-US" dirty="0" err="1" smtClean="0">
                <a:solidFill>
                  <a:srgbClr val="354675"/>
                </a:solidFill>
                <a:latin typeface="+mj-lt"/>
              </a:rPr>
              <a:t>Miyashiro</a:t>
            </a:r>
            <a:r>
              <a:rPr lang="en-US" dirty="0" smtClean="0">
                <a:solidFill>
                  <a:srgbClr val="354675"/>
                </a:solidFill>
                <a:latin typeface="+mj-lt"/>
              </a:rPr>
              <a:t>, MA  </a:t>
            </a:r>
          </a:p>
          <a:p>
            <a:pPr marL="0" indent="0">
              <a:buNone/>
            </a:pPr>
            <a:r>
              <a:rPr lang="en-US" dirty="0" smtClean="0">
                <a:solidFill>
                  <a:srgbClr val="354675"/>
                </a:solidFill>
                <a:latin typeface="+mj-lt"/>
              </a:rPr>
              <a:t>--Perspective  working with youth and at risk kids</a:t>
            </a:r>
          </a:p>
          <a:p>
            <a:pPr marL="0" indent="0">
              <a:buNone/>
            </a:pPr>
            <a:r>
              <a:rPr lang="en-US" dirty="0">
                <a:solidFill>
                  <a:srgbClr val="354675"/>
                </a:solidFill>
                <a:latin typeface="+mj-lt"/>
              </a:rPr>
              <a:t> </a:t>
            </a:r>
            <a:r>
              <a:rPr lang="en-US" dirty="0" smtClean="0">
                <a:solidFill>
                  <a:srgbClr val="354675"/>
                </a:solidFill>
                <a:latin typeface="+mj-lt"/>
              </a:rPr>
              <a:t>  --challenges/concerns related to </a:t>
            </a:r>
            <a:r>
              <a:rPr lang="en-US" dirty="0" err="1" smtClean="0">
                <a:solidFill>
                  <a:srgbClr val="354675"/>
                </a:solidFill>
                <a:latin typeface="+mj-lt"/>
              </a:rPr>
              <a:t>Covid</a:t>
            </a:r>
            <a:endParaRPr lang="en-US" dirty="0" smtClean="0">
              <a:solidFill>
                <a:srgbClr val="354675"/>
              </a:solidFill>
              <a:latin typeface="+mj-lt"/>
            </a:endParaRPr>
          </a:p>
          <a:p>
            <a:pPr marL="0" indent="0">
              <a:buNone/>
            </a:pPr>
            <a:endParaRPr lang="en-US" dirty="0" smtClean="0">
              <a:solidFill>
                <a:srgbClr val="354675"/>
              </a:solidFill>
              <a:latin typeface="+mj-lt"/>
            </a:endParaRPr>
          </a:p>
          <a:p>
            <a:pPr marL="0" indent="0">
              <a:buNone/>
            </a:pPr>
            <a:r>
              <a:rPr lang="en-US" dirty="0" smtClean="0">
                <a:solidFill>
                  <a:srgbClr val="354675"/>
                </a:solidFill>
                <a:latin typeface="+mj-lt"/>
              </a:rPr>
              <a:t>Jane </a:t>
            </a:r>
            <a:r>
              <a:rPr lang="en-US" dirty="0" err="1" smtClean="0">
                <a:solidFill>
                  <a:srgbClr val="354675"/>
                </a:solidFill>
                <a:latin typeface="+mj-lt"/>
              </a:rPr>
              <a:t>Gangi</a:t>
            </a:r>
            <a:r>
              <a:rPr lang="en-US" dirty="0" smtClean="0">
                <a:solidFill>
                  <a:srgbClr val="354675"/>
                </a:solidFill>
                <a:latin typeface="+mj-lt"/>
              </a:rPr>
              <a:t>, PhD </a:t>
            </a:r>
          </a:p>
          <a:p>
            <a:pPr marL="0" indent="0">
              <a:buNone/>
            </a:pPr>
            <a:r>
              <a:rPr lang="en-US" dirty="0" smtClean="0">
                <a:solidFill>
                  <a:srgbClr val="354675"/>
                </a:solidFill>
                <a:latin typeface="+mj-lt"/>
              </a:rPr>
              <a:t>-- “Check-ins” and teaching during </a:t>
            </a:r>
            <a:r>
              <a:rPr lang="en-US" dirty="0" err="1" smtClean="0">
                <a:solidFill>
                  <a:srgbClr val="354675"/>
                </a:solidFill>
                <a:latin typeface="+mj-lt"/>
              </a:rPr>
              <a:t>Covid</a:t>
            </a:r>
            <a:endParaRPr lang="en-US" dirty="0" smtClean="0">
              <a:solidFill>
                <a:srgbClr val="354675"/>
              </a:solidFill>
              <a:latin typeface="+mj-lt"/>
            </a:endParaRPr>
          </a:p>
          <a:p>
            <a:pPr marL="0" indent="0">
              <a:buNone/>
            </a:pPr>
            <a:endParaRPr lang="en-US" dirty="0">
              <a:solidFill>
                <a:srgbClr val="354675"/>
              </a:solidFill>
              <a:latin typeface="+mj-lt"/>
            </a:endParaRPr>
          </a:p>
          <a:p>
            <a:pPr marL="0" indent="0">
              <a:buNone/>
            </a:pPr>
            <a:r>
              <a:rPr lang="en-US" dirty="0" smtClean="0">
                <a:solidFill>
                  <a:srgbClr val="354675"/>
                </a:solidFill>
                <a:latin typeface="+mj-lt"/>
              </a:rPr>
              <a:t>-- Questions from participants</a:t>
            </a:r>
            <a:endParaRPr lang="en-US" dirty="0">
              <a:solidFill>
                <a:srgbClr val="354675"/>
              </a:solidFill>
              <a:latin typeface="+mj-lt"/>
            </a:endParaRPr>
          </a:p>
        </p:txBody>
      </p:sp>
    </p:spTree>
    <p:extLst>
      <p:ext uri="{BB962C8B-B14F-4D97-AF65-F5344CB8AC3E}">
        <p14:creationId xmlns:p14="http://schemas.microsoft.com/office/powerpoint/2010/main" val="3041026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54675"/>
                </a:solidFill>
              </a:rPr>
              <a:t>Focusing on the Positive</a:t>
            </a:r>
            <a:endParaRPr lang="en-US" dirty="0">
              <a:solidFill>
                <a:srgbClr val="354675"/>
              </a:solidFill>
            </a:endParaRPr>
          </a:p>
        </p:txBody>
      </p:sp>
      <p:sp>
        <p:nvSpPr>
          <p:cNvPr id="3" name="Content Placeholder 2"/>
          <p:cNvSpPr>
            <a:spLocks noGrp="1"/>
          </p:cNvSpPr>
          <p:nvPr>
            <p:ph idx="1"/>
          </p:nvPr>
        </p:nvSpPr>
        <p:spPr>
          <a:xfrm>
            <a:off x="1463040" y="2460827"/>
            <a:ext cx="6196405" cy="3262241"/>
          </a:xfrm>
        </p:spPr>
        <p:txBody>
          <a:bodyPr>
            <a:normAutofit fontScale="92500" lnSpcReduction="10000"/>
          </a:bodyPr>
          <a:lstStyle/>
          <a:p>
            <a:pPr marL="0" indent="0">
              <a:buNone/>
            </a:pPr>
            <a:r>
              <a:rPr lang="en-US" sz="3200" dirty="0" smtClean="0">
                <a:solidFill>
                  <a:srgbClr val="354675"/>
                </a:solidFill>
                <a:latin typeface="+mj-lt"/>
              </a:rPr>
              <a:t>What have you gained during this pandemic? </a:t>
            </a:r>
            <a:br>
              <a:rPr lang="en-US" sz="3200" dirty="0" smtClean="0">
                <a:solidFill>
                  <a:srgbClr val="354675"/>
                </a:solidFill>
                <a:latin typeface="+mj-lt"/>
              </a:rPr>
            </a:br>
            <a:r>
              <a:rPr lang="en-US" sz="3200" dirty="0" smtClean="0">
                <a:solidFill>
                  <a:srgbClr val="354675"/>
                </a:solidFill>
                <a:latin typeface="+mj-lt"/>
              </a:rPr>
              <a:t/>
            </a:r>
            <a:br>
              <a:rPr lang="en-US" sz="3200" dirty="0" smtClean="0">
                <a:solidFill>
                  <a:srgbClr val="354675"/>
                </a:solidFill>
                <a:latin typeface="+mj-lt"/>
              </a:rPr>
            </a:br>
            <a:r>
              <a:rPr lang="en-US" sz="3200" dirty="0" smtClean="0">
                <a:solidFill>
                  <a:srgbClr val="354675"/>
                </a:solidFill>
                <a:latin typeface="+mj-lt"/>
              </a:rPr>
              <a:t>For what are you grateful?</a:t>
            </a:r>
          </a:p>
          <a:p>
            <a:pPr marL="0" indent="0">
              <a:buNone/>
            </a:pPr>
            <a:endParaRPr lang="en-US" sz="3200" dirty="0">
              <a:solidFill>
                <a:srgbClr val="354675"/>
              </a:solidFill>
              <a:latin typeface="+mj-lt"/>
            </a:endParaRPr>
          </a:p>
          <a:p>
            <a:pPr marL="0" indent="0">
              <a:buNone/>
            </a:pPr>
            <a:r>
              <a:rPr lang="en-US" sz="3200" dirty="0" smtClean="0">
                <a:solidFill>
                  <a:srgbClr val="354675"/>
                </a:solidFill>
                <a:latin typeface="+mj-lt"/>
              </a:rPr>
              <a:t>Are there things that you have you learned  that you could live without?</a:t>
            </a:r>
            <a:endParaRPr lang="en-US" sz="3200" dirty="0">
              <a:solidFill>
                <a:srgbClr val="354675"/>
              </a:solidFill>
              <a:latin typeface="+mj-lt"/>
            </a:endParaRPr>
          </a:p>
        </p:txBody>
      </p:sp>
    </p:spTree>
    <p:extLst>
      <p:ext uri="{BB962C8B-B14F-4D97-AF65-F5344CB8AC3E}">
        <p14:creationId xmlns:p14="http://schemas.microsoft.com/office/powerpoint/2010/main" val="819647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7" y="817582"/>
            <a:ext cx="7397808" cy="1202485"/>
          </a:xfrm>
        </p:spPr>
        <p:txBody>
          <a:bodyPr>
            <a:normAutofit fontScale="90000"/>
          </a:bodyPr>
          <a:lstStyle/>
          <a:p>
            <a:r>
              <a:rPr lang="en-US" dirty="0" smtClean="0">
                <a:solidFill>
                  <a:srgbClr val="354675"/>
                </a:solidFill>
              </a:rPr>
              <a:t>Helping Children/Youth </a:t>
            </a:r>
            <a:br>
              <a:rPr lang="en-US" dirty="0" smtClean="0">
                <a:solidFill>
                  <a:srgbClr val="354675"/>
                </a:solidFill>
              </a:rPr>
            </a:br>
            <a:r>
              <a:rPr lang="en-US" dirty="0" smtClean="0">
                <a:solidFill>
                  <a:srgbClr val="354675"/>
                </a:solidFill>
              </a:rPr>
              <a:t>with </a:t>
            </a:r>
            <a:r>
              <a:rPr lang="en-US" dirty="0">
                <a:solidFill>
                  <a:srgbClr val="354675"/>
                </a:solidFill>
              </a:rPr>
              <a:t>g</a:t>
            </a:r>
            <a:r>
              <a:rPr lang="en-US" dirty="0" smtClean="0">
                <a:solidFill>
                  <a:srgbClr val="354675"/>
                </a:solidFill>
              </a:rPr>
              <a:t>rief and </a:t>
            </a:r>
            <a:r>
              <a:rPr lang="en-US" dirty="0">
                <a:solidFill>
                  <a:srgbClr val="354675"/>
                </a:solidFill>
              </a:rPr>
              <a:t>d</a:t>
            </a:r>
            <a:r>
              <a:rPr lang="en-US" dirty="0" smtClean="0">
                <a:solidFill>
                  <a:srgbClr val="354675"/>
                </a:solidFill>
              </a:rPr>
              <a:t>eath a loved one</a:t>
            </a:r>
            <a:endParaRPr lang="en-US" dirty="0">
              <a:solidFill>
                <a:srgbClr val="354675"/>
              </a:solidFill>
            </a:endParaRPr>
          </a:p>
        </p:txBody>
      </p:sp>
      <p:sp>
        <p:nvSpPr>
          <p:cNvPr id="3" name="Content Placeholder 2"/>
          <p:cNvSpPr>
            <a:spLocks noGrp="1"/>
          </p:cNvSpPr>
          <p:nvPr>
            <p:ph idx="1"/>
          </p:nvPr>
        </p:nvSpPr>
        <p:spPr>
          <a:xfrm>
            <a:off x="1220638" y="2268533"/>
            <a:ext cx="6621039" cy="3454535"/>
          </a:xfrm>
        </p:spPr>
        <p:txBody>
          <a:bodyPr>
            <a:noAutofit/>
          </a:bodyPr>
          <a:lstStyle/>
          <a:p>
            <a:pPr marL="0" indent="0">
              <a:buNone/>
            </a:pPr>
            <a:r>
              <a:rPr lang="en-US" sz="2800" dirty="0" smtClean="0">
                <a:solidFill>
                  <a:srgbClr val="354675"/>
                </a:solidFill>
                <a:latin typeface="+mj-lt"/>
              </a:rPr>
              <a:t>1. Children </a:t>
            </a:r>
            <a:r>
              <a:rPr lang="en-US" sz="2800" b="1" dirty="0" smtClean="0">
                <a:solidFill>
                  <a:srgbClr val="354675"/>
                </a:solidFill>
                <a:latin typeface="+mj-lt"/>
              </a:rPr>
              <a:t>model</a:t>
            </a:r>
            <a:r>
              <a:rPr lang="en-US" sz="2800" dirty="0" smtClean="0">
                <a:solidFill>
                  <a:srgbClr val="354675"/>
                </a:solidFill>
                <a:latin typeface="+mj-lt"/>
              </a:rPr>
              <a:t> what they see in adults</a:t>
            </a:r>
          </a:p>
          <a:p>
            <a:pPr marL="0" indent="0">
              <a:buNone/>
            </a:pPr>
            <a:r>
              <a:rPr lang="en-US" sz="2800" dirty="0">
                <a:solidFill>
                  <a:srgbClr val="354675"/>
                </a:solidFill>
                <a:latin typeface="+mj-lt"/>
              </a:rPr>
              <a:t> </a:t>
            </a:r>
            <a:r>
              <a:rPr lang="en-US" sz="2800" dirty="0" smtClean="0">
                <a:solidFill>
                  <a:srgbClr val="354675"/>
                </a:solidFill>
                <a:latin typeface="+mj-lt"/>
              </a:rPr>
              <a:t> </a:t>
            </a:r>
            <a:r>
              <a:rPr lang="en-US" dirty="0" smtClean="0">
                <a:solidFill>
                  <a:srgbClr val="354675"/>
                </a:solidFill>
                <a:latin typeface="+mj-lt"/>
              </a:rPr>
              <a:t>--how you grieve as a parent/adult matters</a:t>
            </a:r>
            <a:endParaRPr lang="en-US" sz="2800" dirty="0" smtClean="0">
              <a:solidFill>
                <a:srgbClr val="354675"/>
              </a:solidFill>
              <a:latin typeface="+mj-lt"/>
            </a:endParaRPr>
          </a:p>
          <a:p>
            <a:pPr marL="0" indent="0">
              <a:buNone/>
            </a:pPr>
            <a:endParaRPr lang="en-US" sz="900" dirty="0">
              <a:solidFill>
                <a:srgbClr val="354675"/>
              </a:solidFill>
              <a:latin typeface="+mj-lt"/>
            </a:endParaRPr>
          </a:p>
          <a:p>
            <a:pPr marL="0" indent="0">
              <a:buNone/>
            </a:pPr>
            <a:r>
              <a:rPr lang="en-US" sz="2800" dirty="0" smtClean="0">
                <a:solidFill>
                  <a:srgbClr val="354675"/>
                </a:solidFill>
                <a:latin typeface="+mj-lt"/>
              </a:rPr>
              <a:t>2. Children </a:t>
            </a:r>
            <a:r>
              <a:rPr lang="en-US" sz="2800" u="sng" dirty="0" smtClean="0">
                <a:solidFill>
                  <a:srgbClr val="354675"/>
                </a:solidFill>
                <a:latin typeface="+mj-lt"/>
              </a:rPr>
              <a:t>usually</a:t>
            </a:r>
            <a:r>
              <a:rPr lang="en-US" sz="2800" dirty="0" smtClean="0">
                <a:solidFill>
                  <a:srgbClr val="354675"/>
                </a:solidFill>
                <a:latin typeface="+mj-lt"/>
              </a:rPr>
              <a:t> want to </a:t>
            </a:r>
            <a:r>
              <a:rPr lang="en-US" sz="2800" b="1" dirty="0" smtClean="0">
                <a:solidFill>
                  <a:srgbClr val="354675"/>
                </a:solidFill>
                <a:latin typeface="+mj-lt"/>
              </a:rPr>
              <a:t>be included</a:t>
            </a:r>
          </a:p>
          <a:p>
            <a:pPr marL="0" indent="0">
              <a:buNone/>
            </a:pPr>
            <a:r>
              <a:rPr lang="en-US" sz="2800" dirty="0" smtClean="0">
                <a:solidFill>
                  <a:srgbClr val="354675"/>
                </a:solidFill>
                <a:latin typeface="+mj-lt"/>
              </a:rPr>
              <a:t>  </a:t>
            </a:r>
            <a:r>
              <a:rPr lang="en-US" dirty="0" smtClean="0">
                <a:solidFill>
                  <a:srgbClr val="354675"/>
                </a:solidFill>
                <a:latin typeface="+mj-lt"/>
              </a:rPr>
              <a:t>--belonging&gt;respect&gt;significance&gt;security</a:t>
            </a:r>
          </a:p>
          <a:p>
            <a:pPr marL="0" indent="0">
              <a:buNone/>
            </a:pPr>
            <a:endParaRPr lang="en-US" sz="900" dirty="0">
              <a:solidFill>
                <a:srgbClr val="354675"/>
              </a:solidFill>
              <a:latin typeface="+mj-lt"/>
            </a:endParaRPr>
          </a:p>
          <a:p>
            <a:pPr marL="0" indent="0">
              <a:buNone/>
            </a:pPr>
            <a:r>
              <a:rPr lang="en-US" sz="2800" dirty="0" smtClean="0">
                <a:solidFill>
                  <a:srgbClr val="354675"/>
                </a:solidFill>
                <a:latin typeface="+mj-lt"/>
              </a:rPr>
              <a:t>3. Children need to </a:t>
            </a:r>
            <a:r>
              <a:rPr lang="en-US" sz="2800" b="1" dirty="0" smtClean="0">
                <a:solidFill>
                  <a:srgbClr val="354675"/>
                </a:solidFill>
                <a:latin typeface="+mj-lt"/>
              </a:rPr>
              <a:t>be prepared</a:t>
            </a:r>
          </a:p>
          <a:p>
            <a:pPr marL="0" indent="0">
              <a:buNone/>
            </a:pPr>
            <a:r>
              <a:rPr lang="en-US" sz="2800" b="1" dirty="0">
                <a:solidFill>
                  <a:srgbClr val="354675"/>
                </a:solidFill>
                <a:latin typeface="+mj-lt"/>
              </a:rPr>
              <a:t> </a:t>
            </a:r>
            <a:r>
              <a:rPr lang="en-US" sz="2800" b="1" dirty="0" smtClean="0">
                <a:solidFill>
                  <a:srgbClr val="354675"/>
                </a:solidFill>
                <a:latin typeface="+mj-lt"/>
              </a:rPr>
              <a:t> </a:t>
            </a:r>
            <a:r>
              <a:rPr lang="en-US" b="1" dirty="0" smtClean="0">
                <a:solidFill>
                  <a:srgbClr val="354675"/>
                </a:solidFill>
                <a:latin typeface="+mj-lt"/>
              </a:rPr>
              <a:t>--</a:t>
            </a:r>
            <a:r>
              <a:rPr lang="en-US" dirty="0" smtClean="0">
                <a:solidFill>
                  <a:srgbClr val="354675"/>
                </a:solidFill>
                <a:latin typeface="+mj-lt"/>
              </a:rPr>
              <a:t>plans, reactions they may witness, questions</a:t>
            </a:r>
            <a:endParaRPr lang="en-US" sz="2800" b="1" dirty="0">
              <a:solidFill>
                <a:srgbClr val="354675"/>
              </a:solidFill>
              <a:latin typeface="+mj-lt"/>
            </a:endParaRPr>
          </a:p>
        </p:txBody>
      </p:sp>
    </p:spTree>
    <p:extLst>
      <p:ext uri="{BB962C8B-B14F-4D97-AF65-F5344CB8AC3E}">
        <p14:creationId xmlns:p14="http://schemas.microsoft.com/office/powerpoint/2010/main" val="1195146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722519"/>
          </a:xfrm>
        </p:spPr>
        <p:txBody>
          <a:bodyPr>
            <a:normAutofit/>
          </a:bodyPr>
          <a:lstStyle/>
          <a:p>
            <a:r>
              <a:rPr lang="en-US" dirty="0" smtClean="0">
                <a:solidFill>
                  <a:srgbClr val="354675"/>
                </a:solidFill>
              </a:rPr>
              <a:t>Video animation</a:t>
            </a:r>
            <a:br>
              <a:rPr lang="en-US" dirty="0" smtClean="0">
                <a:solidFill>
                  <a:srgbClr val="354675"/>
                </a:solidFill>
              </a:rPr>
            </a:br>
            <a:r>
              <a:rPr lang="en-US" sz="2200" dirty="0" smtClean="0">
                <a:solidFill>
                  <a:srgbClr val="354675"/>
                </a:solidFill>
              </a:rPr>
              <a:t>6 minutes</a:t>
            </a:r>
            <a:endParaRPr lang="en-US" sz="2200" dirty="0">
              <a:solidFill>
                <a:srgbClr val="354675"/>
              </a:solidFill>
            </a:endParaRPr>
          </a:p>
        </p:txBody>
      </p:sp>
      <p:sp>
        <p:nvSpPr>
          <p:cNvPr id="3" name="Content Placeholder 2"/>
          <p:cNvSpPr>
            <a:spLocks noGrp="1"/>
          </p:cNvSpPr>
          <p:nvPr>
            <p:ph idx="1"/>
          </p:nvPr>
        </p:nvSpPr>
        <p:spPr>
          <a:xfrm>
            <a:off x="1233824" y="2803393"/>
            <a:ext cx="6352833" cy="2474147"/>
          </a:xfrm>
        </p:spPr>
        <p:txBody>
          <a:bodyPr>
            <a:normAutofit fontScale="62500" lnSpcReduction="20000"/>
          </a:bodyPr>
          <a:lstStyle/>
          <a:p>
            <a:pPr marL="0" indent="0">
              <a:buNone/>
            </a:pPr>
            <a:r>
              <a:rPr lang="en-US" sz="3400" dirty="0" smtClean="0">
                <a:solidFill>
                  <a:schemeClr val="tx2">
                    <a:lumMod val="75000"/>
                  </a:schemeClr>
                </a:solidFill>
                <a:latin typeface="+mj-lt"/>
              </a:rPr>
              <a:t>Guide for Parents and </a:t>
            </a:r>
            <a:r>
              <a:rPr lang="en-US" sz="3400" dirty="0" err="1" smtClean="0">
                <a:solidFill>
                  <a:schemeClr val="tx2">
                    <a:lumMod val="75000"/>
                  </a:schemeClr>
                </a:solidFill>
                <a:latin typeface="+mj-lt"/>
              </a:rPr>
              <a:t>Carers</a:t>
            </a:r>
            <a:r>
              <a:rPr lang="en-US" sz="3400" dirty="0" smtClean="0">
                <a:solidFill>
                  <a:schemeClr val="tx2">
                    <a:lumMod val="75000"/>
                  </a:schemeClr>
                </a:solidFill>
                <a:latin typeface="+mj-lt"/>
              </a:rPr>
              <a:t>:</a:t>
            </a:r>
          </a:p>
          <a:p>
            <a:pPr marL="0" indent="0">
              <a:buNone/>
            </a:pPr>
            <a:r>
              <a:rPr lang="en-US" sz="3400" dirty="0" smtClean="0">
                <a:solidFill>
                  <a:srgbClr val="0000FF"/>
                </a:solidFill>
                <a:latin typeface="+mj-lt"/>
                <a:hlinkClick r:id="rId3"/>
              </a:rPr>
              <a:t>Telling Children about the Death of a Relative</a:t>
            </a:r>
            <a:endParaRPr lang="en-US" sz="3400" dirty="0" smtClean="0">
              <a:solidFill>
                <a:srgbClr val="0000FF"/>
              </a:solidFill>
              <a:latin typeface="+mj-lt"/>
            </a:endParaRPr>
          </a:p>
          <a:p>
            <a:pPr marL="0" indent="0">
              <a:buNone/>
            </a:pPr>
            <a:endParaRPr lang="en-US" dirty="0">
              <a:solidFill>
                <a:srgbClr val="0000FF"/>
              </a:solidFill>
              <a:latin typeface="+mj-lt"/>
            </a:endParaRPr>
          </a:p>
          <a:p>
            <a:pPr marL="0" indent="0">
              <a:buNone/>
            </a:pPr>
            <a:endParaRPr lang="en-US" dirty="0" smtClean="0">
              <a:solidFill>
                <a:srgbClr val="0000FF"/>
              </a:solidFill>
              <a:latin typeface="+mj-lt"/>
            </a:endParaRPr>
          </a:p>
          <a:p>
            <a:pPr marL="0" indent="0">
              <a:buNone/>
            </a:pPr>
            <a:endParaRPr lang="en-US" dirty="0">
              <a:solidFill>
                <a:srgbClr val="0000FF"/>
              </a:solidFill>
              <a:latin typeface="+mj-lt"/>
            </a:endParaRPr>
          </a:p>
          <a:p>
            <a:pPr marL="0" indent="0">
              <a:buNone/>
            </a:pPr>
            <a:endParaRPr lang="en-US" dirty="0" smtClean="0">
              <a:solidFill>
                <a:srgbClr val="0000FF"/>
              </a:solidFill>
              <a:latin typeface="+mj-lt"/>
            </a:endParaRPr>
          </a:p>
          <a:p>
            <a:pPr marL="0" indent="0">
              <a:buNone/>
            </a:pPr>
            <a:r>
              <a:rPr lang="en-US" b="1" dirty="0" err="1">
                <a:solidFill>
                  <a:srgbClr val="354675"/>
                </a:solidFill>
              </a:rPr>
              <a:t>Dr</a:t>
            </a:r>
            <a:r>
              <a:rPr lang="en-US" b="1" dirty="0">
                <a:solidFill>
                  <a:srgbClr val="354675"/>
                </a:solidFill>
              </a:rPr>
              <a:t> Louise Dalton, </a:t>
            </a:r>
            <a:r>
              <a:rPr lang="en-US" b="1" dirty="0" err="1">
                <a:solidFill>
                  <a:srgbClr val="354675"/>
                </a:solidFill>
              </a:rPr>
              <a:t>Dr</a:t>
            </a:r>
            <a:r>
              <a:rPr lang="en-US" b="1" dirty="0">
                <a:solidFill>
                  <a:srgbClr val="354675"/>
                </a:solidFill>
              </a:rPr>
              <a:t> Elizabeth Rapa, Helena </a:t>
            </a:r>
            <a:r>
              <a:rPr lang="en-US" b="1" dirty="0" err="1">
                <a:solidFill>
                  <a:srgbClr val="354675"/>
                </a:solidFill>
              </a:rPr>
              <a:t>Channon</a:t>
            </a:r>
            <a:r>
              <a:rPr lang="en-US" b="1" dirty="0">
                <a:solidFill>
                  <a:srgbClr val="354675"/>
                </a:solidFill>
              </a:rPr>
              <a:t>-Wells, </a:t>
            </a:r>
            <a:r>
              <a:rPr lang="en-US" b="1" dirty="0" err="1">
                <a:solidFill>
                  <a:srgbClr val="354675"/>
                </a:solidFill>
              </a:rPr>
              <a:t>Dr</a:t>
            </a:r>
            <a:r>
              <a:rPr lang="en-US" b="1" dirty="0">
                <a:solidFill>
                  <a:srgbClr val="354675"/>
                </a:solidFill>
              </a:rPr>
              <a:t> Virginia Davies and Prof Alan Stein </a:t>
            </a:r>
            <a:r>
              <a:rPr lang="en-US" b="1" dirty="0" err="1">
                <a:solidFill>
                  <a:srgbClr val="354675"/>
                </a:solidFill>
              </a:rPr>
              <a:t>louise.dalton@psych.ox.ac.uk</a:t>
            </a:r>
            <a:r>
              <a:rPr lang="en-US" b="1" dirty="0">
                <a:solidFill>
                  <a:srgbClr val="354675"/>
                </a:solidFill>
              </a:rPr>
              <a:t> | March 2020 | </a:t>
            </a:r>
            <a:r>
              <a:rPr lang="en-US" b="1" dirty="0" err="1">
                <a:solidFill>
                  <a:srgbClr val="354675"/>
                </a:solidFill>
                <a:hlinkClick r:id="rId4"/>
              </a:rPr>
              <a:t>thelancet.com</a:t>
            </a:r>
            <a:r>
              <a:rPr lang="en-US" b="1" dirty="0">
                <a:solidFill>
                  <a:srgbClr val="354675"/>
                </a:solidFill>
                <a:hlinkClick r:id="rId4"/>
              </a:rPr>
              <a:t>/series/communicating-with-children </a:t>
            </a:r>
            <a:endParaRPr lang="en-US" dirty="0">
              <a:solidFill>
                <a:srgbClr val="354675"/>
              </a:solidFill>
            </a:endParaRPr>
          </a:p>
          <a:p>
            <a:pPr marL="0" indent="0">
              <a:buNone/>
            </a:pPr>
            <a:endParaRPr lang="en-US" dirty="0">
              <a:solidFill>
                <a:srgbClr val="0000FF"/>
              </a:solidFill>
              <a:latin typeface="+mj-lt"/>
            </a:endParaRPr>
          </a:p>
        </p:txBody>
      </p:sp>
    </p:spTree>
    <p:extLst>
      <p:ext uri="{BB962C8B-B14F-4D97-AF65-F5344CB8AC3E}">
        <p14:creationId xmlns:p14="http://schemas.microsoft.com/office/powerpoint/2010/main" val="3902114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ents Guide: How to Tell Children someone has di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200"/>
            <a:ext cx="9144000" cy="6183175"/>
          </a:xfrm>
          <a:prstGeom prst="rect">
            <a:avLst/>
          </a:prstGeom>
        </p:spPr>
      </p:pic>
      <p:sp>
        <p:nvSpPr>
          <p:cNvPr id="3" name="TextBox 2"/>
          <p:cNvSpPr txBox="1"/>
          <p:nvPr/>
        </p:nvSpPr>
        <p:spPr>
          <a:xfrm>
            <a:off x="4072515" y="6513375"/>
            <a:ext cx="5071485" cy="307777"/>
          </a:xfrm>
          <a:prstGeom prst="rect">
            <a:avLst/>
          </a:prstGeom>
          <a:noFill/>
        </p:spPr>
        <p:txBody>
          <a:bodyPr wrap="square" rtlCol="0">
            <a:spAutoFit/>
          </a:bodyPr>
          <a:lstStyle/>
          <a:p>
            <a:r>
              <a:rPr lang="en-US" sz="1400" dirty="0" smtClean="0">
                <a:solidFill>
                  <a:schemeClr val="bg1"/>
                </a:solidFill>
                <a:latin typeface="+mj-lt"/>
              </a:rPr>
              <a:t>Department of Psychiatry, Oxford University, 03/2020</a:t>
            </a:r>
            <a:endParaRPr lang="en-US" sz="1400" dirty="0">
              <a:solidFill>
                <a:schemeClr val="bg1"/>
              </a:solidFill>
              <a:latin typeface="+mj-lt"/>
            </a:endParaRPr>
          </a:p>
        </p:txBody>
      </p:sp>
    </p:spTree>
    <p:extLst>
      <p:ext uri="{BB962C8B-B14F-4D97-AF65-F5344CB8AC3E}">
        <p14:creationId xmlns:p14="http://schemas.microsoft.com/office/powerpoint/2010/main" val="503914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105" y="1023307"/>
            <a:ext cx="7397135" cy="5132174"/>
          </a:xfrm>
          <a:prstGeom prst="rect">
            <a:avLst/>
          </a:prstGeom>
          <a:noFill/>
        </p:spPr>
        <p:txBody>
          <a:bodyPr wrap="square" rtlCol="0">
            <a:spAutoFit/>
          </a:bodyPr>
          <a:lstStyle/>
          <a:p>
            <a:r>
              <a:rPr lang="en-US" sz="2400" b="1" i="1" dirty="0">
                <a:solidFill>
                  <a:srgbClr val="354675"/>
                </a:solidFill>
                <a:latin typeface="+mj-lt"/>
              </a:rPr>
              <a:t>Tear </a:t>
            </a:r>
            <a:r>
              <a:rPr lang="en-US" sz="2400" b="1" i="1" dirty="0" smtClean="0">
                <a:solidFill>
                  <a:srgbClr val="354675"/>
                </a:solidFill>
                <a:latin typeface="+mj-lt"/>
              </a:rPr>
              <a:t>Soup</a:t>
            </a:r>
          </a:p>
          <a:p>
            <a:endParaRPr lang="en-US" sz="1050" b="1" i="1" dirty="0">
              <a:solidFill>
                <a:srgbClr val="354675"/>
              </a:solidFill>
              <a:latin typeface="+mj-lt"/>
            </a:endParaRPr>
          </a:p>
          <a:p>
            <a:r>
              <a:rPr lang="en-US" sz="2400" b="1" i="1" dirty="0" smtClean="0">
                <a:solidFill>
                  <a:srgbClr val="354675"/>
                </a:solidFill>
                <a:latin typeface="+mj-lt"/>
              </a:rPr>
              <a:t>Suggestions for use of video</a:t>
            </a:r>
          </a:p>
          <a:p>
            <a:endParaRPr lang="en-US" dirty="0">
              <a:solidFill>
                <a:srgbClr val="354675"/>
              </a:solidFill>
              <a:latin typeface="+mj-lt"/>
            </a:endParaRPr>
          </a:p>
          <a:p>
            <a:r>
              <a:rPr lang="en-US" dirty="0" smtClean="0">
                <a:solidFill>
                  <a:srgbClr val="354675"/>
                </a:solidFill>
                <a:latin typeface="+mj-lt"/>
              </a:rPr>
              <a:t>Video introductory clip (3 minutes):</a:t>
            </a:r>
          </a:p>
          <a:p>
            <a:r>
              <a:rPr lang="en-US" dirty="0" smtClean="0">
                <a:solidFill>
                  <a:srgbClr val="354675"/>
                </a:solidFill>
                <a:latin typeface="+mj-lt"/>
                <a:hlinkClick r:id="rId3"/>
              </a:rPr>
              <a:t>You Tube</a:t>
            </a:r>
            <a:r>
              <a:rPr lang="en-US" dirty="0" smtClean="0">
                <a:solidFill>
                  <a:srgbClr val="354675"/>
                </a:solidFill>
                <a:latin typeface="+mj-lt"/>
              </a:rPr>
              <a:t> </a:t>
            </a:r>
          </a:p>
          <a:p>
            <a:r>
              <a:rPr lang="en-US" dirty="0" smtClean="0">
                <a:solidFill>
                  <a:srgbClr val="354675"/>
                </a:solidFill>
                <a:latin typeface="+mj-lt"/>
              </a:rPr>
              <a:t>  </a:t>
            </a:r>
          </a:p>
          <a:p>
            <a:r>
              <a:rPr lang="en-US" dirty="0" smtClean="0">
                <a:solidFill>
                  <a:srgbClr val="354675"/>
                </a:solidFill>
                <a:latin typeface="+mj-lt"/>
                <a:hlinkClick r:id="rId3"/>
              </a:rPr>
              <a:t>https://www.youtube.com/watch?v=USN8GGbC4Ck</a:t>
            </a:r>
            <a:endParaRPr lang="en-US" dirty="0" smtClean="0">
              <a:solidFill>
                <a:srgbClr val="354675"/>
              </a:solidFill>
              <a:latin typeface="+mj-lt"/>
            </a:endParaRPr>
          </a:p>
          <a:p>
            <a:endParaRPr lang="en-US" dirty="0" smtClean="0">
              <a:solidFill>
                <a:srgbClr val="354675"/>
              </a:solidFill>
              <a:latin typeface="+mj-lt"/>
            </a:endParaRPr>
          </a:p>
          <a:p>
            <a:r>
              <a:rPr lang="en-US" dirty="0" smtClean="0">
                <a:solidFill>
                  <a:srgbClr val="354675"/>
                </a:solidFill>
                <a:latin typeface="+mj-lt"/>
              </a:rPr>
              <a:t>Full version (YouTube link) on Library Resource Sheet</a:t>
            </a:r>
          </a:p>
          <a:p>
            <a:r>
              <a:rPr lang="en-US" dirty="0" smtClean="0">
                <a:solidFill>
                  <a:srgbClr val="354675"/>
                </a:solidFill>
                <a:latin typeface="+mj-lt"/>
              </a:rPr>
              <a:t>--When you want to work on your grief, invite a friend to watch with you</a:t>
            </a:r>
          </a:p>
          <a:p>
            <a:r>
              <a:rPr lang="en-US" dirty="0" smtClean="0">
                <a:solidFill>
                  <a:srgbClr val="354675"/>
                </a:solidFill>
                <a:latin typeface="+mj-lt"/>
              </a:rPr>
              <a:t>--Families can watch together </a:t>
            </a:r>
          </a:p>
          <a:p>
            <a:r>
              <a:rPr lang="en-US" dirty="0" smtClean="0">
                <a:solidFill>
                  <a:srgbClr val="354675"/>
                </a:solidFill>
                <a:latin typeface="+mj-lt"/>
              </a:rPr>
              <a:t>--Teachers and students</a:t>
            </a:r>
          </a:p>
          <a:p>
            <a:endParaRPr lang="en-US" dirty="0" smtClean="0">
              <a:solidFill>
                <a:srgbClr val="354675"/>
              </a:solidFill>
              <a:latin typeface="+mj-lt"/>
            </a:endParaRPr>
          </a:p>
          <a:p>
            <a:r>
              <a:rPr lang="en-US" dirty="0" smtClean="0">
                <a:solidFill>
                  <a:srgbClr val="354675"/>
                </a:solidFill>
                <a:latin typeface="+mj-lt"/>
              </a:rPr>
              <a:t>SEE </a:t>
            </a:r>
            <a:r>
              <a:rPr lang="en-US" dirty="0" err="1" smtClean="0">
                <a:solidFill>
                  <a:srgbClr val="354675"/>
                </a:solidFill>
                <a:latin typeface="+mj-lt"/>
              </a:rPr>
              <a:t>GriefWatch.com</a:t>
            </a:r>
            <a:r>
              <a:rPr lang="en-US" dirty="0" smtClean="0">
                <a:solidFill>
                  <a:srgbClr val="354675"/>
                </a:solidFill>
                <a:latin typeface="+mj-lt"/>
              </a:rPr>
              <a:t>  “Downloads” &gt; </a:t>
            </a:r>
            <a:r>
              <a:rPr lang="en-US" dirty="0" smtClean="0">
                <a:solidFill>
                  <a:srgbClr val="354675"/>
                </a:solidFill>
                <a:latin typeface="+mj-lt"/>
                <a:hlinkClick r:id="rId4"/>
              </a:rPr>
              <a:t>Tear </a:t>
            </a:r>
            <a:r>
              <a:rPr lang="en-US" dirty="0">
                <a:solidFill>
                  <a:srgbClr val="354675"/>
                </a:solidFill>
                <a:latin typeface="+mj-lt"/>
                <a:hlinkClick r:id="rId4"/>
              </a:rPr>
              <a:t>Soup DVD Viewer's </a:t>
            </a:r>
            <a:r>
              <a:rPr lang="en-US" dirty="0" smtClean="0">
                <a:solidFill>
                  <a:srgbClr val="354675"/>
                </a:solidFill>
                <a:latin typeface="+mj-lt"/>
                <a:hlinkClick r:id="rId4"/>
              </a:rPr>
              <a:t>Guide</a:t>
            </a:r>
            <a:endParaRPr lang="en-US" dirty="0" smtClean="0">
              <a:solidFill>
                <a:srgbClr val="354675"/>
              </a:solidFill>
              <a:latin typeface="+mj-lt"/>
            </a:endParaRPr>
          </a:p>
          <a:p>
            <a:r>
              <a:rPr lang="en-US" dirty="0" smtClean="0">
                <a:solidFill>
                  <a:srgbClr val="354675"/>
                </a:solidFill>
                <a:latin typeface="+mj-lt"/>
              </a:rPr>
              <a:t>        Viewer’s Guide also </a:t>
            </a:r>
            <a:r>
              <a:rPr lang="en-US" b="1" dirty="0" smtClean="0">
                <a:solidFill>
                  <a:srgbClr val="354675"/>
                </a:solidFill>
                <a:latin typeface="+mj-lt"/>
              </a:rPr>
              <a:t>available in Spanish</a:t>
            </a:r>
          </a:p>
          <a:p>
            <a:endParaRPr lang="en-US" sz="1100" dirty="0">
              <a:solidFill>
                <a:srgbClr val="354675"/>
              </a:solidFill>
              <a:latin typeface="+mj-lt"/>
            </a:endParaRPr>
          </a:p>
          <a:p>
            <a:r>
              <a:rPr lang="en-US" sz="2400" b="1" dirty="0" smtClean="0">
                <a:solidFill>
                  <a:srgbClr val="354675"/>
                </a:solidFill>
                <a:latin typeface="+mj-lt"/>
              </a:rPr>
              <a:t>WHAT RESOURCES CAN YOU SHARE?</a:t>
            </a:r>
            <a:endParaRPr lang="en-US" sz="2400" b="1" dirty="0">
              <a:solidFill>
                <a:srgbClr val="354675"/>
              </a:solidFill>
              <a:latin typeface="+mj-lt"/>
            </a:endParaRPr>
          </a:p>
        </p:txBody>
      </p:sp>
      <p:pic>
        <p:nvPicPr>
          <p:cNvPr id="4" name="Picture 3" descr="Tear Soup - 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652" y="726952"/>
            <a:ext cx="1567248" cy="2089664"/>
          </a:xfrm>
          <a:prstGeom prst="rect">
            <a:avLst/>
          </a:prstGeom>
        </p:spPr>
      </p:pic>
    </p:spTree>
    <p:extLst>
      <p:ext uri="{BB962C8B-B14F-4D97-AF65-F5344CB8AC3E}">
        <p14:creationId xmlns:p14="http://schemas.microsoft.com/office/powerpoint/2010/main" val="1907434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ef Curve (Greeson et al., 19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300" y="241300"/>
            <a:ext cx="5613400" cy="6362700"/>
          </a:xfrm>
          <a:prstGeom prst="rect">
            <a:avLst/>
          </a:prstGeom>
        </p:spPr>
      </p:pic>
      <p:sp>
        <p:nvSpPr>
          <p:cNvPr id="7" name="TextBox 6"/>
          <p:cNvSpPr txBox="1"/>
          <p:nvPr/>
        </p:nvSpPr>
        <p:spPr>
          <a:xfrm>
            <a:off x="3576134" y="4378425"/>
            <a:ext cx="827190" cy="338554"/>
          </a:xfrm>
          <a:prstGeom prst="rect">
            <a:avLst/>
          </a:prstGeom>
          <a:noFill/>
        </p:spPr>
        <p:txBody>
          <a:bodyPr wrap="square" rtlCol="0">
            <a:spAutoFit/>
          </a:bodyPr>
          <a:lstStyle/>
          <a:p>
            <a:r>
              <a:rPr lang="en-US" sz="1600" dirty="0" smtClean="0">
                <a:solidFill>
                  <a:srgbClr val="64A73B"/>
                </a:solidFill>
                <a:latin typeface="+mj-lt"/>
              </a:rPr>
              <a:t>****</a:t>
            </a:r>
            <a:endParaRPr lang="en-US" sz="1600" dirty="0">
              <a:solidFill>
                <a:srgbClr val="64A73B"/>
              </a:solidFill>
              <a:latin typeface="+mj-lt"/>
            </a:endParaRPr>
          </a:p>
        </p:txBody>
      </p:sp>
      <p:sp>
        <p:nvSpPr>
          <p:cNvPr id="8" name="TextBox 7"/>
          <p:cNvSpPr txBox="1"/>
          <p:nvPr/>
        </p:nvSpPr>
        <p:spPr>
          <a:xfrm>
            <a:off x="4177727" y="5757127"/>
            <a:ext cx="726925" cy="307777"/>
          </a:xfrm>
          <a:prstGeom prst="rect">
            <a:avLst/>
          </a:prstGeom>
          <a:noFill/>
        </p:spPr>
        <p:txBody>
          <a:bodyPr wrap="square" rtlCol="0">
            <a:spAutoFit/>
          </a:bodyPr>
          <a:lstStyle/>
          <a:p>
            <a:r>
              <a:rPr lang="en-US" sz="1400" dirty="0" smtClean="0">
                <a:solidFill>
                  <a:srgbClr val="64A73B"/>
                </a:solidFill>
                <a:latin typeface="+mj-lt"/>
              </a:rPr>
              <a:t>****</a:t>
            </a:r>
            <a:endParaRPr lang="en-US" sz="1400" dirty="0">
              <a:solidFill>
                <a:srgbClr val="64A73B"/>
              </a:solidFill>
              <a:latin typeface="+mj-lt"/>
            </a:endParaRPr>
          </a:p>
        </p:txBody>
      </p:sp>
      <p:sp>
        <p:nvSpPr>
          <p:cNvPr id="10" name="TextBox 9"/>
          <p:cNvSpPr txBox="1"/>
          <p:nvPr/>
        </p:nvSpPr>
        <p:spPr>
          <a:xfrm>
            <a:off x="2819967" y="2423175"/>
            <a:ext cx="125749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solidFill>
                  <a:schemeClr val="tx1"/>
                </a:solidFill>
                <a:latin typeface="+mj-lt"/>
              </a:rPr>
              <a:t>Initial Impact</a:t>
            </a:r>
          </a:p>
          <a:p>
            <a:endParaRPr lang="en-US" sz="800" dirty="0">
              <a:solidFill>
                <a:schemeClr val="tx1"/>
              </a:solidFill>
              <a:latin typeface="+mj-lt"/>
            </a:endParaRPr>
          </a:p>
        </p:txBody>
      </p:sp>
      <p:sp>
        <p:nvSpPr>
          <p:cNvPr id="12" name="TextBox 11"/>
          <p:cNvSpPr txBox="1"/>
          <p:nvPr/>
        </p:nvSpPr>
        <p:spPr>
          <a:xfrm>
            <a:off x="3434092" y="3978315"/>
            <a:ext cx="1111275"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latin typeface="+mj-lt"/>
              </a:rPr>
              <a:t>Wrestling with Reality of the Pain</a:t>
            </a:r>
            <a:endParaRPr lang="en-US" sz="1400" dirty="0">
              <a:latin typeface="+mj-lt"/>
            </a:endParaRPr>
          </a:p>
        </p:txBody>
      </p:sp>
      <p:sp>
        <p:nvSpPr>
          <p:cNvPr id="13" name="TextBox 12"/>
          <p:cNvSpPr txBox="1"/>
          <p:nvPr/>
        </p:nvSpPr>
        <p:spPr>
          <a:xfrm>
            <a:off x="4077462" y="5381117"/>
            <a:ext cx="894033"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latin typeface="+mj-lt"/>
              </a:rPr>
              <a:t>Directly </a:t>
            </a:r>
          </a:p>
          <a:p>
            <a:r>
              <a:rPr lang="en-US" sz="1400" dirty="0">
                <a:latin typeface="+mj-lt"/>
              </a:rPr>
              <a:t>f</a:t>
            </a:r>
            <a:r>
              <a:rPr lang="en-US" sz="1400" dirty="0" smtClean="0">
                <a:latin typeface="+mj-lt"/>
              </a:rPr>
              <a:t>acing the Pain</a:t>
            </a:r>
            <a:endParaRPr lang="en-US" sz="1400" dirty="0">
              <a:latin typeface="+mj-lt"/>
            </a:endParaRPr>
          </a:p>
        </p:txBody>
      </p:sp>
      <p:sp>
        <p:nvSpPr>
          <p:cNvPr id="14" name="TextBox 13"/>
          <p:cNvSpPr txBox="1"/>
          <p:nvPr/>
        </p:nvSpPr>
        <p:spPr>
          <a:xfrm>
            <a:off x="5138604" y="2722595"/>
            <a:ext cx="92745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latin typeface="+mj-lt"/>
              </a:rPr>
              <a:t>New Life</a:t>
            </a:r>
            <a:endParaRPr lang="en-US" sz="1400" dirty="0">
              <a:latin typeface="+mj-lt"/>
            </a:endParaRPr>
          </a:p>
        </p:txBody>
      </p:sp>
    </p:spTree>
    <p:extLst>
      <p:ext uri="{BB962C8B-B14F-4D97-AF65-F5344CB8AC3E}">
        <p14:creationId xmlns:p14="http://schemas.microsoft.com/office/powerpoint/2010/main" val="2900503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354675"/>
                </a:solidFill>
              </a:rPr>
              <a:t>Thank you </a:t>
            </a:r>
          </a:p>
        </p:txBody>
      </p:sp>
      <p:sp>
        <p:nvSpPr>
          <p:cNvPr id="3" name="Content Placeholder 2"/>
          <p:cNvSpPr>
            <a:spLocks noGrp="1"/>
          </p:cNvSpPr>
          <p:nvPr>
            <p:ph idx="1"/>
          </p:nvPr>
        </p:nvSpPr>
        <p:spPr/>
        <p:txBody>
          <a:bodyPr>
            <a:normAutofit fontScale="92500" lnSpcReduction="20000"/>
          </a:bodyPr>
          <a:lstStyle/>
          <a:p>
            <a:pPr marL="0" indent="0" algn="ctr">
              <a:spcBef>
                <a:spcPts val="0"/>
              </a:spcBef>
              <a:buNone/>
            </a:pPr>
            <a:r>
              <a:rPr lang="en-US" sz="4400" dirty="0" smtClean="0">
                <a:solidFill>
                  <a:srgbClr val="354675"/>
                </a:solidFill>
                <a:latin typeface="+mj-lt"/>
              </a:rPr>
              <a:t>For </a:t>
            </a:r>
            <a:r>
              <a:rPr lang="en-US" sz="4400" dirty="0">
                <a:solidFill>
                  <a:srgbClr val="354675"/>
                </a:solidFill>
                <a:latin typeface="+mj-lt"/>
              </a:rPr>
              <a:t>joining the conversation </a:t>
            </a:r>
            <a:r>
              <a:rPr lang="en-US" sz="4400" dirty="0" smtClean="0">
                <a:solidFill>
                  <a:srgbClr val="354675"/>
                </a:solidFill>
                <a:latin typeface="+mj-lt"/>
              </a:rPr>
              <a:t>on</a:t>
            </a:r>
            <a:r>
              <a:rPr lang="en-US" sz="4400" dirty="0">
                <a:solidFill>
                  <a:srgbClr val="354675"/>
                </a:solidFill>
                <a:latin typeface="+mj-lt"/>
              </a:rPr>
              <a:t/>
            </a:r>
            <a:br>
              <a:rPr lang="en-US" sz="4400" dirty="0">
                <a:solidFill>
                  <a:srgbClr val="354675"/>
                </a:solidFill>
                <a:latin typeface="+mj-lt"/>
              </a:rPr>
            </a:br>
            <a:r>
              <a:rPr lang="en-US" sz="4400" dirty="0">
                <a:solidFill>
                  <a:srgbClr val="354675"/>
                </a:solidFill>
                <a:latin typeface="+mj-lt"/>
              </a:rPr>
              <a:t>LOSS and </a:t>
            </a:r>
            <a:r>
              <a:rPr lang="en-US" sz="4400" dirty="0" smtClean="0">
                <a:solidFill>
                  <a:srgbClr val="354675"/>
                </a:solidFill>
                <a:latin typeface="+mj-lt"/>
              </a:rPr>
              <a:t>GRIEF</a:t>
            </a:r>
          </a:p>
          <a:p>
            <a:pPr marL="0" indent="0" algn="ctr">
              <a:spcBef>
                <a:spcPts val="0"/>
              </a:spcBef>
              <a:buNone/>
            </a:pPr>
            <a:r>
              <a:rPr lang="en-US" sz="4400" dirty="0" smtClean="0">
                <a:solidFill>
                  <a:srgbClr val="354675"/>
                </a:solidFill>
                <a:latin typeface="+mj-lt"/>
              </a:rPr>
              <a:t>during </a:t>
            </a:r>
            <a:r>
              <a:rPr lang="en-US" sz="4400" dirty="0" err="1" smtClean="0">
                <a:solidFill>
                  <a:srgbClr val="354675"/>
                </a:solidFill>
                <a:latin typeface="+mj-lt"/>
              </a:rPr>
              <a:t>Covid</a:t>
            </a:r>
            <a:r>
              <a:rPr lang="en-US" sz="4400" dirty="0" smtClean="0">
                <a:solidFill>
                  <a:srgbClr val="354675"/>
                </a:solidFill>
                <a:latin typeface="+mj-lt"/>
              </a:rPr>
              <a:t>!</a:t>
            </a:r>
          </a:p>
          <a:p>
            <a:pPr marL="0" indent="0" algn="ctr">
              <a:spcBef>
                <a:spcPts val="0"/>
              </a:spcBef>
              <a:buNone/>
            </a:pPr>
            <a:r>
              <a:rPr lang="en-US" sz="4400" dirty="0" smtClean="0">
                <a:solidFill>
                  <a:srgbClr val="354675"/>
                </a:solidFill>
                <a:latin typeface="+mj-lt"/>
              </a:rPr>
              <a:t> </a:t>
            </a:r>
          </a:p>
          <a:p>
            <a:pPr marL="0" indent="0" algn="ctr">
              <a:spcBef>
                <a:spcPts val="0"/>
              </a:spcBef>
              <a:buNone/>
            </a:pPr>
            <a:r>
              <a:rPr lang="en-US" sz="2800" dirty="0" smtClean="0">
                <a:solidFill>
                  <a:srgbClr val="354675"/>
                </a:solidFill>
                <a:latin typeface="+mj-lt"/>
              </a:rPr>
              <a:t>Waterford Public Library</a:t>
            </a:r>
          </a:p>
          <a:p>
            <a:pPr marL="0" indent="0" algn="ctr">
              <a:spcBef>
                <a:spcPts val="0"/>
              </a:spcBef>
              <a:buNone/>
            </a:pPr>
            <a:r>
              <a:rPr lang="en-US" sz="2800" dirty="0" err="1" smtClean="0">
                <a:solidFill>
                  <a:srgbClr val="354675"/>
                </a:solidFill>
                <a:latin typeface="+mj-lt"/>
              </a:rPr>
              <a:t>Connercticut</a:t>
            </a:r>
            <a:r>
              <a:rPr lang="en-US" sz="2800" dirty="0" smtClean="0">
                <a:solidFill>
                  <a:srgbClr val="354675"/>
                </a:solidFill>
                <a:latin typeface="+mj-lt"/>
              </a:rPr>
              <a:t> ,USA</a:t>
            </a:r>
            <a:endParaRPr lang="en-US" sz="4400" dirty="0">
              <a:solidFill>
                <a:srgbClr val="354675"/>
              </a:solidFill>
              <a:latin typeface="+mj-lt"/>
            </a:endParaRPr>
          </a:p>
        </p:txBody>
      </p:sp>
    </p:spTree>
    <p:extLst>
      <p:ext uri="{BB962C8B-B14F-4D97-AF65-F5344CB8AC3E}">
        <p14:creationId xmlns:p14="http://schemas.microsoft.com/office/powerpoint/2010/main" val="189141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317B7366-37C8-497F-8B24-C0D854C71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13BF10D-8CB5-4347-8B7C-DAD11E337205}"/>
              </a:ext>
            </a:extLst>
          </p:cNvPr>
          <p:cNvSpPr>
            <a:spLocks noGrp="1"/>
          </p:cNvSpPr>
          <p:nvPr>
            <p:ph type="title"/>
          </p:nvPr>
        </p:nvSpPr>
        <p:spPr>
          <a:xfrm>
            <a:off x="458237" y="83296"/>
            <a:ext cx="7886700" cy="1325563"/>
          </a:xfrm>
        </p:spPr>
        <p:txBody>
          <a:bodyPr>
            <a:normAutofit fontScale="90000"/>
          </a:bodyPr>
          <a:lstStyle/>
          <a:p>
            <a:r>
              <a:rPr lang="en-US" b="1" dirty="0">
                <a:solidFill>
                  <a:schemeClr val="tx2">
                    <a:lumMod val="75000"/>
                  </a:schemeClr>
                </a:solidFill>
              </a:rPr>
              <a:t>What is Psychosocial Support? </a:t>
            </a:r>
          </a:p>
        </p:txBody>
      </p:sp>
      <p:pic>
        <p:nvPicPr>
          <p:cNvPr id="5" name="Picture 4">
            <a:extLst>
              <a:ext uri="{FF2B5EF4-FFF2-40B4-BE49-F238E27FC236}">
                <a16:creationId xmlns="" xmlns:a16="http://schemas.microsoft.com/office/drawing/2014/main" id="{9F8B4BC8-30C0-7547-8550-859A622DF42F}"/>
              </a:ext>
            </a:extLst>
          </p:cNvPr>
          <p:cNvPicPr>
            <a:picLocks noChangeAspect="1"/>
          </p:cNvPicPr>
          <p:nvPr/>
        </p:nvPicPr>
        <p:blipFill rotWithShape="1">
          <a:blip r:embed="rId3"/>
          <a:srcRect l="23878" r="5846" b="2"/>
          <a:stretch/>
        </p:blipFill>
        <p:spPr>
          <a:xfrm>
            <a:off x="458237" y="1843145"/>
            <a:ext cx="3169210"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Content Placeholder 2">
            <a:extLst>
              <a:ext uri="{FF2B5EF4-FFF2-40B4-BE49-F238E27FC236}">
                <a16:creationId xmlns="" xmlns:a16="http://schemas.microsoft.com/office/drawing/2014/main" id="{C5F01B1F-4780-8E4C-A70C-91DCAD3872B5}"/>
              </a:ext>
            </a:extLst>
          </p:cNvPr>
          <p:cNvSpPr>
            <a:spLocks noGrp="1"/>
          </p:cNvSpPr>
          <p:nvPr>
            <p:ph idx="1"/>
          </p:nvPr>
        </p:nvSpPr>
        <p:spPr>
          <a:xfrm>
            <a:off x="3709682" y="1182461"/>
            <a:ext cx="5235585" cy="5550997"/>
          </a:xfrm>
        </p:spPr>
        <p:txBody>
          <a:bodyPr>
            <a:normAutofit fontScale="92500" lnSpcReduction="20000"/>
          </a:bodyPr>
          <a:lstStyle/>
          <a:p>
            <a:pPr marL="0" indent="0">
              <a:buNone/>
            </a:pPr>
            <a:r>
              <a:rPr lang="en-US" b="1" i="1" dirty="0">
                <a:solidFill>
                  <a:srgbClr val="354675"/>
                </a:solidFill>
                <a:latin typeface="+mj-lt"/>
              </a:rPr>
              <a:t>Actions</a:t>
            </a:r>
            <a:r>
              <a:rPr lang="en-US" dirty="0">
                <a:solidFill>
                  <a:srgbClr val="354675"/>
                </a:solidFill>
                <a:latin typeface="+mj-lt"/>
              </a:rPr>
              <a:t> that </a:t>
            </a:r>
            <a:r>
              <a:rPr lang="en-US" b="1" i="1" dirty="0">
                <a:solidFill>
                  <a:srgbClr val="354675"/>
                </a:solidFill>
                <a:latin typeface="+mj-lt"/>
              </a:rPr>
              <a:t>help</a:t>
            </a:r>
            <a:r>
              <a:rPr lang="en-US" dirty="0">
                <a:solidFill>
                  <a:srgbClr val="354675"/>
                </a:solidFill>
                <a:latin typeface="+mj-lt"/>
              </a:rPr>
              <a:t> individuals, families, &amp; communities </a:t>
            </a:r>
            <a:r>
              <a:rPr lang="en-US" b="1" i="1" dirty="0">
                <a:solidFill>
                  <a:srgbClr val="354675"/>
                </a:solidFill>
                <a:latin typeface="+mj-lt"/>
              </a:rPr>
              <a:t>draw upon </a:t>
            </a:r>
            <a:r>
              <a:rPr lang="en-US" dirty="0">
                <a:solidFill>
                  <a:srgbClr val="354675"/>
                </a:solidFill>
                <a:latin typeface="+mj-lt"/>
              </a:rPr>
              <a:t>their </a:t>
            </a:r>
            <a:r>
              <a:rPr lang="en-US" dirty="0" smtClean="0">
                <a:solidFill>
                  <a:srgbClr val="354675"/>
                </a:solidFill>
                <a:latin typeface="+mj-lt"/>
              </a:rPr>
              <a:t>psychological,  social, and spiritual </a:t>
            </a:r>
            <a:r>
              <a:rPr lang="en-US" dirty="0">
                <a:solidFill>
                  <a:srgbClr val="354675"/>
                </a:solidFill>
                <a:latin typeface="+mj-lt"/>
              </a:rPr>
              <a:t>resources to deal with needs and life’s </a:t>
            </a:r>
            <a:r>
              <a:rPr lang="en-US" dirty="0" smtClean="0">
                <a:solidFill>
                  <a:srgbClr val="354675"/>
                </a:solidFill>
                <a:latin typeface="+mj-lt"/>
              </a:rPr>
              <a:t>challenges: </a:t>
            </a:r>
          </a:p>
          <a:p>
            <a:pPr marL="0" indent="0">
              <a:buNone/>
            </a:pPr>
            <a:endParaRPr lang="en-US" sz="2000" dirty="0">
              <a:solidFill>
                <a:schemeClr val="tx2">
                  <a:lumMod val="50000"/>
                </a:schemeClr>
              </a:solidFill>
            </a:endParaRPr>
          </a:p>
          <a:p>
            <a:r>
              <a:rPr lang="en-US" sz="2200" dirty="0">
                <a:solidFill>
                  <a:srgbClr val="354675"/>
                </a:solidFill>
                <a:latin typeface="+mj-lt"/>
              </a:rPr>
              <a:t>The </a:t>
            </a:r>
            <a:r>
              <a:rPr lang="en-US" sz="2200" b="1" i="1" dirty="0">
                <a:solidFill>
                  <a:schemeClr val="tx2">
                    <a:lumMod val="75000"/>
                  </a:schemeClr>
                </a:solidFill>
                <a:latin typeface="+mj-lt"/>
              </a:rPr>
              <a:t>psychologica</a:t>
            </a:r>
            <a:r>
              <a:rPr lang="en-US" sz="2200" i="1" dirty="0">
                <a:solidFill>
                  <a:schemeClr val="tx2">
                    <a:lumMod val="75000"/>
                  </a:schemeClr>
                </a:solidFill>
                <a:latin typeface="+mj-lt"/>
              </a:rPr>
              <a:t>l</a:t>
            </a:r>
            <a:r>
              <a:rPr lang="en-US" sz="2200" b="1" i="1" dirty="0">
                <a:solidFill>
                  <a:schemeClr val="tx2">
                    <a:lumMod val="75000"/>
                  </a:schemeClr>
                </a:solidFill>
                <a:latin typeface="+mj-lt"/>
              </a:rPr>
              <a:t> domain </a:t>
            </a:r>
            <a:r>
              <a:rPr lang="en-US" sz="2200" dirty="0">
                <a:solidFill>
                  <a:srgbClr val="354675"/>
                </a:solidFill>
                <a:latin typeface="+mj-lt"/>
              </a:rPr>
              <a:t>includes feelings, emotions, thoughts, beliefs, perceptions</a:t>
            </a:r>
            <a:r>
              <a:rPr lang="en-US" sz="2200" dirty="0" smtClean="0">
                <a:solidFill>
                  <a:srgbClr val="354675"/>
                </a:solidFill>
                <a:latin typeface="+mj-lt"/>
              </a:rPr>
              <a:t>, and behaviors</a:t>
            </a:r>
            <a:endParaRPr lang="en-US" sz="2200" dirty="0">
              <a:solidFill>
                <a:srgbClr val="354675"/>
              </a:solidFill>
              <a:latin typeface="+mj-lt"/>
            </a:endParaRPr>
          </a:p>
          <a:p>
            <a:r>
              <a:rPr lang="en-US" sz="2200" dirty="0">
                <a:solidFill>
                  <a:srgbClr val="354675"/>
                </a:solidFill>
                <a:latin typeface="+mj-lt"/>
              </a:rPr>
              <a:t>The </a:t>
            </a:r>
            <a:r>
              <a:rPr lang="en-US" sz="2200" b="1" i="1" dirty="0">
                <a:solidFill>
                  <a:schemeClr val="tx2">
                    <a:lumMod val="75000"/>
                  </a:schemeClr>
                </a:solidFill>
                <a:latin typeface="+mj-lt"/>
              </a:rPr>
              <a:t>social domain </a:t>
            </a:r>
            <a:r>
              <a:rPr lang="en-US" sz="2200" dirty="0">
                <a:solidFill>
                  <a:srgbClr val="354675"/>
                </a:solidFill>
                <a:latin typeface="+mj-lt"/>
              </a:rPr>
              <a:t>includes traditions, values, upbringing, roles/relationships, family</a:t>
            </a:r>
            <a:r>
              <a:rPr lang="en-US" sz="2200" dirty="0" smtClean="0">
                <a:solidFill>
                  <a:srgbClr val="354675"/>
                </a:solidFill>
                <a:latin typeface="+mj-lt"/>
              </a:rPr>
              <a:t>, and </a:t>
            </a:r>
            <a:r>
              <a:rPr lang="en-US" sz="2200" dirty="0">
                <a:solidFill>
                  <a:srgbClr val="354675"/>
                </a:solidFill>
                <a:latin typeface="+mj-lt"/>
              </a:rPr>
              <a:t>community networks </a:t>
            </a:r>
            <a:endParaRPr lang="en-US" sz="2200" dirty="0" smtClean="0">
              <a:solidFill>
                <a:srgbClr val="354675"/>
              </a:solidFill>
              <a:latin typeface="+mj-lt"/>
            </a:endParaRPr>
          </a:p>
          <a:p>
            <a:r>
              <a:rPr lang="en-US" sz="2200" dirty="0" smtClean="0">
                <a:solidFill>
                  <a:srgbClr val="354675"/>
                </a:solidFill>
                <a:latin typeface="+mj-lt"/>
              </a:rPr>
              <a:t>The </a:t>
            </a:r>
            <a:r>
              <a:rPr lang="en-US" sz="2200" b="1" i="1" dirty="0" smtClean="0">
                <a:solidFill>
                  <a:schemeClr val="tx2">
                    <a:lumMod val="75000"/>
                  </a:schemeClr>
                </a:solidFill>
                <a:latin typeface="+mj-lt"/>
              </a:rPr>
              <a:t>spiritual domain </a:t>
            </a:r>
            <a:r>
              <a:rPr lang="en-US" sz="2200" dirty="0" smtClean="0">
                <a:solidFill>
                  <a:srgbClr val="354675"/>
                </a:solidFill>
                <a:latin typeface="+mj-lt"/>
              </a:rPr>
              <a:t>includes spiritual/faith identity, worldview, spiritual practices, faith and community networks</a:t>
            </a:r>
          </a:p>
          <a:p>
            <a:pPr marL="0" indent="0">
              <a:buNone/>
            </a:pPr>
            <a:endParaRPr lang="en-US" sz="2000" dirty="0">
              <a:solidFill>
                <a:srgbClr val="354675"/>
              </a:solidFill>
              <a:latin typeface="+mj-lt"/>
            </a:endParaRPr>
          </a:p>
          <a:p>
            <a:pPr marL="0" indent="0">
              <a:buNone/>
            </a:pPr>
            <a:r>
              <a:rPr lang="en-US" sz="2000" b="1" dirty="0" smtClean="0">
                <a:solidFill>
                  <a:srgbClr val="354675"/>
                </a:solidFill>
                <a:latin typeface="+mj-lt"/>
              </a:rPr>
              <a:t>The three domains intersect and overlap. </a:t>
            </a:r>
            <a:r>
              <a:rPr lang="en-US" sz="2000" b="1" dirty="0">
                <a:solidFill>
                  <a:srgbClr val="354675"/>
                </a:solidFill>
                <a:latin typeface="+mj-lt"/>
              </a:rPr>
              <a:t>O</a:t>
            </a:r>
            <a:r>
              <a:rPr lang="en-US" sz="2000" b="1" dirty="0" smtClean="0">
                <a:solidFill>
                  <a:srgbClr val="354675"/>
                </a:solidFill>
                <a:latin typeface="+mj-lt"/>
              </a:rPr>
              <a:t>ur well-being in one domain affects our well-being in the others</a:t>
            </a:r>
            <a:endParaRPr lang="en-US" sz="2000" b="1" dirty="0">
              <a:solidFill>
                <a:srgbClr val="354675"/>
              </a:solidFill>
              <a:latin typeface="+mj-lt"/>
            </a:endParaRPr>
          </a:p>
        </p:txBody>
      </p:sp>
    </p:spTree>
    <p:extLst>
      <p:ext uri="{BB962C8B-B14F-4D97-AF65-F5344CB8AC3E}">
        <p14:creationId xmlns:p14="http://schemas.microsoft.com/office/powerpoint/2010/main" val="2253964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75000"/>
                  </a:schemeClr>
                </a:solidFill>
              </a:rPr>
              <a:t>Outcomes: Better understanding...</a:t>
            </a:r>
            <a:endParaRPr lang="en-US" sz="3200" dirty="0">
              <a:solidFill>
                <a:schemeClr val="tx2">
                  <a:lumMod val="75000"/>
                </a:schemeClr>
              </a:solidFill>
            </a:endParaRPr>
          </a:p>
        </p:txBody>
      </p:sp>
      <p:sp>
        <p:nvSpPr>
          <p:cNvPr id="3" name="Content Placeholder 2"/>
          <p:cNvSpPr>
            <a:spLocks noGrp="1"/>
          </p:cNvSpPr>
          <p:nvPr>
            <p:ph idx="1"/>
          </p:nvPr>
        </p:nvSpPr>
        <p:spPr>
          <a:xfrm>
            <a:off x="952521" y="2020067"/>
            <a:ext cx="7352799" cy="4046952"/>
          </a:xfrm>
        </p:spPr>
        <p:txBody>
          <a:bodyPr>
            <a:normAutofit lnSpcReduction="10000"/>
          </a:bodyPr>
          <a:lstStyle/>
          <a:p>
            <a:r>
              <a:rPr lang="en-US" dirty="0" smtClean="0">
                <a:solidFill>
                  <a:schemeClr val="tx2">
                    <a:lumMod val="75000"/>
                  </a:schemeClr>
                </a:solidFill>
                <a:latin typeface="+mj-lt"/>
              </a:rPr>
              <a:t>How Grief in response to loss is:</a:t>
            </a:r>
          </a:p>
          <a:p>
            <a:pPr marL="0" indent="0" algn="ctr">
              <a:buNone/>
            </a:pPr>
            <a:r>
              <a:rPr lang="en-US" dirty="0" smtClean="0">
                <a:solidFill>
                  <a:schemeClr val="tx2">
                    <a:lumMod val="75000"/>
                  </a:schemeClr>
                </a:solidFill>
                <a:latin typeface="+mj-lt"/>
              </a:rPr>
              <a:t> </a:t>
            </a:r>
            <a:r>
              <a:rPr lang="en-US" b="1" i="1" dirty="0" smtClean="0">
                <a:solidFill>
                  <a:schemeClr val="tx2">
                    <a:lumMod val="75000"/>
                  </a:schemeClr>
                </a:solidFill>
                <a:latin typeface="+mj-lt"/>
              </a:rPr>
              <a:t>Normal, Healthy, Necessary</a:t>
            </a:r>
          </a:p>
          <a:p>
            <a:pPr marL="0" indent="0">
              <a:buNone/>
            </a:pPr>
            <a:endParaRPr lang="en-US" dirty="0" smtClean="0">
              <a:solidFill>
                <a:schemeClr val="tx2">
                  <a:lumMod val="75000"/>
                </a:schemeClr>
              </a:solidFill>
              <a:latin typeface="+mj-lt"/>
            </a:endParaRPr>
          </a:p>
          <a:p>
            <a:pPr marL="0" indent="0">
              <a:buNone/>
            </a:pPr>
            <a:endParaRPr lang="en-US" dirty="0" smtClean="0">
              <a:solidFill>
                <a:schemeClr val="tx2">
                  <a:lumMod val="75000"/>
                </a:schemeClr>
              </a:solidFill>
              <a:latin typeface="+mj-lt"/>
            </a:endParaRPr>
          </a:p>
          <a:p>
            <a:r>
              <a:rPr lang="en-US" dirty="0" smtClean="0">
                <a:solidFill>
                  <a:schemeClr val="tx2">
                    <a:lumMod val="75000"/>
                  </a:schemeClr>
                </a:solidFill>
                <a:latin typeface="+mj-lt"/>
              </a:rPr>
              <a:t>How to identify &amp; grieve: </a:t>
            </a:r>
          </a:p>
          <a:p>
            <a:pPr marL="0" indent="0" algn="ctr">
              <a:buNone/>
            </a:pPr>
            <a:r>
              <a:rPr lang="en-US" b="1" i="1" dirty="0" smtClean="0">
                <a:solidFill>
                  <a:schemeClr val="tx2">
                    <a:lumMod val="75000"/>
                  </a:schemeClr>
                </a:solidFill>
                <a:latin typeface="+mj-lt"/>
              </a:rPr>
              <a:t>“Hidden or “Ambiguous” Losses</a:t>
            </a:r>
          </a:p>
          <a:p>
            <a:endParaRPr lang="en-US" dirty="0">
              <a:solidFill>
                <a:schemeClr val="tx2">
                  <a:lumMod val="75000"/>
                </a:schemeClr>
              </a:solidFill>
              <a:latin typeface="+mj-lt"/>
            </a:endParaRPr>
          </a:p>
          <a:p>
            <a:pPr marL="0" indent="0">
              <a:buNone/>
            </a:pPr>
            <a:endParaRPr lang="en-US" dirty="0">
              <a:solidFill>
                <a:schemeClr val="tx2">
                  <a:lumMod val="75000"/>
                </a:schemeClr>
              </a:solidFill>
              <a:latin typeface="+mj-lt"/>
            </a:endParaRPr>
          </a:p>
          <a:p>
            <a:r>
              <a:rPr lang="en-US" dirty="0" smtClean="0">
                <a:solidFill>
                  <a:schemeClr val="tx2">
                    <a:lumMod val="75000"/>
                  </a:schemeClr>
                </a:solidFill>
                <a:latin typeface="+mj-lt"/>
              </a:rPr>
              <a:t> How </a:t>
            </a:r>
            <a:r>
              <a:rPr lang="en-US" dirty="0">
                <a:solidFill>
                  <a:schemeClr val="tx2">
                    <a:lumMod val="75000"/>
                  </a:schemeClr>
                </a:solidFill>
                <a:latin typeface="+mj-lt"/>
              </a:rPr>
              <a:t>g</a:t>
            </a:r>
            <a:r>
              <a:rPr lang="en-US" dirty="0" smtClean="0">
                <a:solidFill>
                  <a:schemeClr val="tx2">
                    <a:lumMod val="75000"/>
                  </a:schemeClr>
                </a:solidFill>
                <a:latin typeface="+mj-lt"/>
              </a:rPr>
              <a:t>rief can </a:t>
            </a:r>
            <a:r>
              <a:rPr lang="en-US" b="1" i="1" dirty="0" smtClean="0">
                <a:solidFill>
                  <a:schemeClr val="tx2">
                    <a:lumMod val="75000"/>
                  </a:schemeClr>
                </a:solidFill>
                <a:latin typeface="+mj-lt"/>
              </a:rPr>
              <a:t>keep teaching us</a:t>
            </a:r>
            <a:r>
              <a:rPr lang="en-US" dirty="0" smtClean="0">
                <a:solidFill>
                  <a:schemeClr val="tx2">
                    <a:lumMod val="75000"/>
                  </a:schemeClr>
                </a:solidFill>
                <a:latin typeface="+mj-lt"/>
              </a:rPr>
              <a:t> if we are open </a:t>
            </a:r>
          </a:p>
          <a:p>
            <a:pPr marL="0" indent="0">
              <a:buNone/>
            </a:pPr>
            <a:r>
              <a:rPr lang="en-US" dirty="0" smtClean="0">
                <a:solidFill>
                  <a:schemeClr val="tx2">
                    <a:lumMod val="75000"/>
                  </a:schemeClr>
                </a:solidFill>
                <a:latin typeface="+mj-lt"/>
              </a:rPr>
              <a:t>    to its lessons </a:t>
            </a:r>
            <a:endParaRPr lang="en-US" dirty="0">
              <a:solidFill>
                <a:schemeClr val="tx2">
                  <a:lumMod val="75000"/>
                </a:schemeClr>
              </a:solidFill>
              <a:latin typeface="+mj-lt"/>
            </a:endParaRPr>
          </a:p>
        </p:txBody>
      </p:sp>
    </p:spTree>
    <p:extLst>
      <p:ext uri="{BB962C8B-B14F-4D97-AF65-F5344CB8AC3E}">
        <p14:creationId xmlns:p14="http://schemas.microsoft.com/office/powerpoint/2010/main" val="403685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r Soup -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94369"/>
            <a:ext cx="5143500" cy="6858000"/>
          </a:xfrm>
          <a:prstGeom prst="rect">
            <a:avLst/>
          </a:prstGeom>
        </p:spPr>
      </p:pic>
      <p:sp>
        <p:nvSpPr>
          <p:cNvPr id="3" name="TextBox 2"/>
          <p:cNvSpPr txBox="1"/>
          <p:nvPr/>
        </p:nvSpPr>
        <p:spPr>
          <a:xfrm>
            <a:off x="841434" y="610533"/>
            <a:ext cx="3009158" cy="5601534"/>
          </a:xfrm>
          <a:prstGeom prst="rect">
            <a:avLst/>
          </a:prstGeom>
          <a:noFill/>
        </p:spPr>
        <p:txBody>
          <a:bodyPr wrap="square" rtlCol="0">
            <a:spAutoFit/>
          </a:bodyPr>
          <a:lstStyle/>
          <a:p>
            <a:endParaRPr lang="en-US" sz="1600" dirty="0" smtClean="0">
              <a:solidFill>
                <a:srgbClr val="354675"/>
              </a:solidFill>
              <a:latin typeface="+mj-lt"/>
            </a:endParaRPr>
          </a:p>
          <a:p>
            <a:r>
              <a:rPr lang="en-US" sz="2400" i="1" dirty="0" smtClean="0">
                <a:solidFill>
                  <a:srgbClr val="354675"/>
                </a:solidFill>
                <a:latin typeface="+mj-lt"/>
              </a:rPr>
              <a:t>Story by</a:t>
            </a:r>
          </a:p>
          <a:p>
            <a:endParaRPr lang="en-US" sz="1400" dirty="0">
              <a:solidFill>
                <a:srgbClr val="354675"/>
              </a:solidFill>
              <a:latin typeface="+mj-lt"/>
            </a:endParaRPr>
          </a:p>
          <a:p>
            <a:r>
              <a:rPr lang="en-US" sz="2800" dirty="0" smtClean="0">
                <a:solidFill>
                  <a:srgbClr val="354675"/>
                </a:solidFill>
                <a:latin typeface="+mj-lt"/>
              </a:rPr>
              <a:t>Pat </a:t>
            </a:r>
            <a:r>
              <a:rPr lang="en-US" sz="2800" dirty="0" err="1" smtClean="0">
                <a:solidFill>
                  <a:srgbClr val="354675"/>
                </a:solidFill>
                <a:latin typeface="+mj-lt"/>
              </a:rPr>
              <a:t>Schwiebert</a:t>
            </a:r>
            <a:r>
              <a:rPr lang="en-US" sz="2800" dirty="0" smtClean="0">
                <a:solidFill>
                  <a:srgbClr val="354675"/>
                </a:solidFill>
                <a:latin typeface="+mj-lt"/>
              </a:rPr>
              <a:t> </a:t>
            </a:r>
            <a:r>
              <a:rPr lang="en-US" sz="2400" dirty="0" smtClean="0">
                <a:solidFill>
                  <a:srgbClr val="354675"/>
                </a:solidFill>
                <a:latin typeface="+mj-lt"/>
              </a:rPr>
              <a:t>and</a:t>
            </a:r>
          </a:p>
          <a:p>
            <a:r>
              <a:rPr lang="en-US" sz="2800" dirty="0" smtClean="0">
                <a:solidFill>
                  <a:srgbClr val="354675"/>
                </a:solidFill>
                <a:latin typeface="+mj-lt"/>
              </a:rPr>
              <a:t>Chuck </a:t>
            </a:r>
            <a:r>
              <a:rPr lang="en-US" sz="2800" dirty="0" err="1" smtClean="0">
                <a:solidFill>
                  <a:srgbClr val="354675"/>
                </a:solidFill>
                <a:latin typeface="+mj-lt"/>
              </a:rPr>
              <a:t>DeKlyen</a:t>
            </a:r>
            <a:endParaRPr lang="en-US" sz="2800" dirty="0" smtClean="0">
              <a:solidFill>
                <a:srgbClr val="354675"/>
              </a:solidFill>
              <a:latin typeface="+mj-lt"/>
            </a:endParaRPr>
          </a:p>
          <a:p>
            <a:endParaRPr lang="en-US" sz="2800" dirty="0">
              <a:solidFill>
                <a:srgbClr val="354675"/>
              </a:solidFill>
              <a:latin typeface="+mj-lt"/>
            </a:endParaRPr>
          </a:p>
          <a:p>
            <a:r>
              <a:rPr lang="en-US" sz="2400" i="1" dirty="0" smtClean="0">
                <a:solidFill>
                  <a:srgbClr val="354675"/>
                </a:solidFill>
                <a:latin typeface="+mj-lt"/>
              </a:rPr>
              <a:t>Illustrated by</a:t>
            </a:r>
          </a:p>
          <a:p>
            <a:endParaRPr lang="en-US" sz="1400" dirty="0" smtClean="0">
              <a:solidFill>
                <a:srgbClr val="354675"/>
              </a:solidFill>
              <a:latin typeface="+mj-lt"/>
            </a:endParaRPr>
          </a:p>
          <a:p>
            <a:r>
              <a:rPr lang="en-US" sz="2800" dirty="0" smtClean="0">
                <a:solidFill>
                  <a:srgbClr val="354675"/>
                </a:solidFill>
                <a:latin typeface="+mj-lt"/>
              </a:rPr>
              <a:t>Taylor Bills</a:t>
            </a:r>
          </a:p>
          <a:p>
            <a:endParaRPr lang="en-US" sz="2800" dirty="0" smtClean="0">
              <a:solidFill>
                <a:srgbClr val="354675"/>
              </a:solidFill>
              <a:latin typeface="+mj-lt"/>
            </a:endParaRPr>
          </a:p>
          <a:p>
            <a:r>
              <a:rPr lang="en-US" sz="2800" b="1" i="1" spc="-150" dirty="0" err="1">
                <a:solidFill>
                  <a:schemeClr val="tx2"/>
                </a:solidFill>
                <a:latin typeface="+mj-lt"/>
              </a:rPr>
              <a:t>Sopa</a:t>
            </a:r>
            <a:r>
              <a:rPr lang="en-US" sz="2800" b="1" i="1" spc="-150" dirty="0">
                <a:solidFill>
                  <a:schemeClr val="tx2"/>
                </a:solidFill>
                <a:latin typeface="+mj-lt"/>
              </a:rPr>
              <a:t> de </a:t>
            </a:r>
            <a:r>
              <a:rPr lang="en-US" sz="2800" b="1" i="1" spc="-150" dirty="0" err="1" smtClean="0">
                <a:solidFill>
                  <a:schemeClr val="tx2"/>
                </a:solidFill>
                <a:latin typeface="+mj-lt"/>
              </a:rPr>
              <a:t>L</a:t>
            </a:r>
            <a:r>
              <a:rPr lang="en-US" sz="2800" b="1" i="1" dirty="0" err="1">
                <a:solidFill>
                  <a:schemeClr val="tx2"/>
                </a:solidFill>
                <a:latin typeface="+mj-lt"/>
              </a:rPr>
              <a:t>á</a:t>
            </a:r>
            <a:r>
              <a:rPr lang="en-US" sz="2800" b="1" i="1" spc="-150" dirty="0" err="1" smtClean="0">
                <a:solidFill>
                  <a:schemeClr val="tx2"/>
                </a:solidFill>
                <a:latin typeface="+mj-lt"/>
              </a:rPr>
              <a:t>grimas</a:t>
            </a:r>
            <a:r>
              <a:rPr lang="en-US" sz="2800" dirty="0" smtClean="0">
                <a:solidFill>
                  <a:schemeClr val="tx2"/>
                </a:solidFill>
                <a:latin typeface="+mj-lt"/>
              </a:rPr>
              <a:t> </a:t>
            </a:r>
          </a:p>
          <a:p>
            <a:endParaRPr lang="en-US" dirty="0" smtClean="0">
              <a:solidFill>
                <a:srgbClr val="354675"/>
              </a:solidFill>
              <a:latin typeface="+mj-lt"/>
            </a:endParaRPr>
          </a:p>
          <a:p>
            <a:r>
              <a:rPr lang="en-US" sz="2800" dirty="0" err="1" smtClean="0">
                <a:solidFill>
                  <a:srgbClr val="354675"/>
                </a:solidFill>
                <a:latin typeface="+mj-lt"/>
              </a:rPr>
              <a:t>GriefWatch.com</a:t>
            </a:r>
            <a:endParaRPr lang="en-US" sz="2800" dirty="0">
              <a:solidFill>
                <a:srgbClr val="354675"/>
              </a:solidFill>
              <a:latin typeface="+mj-lt"/>
            </a:endParaRPr>
          </a:p>
          <a:p>
            <a:r>
              <a:rPr lang="en-US" sz="2800" dirty="0" smtClean="0">
                <a:solidFill>
                  <a:srgbClr val="354675"/>
                </a:solidFill>
                <a:latin typeface="+mj-lt"/>
              </a:rPr>
              <a:t>1999, 2013 11</a:t>
            </a:r>
            <a:r>
              <a:rPr lang="en-US" sz="2800" baseline="30000" dirty="0" smtClean="0">
                <a:solidFill>
                  <a:srgbClr val="354675"/>
                </a:solidFill>
                <a:latin typeface="+mj-lt"/>
              </a:rPr>
              <a:t>th</a:t>
            </a:r>
            <a:r>
              <a:rPr lang="en-US" sz="2800" dirty="0" smtClean="0">
                <a:solidFill>
                  <a:srgbClr val="354675"/>
                </a:solidFill>
                <a:latin typeface="+mj-lt"/>
              </a:rPr>
              <a:t> ed.</a:t>
            </a:r>
            <a:endParaRPr lang="en-US" sz="2800" dirty="0">
              <a:solidFill>
                <a:srgbClr val="354675"/>
              </a:solidFill>
              <a:latin typeface="+mj-lt"/>
            </a:endParaRPr>
          </a:p>
        </p:txBody>
      </p:sp>
    </p:spTree>
    <p:extLst>
      <p:ext uri="{BB962C8B-B14F-4D97-AF65-F5344CB8AC3E}">
        <p14:creationId xmlns:p14="http://schemas.microsoft.com/office/powerpoint/2010/main" val="296025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Grief defined:</a:t>
            </a:r>
            <a:endParaRPr lang="en-US" dirty="0">
              <a:solidFill>
                <a:schemeClr val="tx2">
                  <a:lumMod val="75000"/>
                </a:schemeClr>
              </a:solidFill>
            </a:endParaRPr>
          </a:p>
        </p:txBody>
      </p:sp>
      <p:sp>
        <p:nvSpPr>
          <p:cNvPr id="3" name="Content Placeholder 2"/>
          <p:cNvSpPr>
            <a:spLocks noGrp="1"/>
          </p:cNvSpPr>
          <p:nvPr>
            <p:ph idx="1"/>
          </p:nvPr>
        </p:nvSpPr>
        <p:spPr>
          <a:xfrm>
            <a:off x="998704" y="2132915"/>
            <a:ext cx="7274512" cy="3797329"/>
          </a:xfrm>
        </p:spPr>
        <p:txBody>
          <a:bodyPr>
            <a:noAutofit/>
          </a:bodyPr>
          <a:lstStyle/>
          <a:p>
            <a:pPr marL="0" indent="0" algn="ctr">
              <a:spcBef>
                <a:spcPts val="0"/>
              </a:spcBef>
              <a:buNone/>
            </a:pPr>
            <a:r>
              <a:rPr lang="en-US" sz="4200" dirty="0" smtClean="0">
                <a:solidFill>
                  <a:srgbClr val="354675"/>
                </a:solidFill>
                <a:latin typeface="+mj-lt"/>
              </a:rPr>
              <a:t>“Grief is the </a:t>
            </a:r>
            <a:r>
              <a:rPr lang="en-US" sz="4200" b="1" u="sng" dirty="0" smtClean="0">
                <a:solidFill>
                  <a:srgbClr val="354675"/>
                </a:solidFill>
                <a:latin typeface="+mj-lt"/>
              </a:rPr>
              <a:t>process</a:t>
            </a:r>
          </a:p>
          <a:p>
            <a:pPr marL="0" indent="0" algn="ctr">
              <a:spcBef>
                <a:spcPts val="0"/>
              </a:spcBef>
              <a:buNone/>
            </a:pPr>
            <a:r>
              <a:rPr lang="en-US" sz="4200" dirty="0" smtClean="0">
                <a:solidFill>
                  <a:srgbClr val="354675"/>
                </a:solidFill>
                <a:latin typeface="+mj-lt"/>
              </a:rPr>
              <a:t>you go through as you </a:t>
            </a:r>
            <a:r>
              <a:rPr lang="en-US" sz="4200" b="1" u="sng" dirty="0">
                <a:solidFill>
                  <a:srgbClr val="354675"/>
                </a:solidFill>
                <a:latin typeface="+mj-lt"/>
              </a:rPr>
              <a:t>a</a:t>
            </a:r>
            <a:r>
              <a:rPr lang="en-US" sz="4200" b="1" u="sng" dirty="0" smtClean="0">
                <a:solidFill>
                  <a:srgbClr val="354675"/>
                </a:solidFill>
                <a:latin typeface="+mj-lt"/>
              </a:rPr>
              <a:t>djust</a:t>
            </a:r>
          </a:p>
          <a:p>
            <a:pPr marL="0" indent="0" algn="ctr">
              <a:spcBef>
                <a:spcPts val="0"/>
              </a:spcBef>
              <a:buNone/>
            </a:pPr>
            <a:r>
              <a:rPr lang="en-US" sz="4200" dirty="0" smtClean="0">
                <a:solidFill>
                  <a:srgbClr val="354675"/>
                </a:solidFill>
                <a:latin typeface="+mj-lt"/>
              </a:rPr>
              <a:t> to the </a:t>
            </a:r>
            <a:r>
              <a:rPr lang="en-US" sz="4200" b="1" dirty="0" smtClean="0">
                <a:solidFill>
                  <a:srgbClr val="354675"/>
                </a:solidFill>
                <a:latin typeface="+mj-lt"/>
              </a:rPr>
              <a:t>loss</a:t>
            </a:r>
            <a:r>
              <a:rPr lang="en-US" sz="4200" dirty="0" smtClean="0">
                <a:solidFill>
                  <a:srgbClr val="354675"/>
                </a:solidFill>
                <a:latin typeface="+mj-lt"/>
              </a:rPr>
              <a:t> of </a:t>
            </a:r>
          </a:p>
          <a:p>
            <a:pPr marL="0" indent="0" algn="ctr">
              <a:spcBef>
                <a:spcPts val="0"/>
              </a:spcBef>
              <a:buNone/>
            </a:pPr>
            <a:r>
              <a:rPr lang="en-US" sz="4200" b="1" u="sng" dirty="0" smtClean="0">
                <a:solidFill>
                  <a:srgbClr val="354675"/>
                </a:solidFill>
                <a:latin typeface="+mj-lt"/>
              </a:rPr>
              <a:t>anything</a:t>
            </a:r>
            <a:r>
              <a:rPr lang="en-US" sz="4200" dirty="0" smtClean="0">
                <a:solidFill>
                  <a:srgbClr val="354675"/>
                </a:solidFill>
                <a:latin typeface="+mj-lt"/>
              </a:rPr>
              <a:t> or </a:t>
            </a:r>
            <a:r>
              <a:rPr lang="en-US" sz="4200" b="1" u="sng" dirty="0" smtClean="0">
                <a:solidFill>
                  <a:srgbClr val="354675"/>
                </a:solidFill>
                <a:latin typeface="+mj-lt"/>
              </a:rPr>
              <a:t>anyone</a:t>
            </a:r>
            <a:r>
              <a:rPr lang="en-US" sz="4200" dirty="0" smtClean="0">
                <a:solidFill>
                  <a:srgbClr val="354675"/>
                </a:solidFill>
                <a:latin typeface="+mj-lt"/>
              </a:rPr>
              <a:t> </a:t>
            </a:r>
          </a:p>
          <a:p>
            <a:pPr marL="0" indent="0" algn="ctr">
              <a:spcBef>
                <a:spcPts val="0"/>
              </a:spcBef>
              <a:buNone/>
            </a:pPr>
            <a:r>
              <a:rPr lang="en-US" sz="4200" dirty="0" smtClean="0">
                <a:solidFill>
                  <a:srgbClr val="354675"/>
                </a:solidFill>
                <a:latin typeface="+mj-lt"/>
              </a:rPr>
              <a:t>important in your life.”</a:t>
            </a:r>
          </a:p>
          <a:p>
            <a:pPr marL="0" indent="0" algn="r">
              <a:spcBef>
                <a:spcPts val="0"/>
              </a:spcBef>
              <a:buNone/>
            </a:pPr>
            <a:r>
              <a:rPr lang="en-US" sz="2800" i="1" dirty="0" smtClean="0">
                <a:solidFill>
                  <a:srgbClr val="354675"/>
                </a:solidFill>
                <a:latin typeface="+mj-lt"/>
              </a:rPr>
              <a:t>			Tear Soup, p 47</a:t>
            </a:r>
            <a:endParaRPr lang="en-US" sz="2000" i="1" dirty="0">
              <a:solidFill>
                <a:srgbClr val="354675"/>
              </a:solidFill>
              <a:latin typeface="+mj-lt"/>
            </a:endParaRPr>
          </a:p>
        </p:txBody>
      </p:sp>
    </p:spTree>
    <p:extLst>
      <p:ext uri="{BB962C8B-B14F-4D97-AF65-F5344CB8AC3E}">
        <p14:creationId xmlns:p14="http://schemas.microsoft.com/office/powerpoint/2010/main" val="388041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675"/>
                </a:solidFill>
              </a:rPr>
              <a:t>Questions</a:t>
            </a:r>
            <a:endParaRPr lang="en-US" dirty="0">
              <a:solidFill>
                <a:srgbClr val="354675"/>
              </a:solidFill>
            </a:endParaRPr>
          </a:p>
        </p:txBody>
      </p:sp>
      <p:sp>
        <p:nvSpPr>
          <p:cNvPr id="3" name="Content Placeholder 2"/>
          <p:cNvSpPr>
            <a:spLocks noGrp="1"/>
          </p:cNvSpPr>
          <p:nvPr>
            <p:ph idx="1"/>
          </p:nvPr>
        </p:nvSpPr>
        <p:spPr/>
        <p:txBody>
          <a:bodyPr/>
          <a:lstStyle/>
          <a:p>
            <a:pPr marL="0" indent="0">
              <a:buNone/>
            </a:pPr>
            <a:r>
              <a:rPr lang="en-US" dirty="0" smtClean="0">
                <a:solidFill>
                  <a:srgbClr val="354675"/>
                </a:solidFill>
                <a:latin typeface="+mj-lt"/>
              </a:rPr>
              <a:t>What is one loss you have experienced during </a:t>
            </a:r>
            <a:r>
              <a:rPr lang="en-US" dirty="0" err="1" smtClean="0">
                <a:solidFill>
                  <a:srgbClr val="354675"/>
                </a:solidFill>
                <a:latin typeface="+mj-lt"/>
              </a:rPr>
              <a:t>Covid</a:t>
            </a:r>
            <a:r>
              <a:rPr lang="en-US" dirty="0" smtClean="0">
                <a:solidFill>
                  <a:srgbClr val="354675"/>
                </a:solidFill>
                <a:latin typeface="+mj-lt"/>
              </a:rPr>
              <a:t>?</a:t>
            </a:r>
          </a:p>
          <a:p>
            <a:pPr marL="0" indent="0">
              <a:buNone/>
            </a:pPr>
            <a:endParaRPr lang="en-US" dirty="0">
              <a:solidFill>
                <a:srgbClr val="354675"/>
              </a:solidFill>
              <a:latin typeface="+mj-lt"/>
            </a:endParaRPr>
          </a:p>
          <a:p>
            <a:pPr marL="0" indent="0">
              <a:buNone/>
            </a:pPr>
            <a:r>
              <a:rPr lang="en-US" dirty="0" smtClean="0">
                <a:solidFill>
                  <a:srgbClr val="354675"/>
                </a:solidFill>
                <a:latin typeface="+mj-lt"/>
              </a:rPr>
              <a:t>How did it affect you?</a:t>
            </a:r>
          </a:p>
          <a:p>
            <a:pPr marL="0" indent="0">
              <a:buNone/>
            </a:pPr>
            <a:endParaRPr lang="en-US" dirty="0">
              <a:solidFill>
                <a:srgbClr val="354675"/>
              </a:solidFill>
              <a:latin typeface="+mj-lt"/>
            </a:endParaRPr>
          </a:p>
          <a:p>
            <a:pPr marL="0" indent="0">
              <a:buNone/>
            </a:pPr>
            <a:r>
              <a:rPr lang="en-US" dirty="0" smtClean="0">
                <a:solidFill>
                  <a:srgbClr val="354675"/>
                </a:solidFill>
                <a:latin typeface="+mj-lt"/>
              </a:rPr>
              <a:t>How did it affect those around you?</a:t>
            </a:r>
            <a:endParaRPr lang="en-US" dirty="0">
              <a:solidFill>
                <a:srgbClr val="354675"/>
              </a:solidFill>
              <a:latin typeface="+mj-lt"/>
            </a:endParaRPr>
          </a:p>
        </p:txBody>
      </p:sp>
    </p:spTree>
    <p:extLst>
      <p:ext uri="{BB962C8B-B14F-4D97-AF65-F5344CB8AC3E}">
        <p14:creationId xmlns:p14="http://schemas.microsoft.com/office/powerpoint/2010/main" val="285730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675"/>
                </a:solidFill>
              </a:rPr>
              <a:t>Poem</a:t>
            </a:r>
            <a:endParaRPr lang="en-US" dirty="0">
              <a:solidFill>
                <a:srgbClr val="354675"/>
              </a:solidFill>
            </a:endParaRPr>
          </a:p>
        </p:txBody>
      </p:sp>
      <p:sp>
        <p:nvSpPr>
          <p:cNvPr id="3" name="Content Placeholder 2"/>
          <p:cNvSpPr>
            <a:spLocks noGrp="1"/>
          </p:cNvSpPr>
          <p:nvPr>
            <p:ph idx="1"/>
          </p:nvPr>
        </p:nvSpPr>
        <p:spPr>
          <a:xfrm>
            <a:off x="1463040" y="2439415"/>
            <a:ext cx="6196405" cy="2740916"/>
          </a:xfrm>
        </p:spPr>
        <p:txBody>
          <a:bodyPr/>
          <a:lstStyle/>
          <a:p>
            <a:pPr marL="0" indent="0" algn="ctr">
              <a:buNone/>
            </a:pPr>
            <a:r>
              <a:rPr lang="en-US" sz="3600" b="1" i="1" dirty="0">
                <a:solidFill>
                  <a:srgbClr val="354675"/>
                </a:solidFill>
                <a:latin typeface="+mj-lt"/>
              </a:rPr>
              <a:t>6 Feet Didn’t Seem That Far</a:t>
            </a:r>
          </a:p>
          <a:p>
            <a:pPr marL="0" indent="0" algn="ctr">
              <a:buNone/>
            </a:pPr>
            <a:r>
              <a:rPr lang="en-US" sz="3600" dirty="0">
                <a:solidFill>
                  <a:srgbClr val="354675"/>
                </a:solidFill>
                <a:latin typeface="+mj-lt"/>
              </a:rPr>
              <a:t>by</a:t>
            </a:r>
          </a:p>
          <a:p>
            <a:pPr marL="0" indent="0" algn="ctr">
              <a:buNone/>
            </a:pPr>
            <a:r>
              <a:rPr lang="en-US" sz="3600" dirty="0" err="1">
                <a:solidFill>
                  <a:srgbClr val="354675"/>
                </a:solidFill>
                <a:latin typeface="+mj-lt"/>
              </a:rPr>
              <a:t>Jennarose</a:t>
            </a:r>
            <a:r>
              <a:rPr lang="en-US" sz="3600" dirty="0">
                <a:solidFill>
                  <a:srgbClr val="354675"/>
                </a:solidFill>
                <a:latin typeface="+mj-lt"/>
              </a:rPr>
              <a:t> </a:t>
            </a:r>
            <a:r>
              <a:rPr lang="en-US" sz="3600" dirty="0" err="1" smtClean="0">
                <a:solidFill>
                  <a:srgbClr val="354675"/>
                </a:solidFill>
                <a:latin typeface="+mj-lt"/>
              </a:rPr>
              <a:t>Colucci</a:t>
            </a:r>
            <a:endParaRPr lang="en-US" sz="3600" dirty="0" smtClean="0">
              <a:solidFill>
                <a:srgbClr val="354675"/>
              </a:solidFill>
              <a:latin typeface="+mj-lt"/>
            </a:endParaRPr>
          </a:p>
          <a:p>
            <a:pPr marL="0" indent="0" algn="ctr">
              <a:buNone/>
            </a:pPr>
            <a:r>
              <a:rPr lang="en-US" sz="2800" dirty="0" smtClean="0">
                <a:solidFill>
                  <a:srgbClr val="354675"/>
                </a:solidFill>
                <a:latin typeface="+mj-lt"/>
              </a:rPr>
              <a:t>2020</a:t>
            </a:r>
            <a:endParaRPr lang="en-US" dirty="0">
              <a:solidFill>
                <a:srgbClr val="354675"/>
              </a:solidFill>
              <a:latin typeface="+mj-lt"/>
            </a:endParaRPr>
          </a:p>
          <a:p>
            <a:pPr marL="0" indent="0">
              <a:buNone/>
            </a:pPr>
            <a:endParaRPr lang="en-US" dirty="0">
              <a:solidFill>
                <a:srgbClr val="354675"/>
              </a:solidFill>
            </a:endParaRPr>
          </a:p>
        </p:txBody>
      </p:sp>
    </p:spTree>
    <p:extLst>
      <p:ext uri="{BB962C8B-B14F-4D97-AF65-F5344CB8AC3E}">
        <p14:creationId xmlns:p14="http://schemas.microsoft.com/office/powerpoint/2010/main" val="309752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9201" y="986730"/>
            <a:ext cx="9414478" cy="4647426"/>
          </a:xfrm>
          <a:prstGeom prst="rect">
            <a:avLst/>
          </a:prstGeom>
          <a:noFill/>
        </p:spPr>
        <p:txBody>
          <a:bodyPr wrap="square" rtlCol="0">
            <a:spAutoFit/>
          </a:bodyPr>
          <a:lstStyle/>
          <a:p>
            <a:r>
              <a:rPr lang="en-US" sz="1600" dirty="0">
                <a:solidFill>
                  <a:srgbClr val="354675"/>
                </a:solidFill>
              </a:rPr>
              <a:t> </a:t>
            </a:r>
          </a:p>
          <a:p>
            <a:r>
              <a:rPr lang="en-US" sz="2000" b="1" dirty="0">
                <a:solidFill>
                  <a:srgbClr val="354675"/>
                </a:solidFill>
                <a:latin typeface="+mj-lt"/>
              </a:rPr>
              <a:t>“6 feet doesn’t seem that far,”</a:t>
            </a:r>
          </a:p>
          <a:p>
            <a:r>
              <a:rPr lang="en-US" sz="2000" dirty="0">
                <a:solidFill>
                  <a:srgbClr val="354675"/>
                </a:solidFill>
                <a:latin typeface="+mj-lt"/>
              </a:rPr>
              <a:t>I thought to myself on the first day of quarantine.</a:t>
            </a:r>
          </a:p>
          <a:p>
            <a:r>
              <a:rPr lang="en-US" sz="2000" dirty="0">
                <a:solidFill>
                  <a:srgbClr val="354675"/>
                </a:solidFill>
                <a:latin typeface="+mj-lt"/>
              </a:rPr>
              <a:t>“This will be easy.”</a:t>
            </a:r>
          </a:p>
          <a:p>
            <a:r>
              <a:rPr lang="en-US" sz="2000" dirty="0">
                <a:solidFill>
                  <a:srgbClr val="354675"/>
                </a:solidFill>
                <a:latin typeface="+mj-lt"/>
              </a:rPr>
              <a:t> </a:t>
            </a:r>
          </a:p>
          <a:p>
            <a:r>
              <a:rPr lang="en-US" sz="2000" dirty="0">
                <a:solidFill>
                  <a:srgbClr val="354675"/>
                </a:solidFill>
                <a:latin typeface="+mj-lt"/>
              </a:rPr>
              <a:t>It doesn’t seem that far ….</a:t>
            </a:r>
          </a:p>
          <a:p>
            <a:r>
              <a:rPr lang="en-US" sz="2000" dirty="0">
                <a:solidFill>
                  <a:srgbClr val="354675"/>
                </a:solidFill>
                <a:latin typeface="+mj-lt"/>
              </a:rPr>
              <a:t>until your mom comes home from a long day at work</a:t>
            </a:r>
          </a:p>
          <a:p>
            <a:r>
              <a:rPr lang="en-US" sz="2000" dirty="0">
                <a:solidFill>
                  <a:srgbClr val="354675"/>
                </a:solidFill>
                <a:latin typeface="+mj-lt"/>
              </a:rPr>
              <a:t>and can’t sit at the dining room table with us for </a:t>
            </a:r>
            <a:r>
              <a:rPr lang="en-US" sz="2000" dirty="0" smtClean="0">
                <a:solidFill>
                  <a:srgbClr val="354675"/>
                </a:solidFill>
                <a:latin typeface="+mj-lt"/>
              </a:rPr>
              <a:t>dinner</a:t>
            </a:r>
          </a:p>
          <a:p>
            <a:r>
              <a:rPr lang="en-US" sz="2000" dirty="0">
                <a:solidFill>
                  <a:srgbClr val="354675"/>
                </a:solidFill>
                <a:latin typeface="+mj-lt"/>
              </a:rPr>
              <a:t>b</a:t>
            </a:r>
            <a:r>
              <a:rPr lang="en-US" sz="2000" dirty="0" smtClean="0">
                <a:solidFill>
                  <a:srgbClr val="354675"/>
                </a:solidFill>
                <a:latin typeface="+mj-lt"/>
              </a:rPr>
              <a:t>ecause two </a:t>
            </a:r>
            <a:r>
              <a:rPr lang="en-US" sz="2000" dirty="0">
                <a:solidFill>
                  <a:srgbClr val="354675"/>
                </a:solidFill>
                <a:latin typeface="+mj-lt"/>
              </a:rPr>
              <a:t>of her coworkers just tested positive. </a:t>
            </a:r>
          </a:p>
          <a:p>
            <a:r>
              <a:rPr lang="en-US" sz="2000" dirty="0">
                <a:solidFill>
                  <a:srgbClr val="354675"/>
                </a:solidFill>
                <a:latin typeface="+mj-lt"/>
              </a:rPr>
              <a:t> </a:t>
            </a:r>
          </a:p>
          <a:p>
            <a:r>
              <a:rPr lang="en-US" sz="2000" dirty="0">
                <a:solidFill>
                  <a:srgbClr val="354675"/>
                </a:solidFill>
                <a:latin typeface="+mj-lt"/>
              </a:rPr>
              <a:t>It doesn’t seem that far….</a:t>
            </a:r>
          </a:p>
          <a:p>
            <a:r>
              <a:rPr lang="en-US" sz="2000" dirty="0">
                <a:solidFill>
                  <a:srgbClr val="354675"/>
                </a:solidFill>
                <a:latin typeface="+mj-lt"/>
              </a:rPr>
              <a:t>until your parents haven’t hugged in almost two </a:t>
            </a:r>
            <a:r>
              <a:rPr lang="en-US" sz="2000" dirty="0" smtClean="0">
                <a:solidFill>
                  <a:srgbClr val="354675"/>
                </a:solidFill>
                <a:latin typeface="+mj-lt"/>
              </a:rPr>
              <a:t>months</a:t>
            </a:r>
          </a:p>
          <a:p>
            <a:r>
              <a:rPr lang="en-US" sz="2000" dirty="0" smtClean="0">
                <a:solidFill>
                  <a:srgbClr val="354675"/>
                </a:solidFill>
                <a:latin typeface="+mj-lt"/>
              </a:rPr>
              <a:t>because </a:t>
            </a:r>
            <a:r>
              <a:rPr lang="en-US" sz="2000" dirty="0">
                <a:solidFill>
                  <a:srgbClr val="354675"/>
                </a:solidFill>
                <a:latin typeface="+mj-lt"/>
              </a:rPr>
              <a:t>she’s an essential worker</a:t>
            </a:r>
          </a:p>
          <a:p>
            <a:r>
              <a:rPr lang="en-US" sz="2000" dirty="0">
                <a:solidFill>
                  <a:srgbClr val="354675"/>
                </a:solidFill>
                <a:latin typeface="+mj-lt"/>
              </a:rPr>
              <a:t>and he’s high risk because he had a kidney transplant. </a:t>
            </a:r>
          </a:p>
          <a:p>
            <a:endParaRPr lang="en-US" sz="2000" dirty="0">
              <a:solidFill>
                <a:srgbClr val="354675"/>
              </a:solidFill>
              <a:latin typeface="+mj-lt"/>
            </a:endParaRPr>
          </a:p>
        </p:txBody>
      </p:sp>
    </p:spTree>
    <p:extLst>
      <p:ext uri="{BB962C8B-B14F-4D97-AF65-F5344CB8AC3E}">
        <p14:creationId xmlns:p14="http://schemas.microsoft.com/office/powerpoint/2010/main" val="1105175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0</TotalTime>
  <Words>2519</Words>
  <Application>Microsoft Office PowerPoint</Application>
  <PresentationFormat>On-screen Show (4:3)</PresentationFormat>
  <Paragraphs>344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Pushpin</vt:lpstr>
      <vt:lpstr>Waterford Public Library Talk October 6, 2020 GOOD GRIEF:  HEALING AFTER LOSS</vt:lpstr>
      <vt:lpstr>PowerPoint Presentation</vt:lpstr>
      <vt:lpstr>What is Psychosocial Support? </vt:lpstr>
      <vt:lpstr>Outcomes: Better understanding...</vt:lpstr>
      <vt:lpstr>PowerPoint Presentation</vt:lpstr>
      <vt:lpstr>Grief defined:</vt:lpstr>
      <vt:lpstr>Questions</vt:lpstr>
      <vt:lpstr>Poem</vt:lpstr>
      <vt:lpstr>PowerPoint Presentation</vt:lpstr>
      <vt:lpstr>PowerPoint Presentation</vt:lpstr>
      <vt:lpstr>Video</vt:lpstr>
      <vt:lpstr>Losses big, small, hidden</vt:lpstr>
      <vt:lpstr>Tear Soup  Helpful ingredients to consider </vt:lpstr>
      <vt:lpstr>PowerPoint Presentation</vt:lpstr>
      <vt:lpstr>Panelists Share</vt:lpstr>
      <vt:lpstr>Ambiguous Loss Pauline Boss, PhD Learning to Cope with Unresolved Grief</vt:lpstr>
      <vt:lpstr>Ambiguous loss (continued)</vt:lpstr>
      <vt:lpstr>UNRESOLVED GRIEF From the lack of awareness of many  “hidden”, intangible, or “ambiguous losses </vt:lpstr>
      <vt:lpstr>Keys to Good Grief:</vt:lpstr>
      <vt:lpstr>Panelists Share</vt:lpstr>
      <vt:lpstr>Focusing on the Positive</vt:lpstr>
      <vt:lpstr>Helping Children/Youth  with grief and death a loved one</vt:lpstr>
      <vt:lpstr>Video animation 6 minutes</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GRIEF:  HEALING AFTER LOSS</dc:title>
  <dc:creator>michele</dc:creator>
  <cp:lastModifiedBy>Tim</cp:lastModifiedBy>
  <cp:revision>205</cp:revision>
  <dcterms:created xsi:type="dcterms:W3CDTF">2020-09-29T19:40:18Z</dcterms:created>
  <dcterms:modified xsi:type="dcterms:W3CDTF">2020-10-30T18:51:39Z</dcterms:modified>
</cp:coreProperties>
</file>