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331" r:id="rId7"/>
    <p:sldId id="363" r:id="rId8"/>
    <p:sldId id="260" r:id="rId9"/>
    <p:sldId id="334" r:id="rId10"/>
    <p:sldId id="332" r:id="rId11"/>
    <p:sldId id="336" r:id="rId12"/>
    <p:sldId id="337" r:id="rId13"/>
    <p:sldId id="338" r:id="rId14"/>
    <p:sldId id="341" r:id="rId15"/>
    <p:sldId id="342" r:id="rId16"/>
    <p:sldId id="343" r:id="rId17"/>
    <p:sldId id="353" r:id="rId18"/>
    <p:sldId id="354" r:id="rId19"/>
    <p:sldId id="360" r:id="rId20"/>
    <p:sldId id="348" r:id="rId21"/>
    <p:sldId id="349" r:id="rId22"/>
    <p:sldId id="350" r:id="rId23"/>
    <p:sldId id="351" r:id="rId24"/>
    <p:sldId id="333" r:id="rId25"/>
    <p:sldId id="355" r:id="rId26"/>
    <p:sldId id="335" r:id="rId27"/>
    <p:sldId id="356" r:id="rId28"/>
    <p:sldId id="339" r:id="rId29"/>
    <p:sldId id="340" r:id="rId30"/>
    <p:sldId id="344" r:id="rId31"/>
    <p:sldId id="345" r:id="rId32"/>
    <p:sldId id="346" r:id="rId33"/>
    <p:sldId id="347" r:id="rId34"/>
    <p:sldId id="352" r:id="rId35"/>
    <p:sldId id="357" r:id="rId36"/>
    <p:sldId id="358" r:id="rId37"/>
    <p:sldId id="359" r:id="rId38"/>
    <p:sldId id="361" r:id="rId39"/>
    <p:sldId id="362" r:id="rId40"/>
    <p:sldId id="364"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6" d="100"/>
          <a:sy n="76" d="100"/>
        </p:scale>
        <p:origin x="-33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EF0A7-9350-4ED5-A353-AED43A91DF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81E83A2-5E1F-43CA-A874-DDF1389E8A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C687A03-1F11-4F07-B1A8-97D7865BF012}"/>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5" name="Footer Placeholder 4">
            <a:extLst>
              <a:ext uri="{FF2B5EF4-FFF2-40B4-BE49-F238E27FC236}">
                <a16:creationId xmlns:a16="http://schemas.microsoft.com/office/drawing/2014/main" xmlns="" id="{7A1AD2E6-978A-4530-A60B-446BC1F39A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D23BFFF-6FD8-4032-9177-B275C6003C13}"/>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379432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A7D20-CFAA-4871-A225-4C5C6D37E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9559092-2E66-4CED-9043-4F467BC3BC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D92168-FBA0-4971-B24A-4834F68AC949}"/>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5" name="Footer Placeholder 4">
            <a:extLst>
              <a:ext uri="{FF2B5EF4-FFF2-40B4-BE49-F238E27FC236}">
                <a16:creationId xmlns:a16="http://schemas.microsoft.com/office/drawing/2014/main" xmlns="" id="{0CB64A64-62C5-4E65-8747-04D52B6CD4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342D1EB-ED6C-4B5B-A495-D356521A0381}"/>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190276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C89E6A-492B-41F0-9501-D54FD69446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8A416E3-A50B-417D-8ED8-085C4E5D14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C104F5-3047-4D86-B192-82B66B8EEDF0}"/>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5" name="Footer Placeholder 4">
            <a:extLst>
              <a:ext uri="{FF2B5EF4-FFF2-40B4-BE49-F238E27FC236}">
                <a16:creationId xmlns:a16="http://schemas.microsoft.com/office/drawing/2014/main" xmlns="" id="{50CE4380-3EA4-4414-A8FC-7F7F2E845A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90575B6-34BE-4806-A600-B2FE74926ACD}"/>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71007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E2EFEE-473F-42FE-A997-9FA6407B2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8724DA-B7F8-477D-95FC-F338203C0E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EA8FA4-BD08-4F5A-9E44-B08449884795}"/>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5" name="Footer Placeholder 4">
            <a:extLst>
              <a:ext uri="{FF2B5EF4-FFF2-40B4-BE49-F238E27FC236}">
                <a16:creationId xmlns:a16="http://schemas.microsoft.com/office/drawing/2014/main" xmlns="" id="{F97862E1-66A2-49A2-B144-9B33284E4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8A8B41D-3605-435D-92B2-794B9BAE8BAF}"/>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36177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226F5-0483-4856-AC85-27B69E4818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7723973-C8CA-4934-89E3-34E6619A1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9DA747F-1FE4-41B9-A8B1-AAF64DB616E9}"/>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5" name="Footer Placeholder 4">
            <a:extLst>
              <a:ext uri="{FF2B5EF4-FFF2-40B4-BE49-F238E27FC236}">
                <a16:creationId xmlns:a16="http://schemas.microsoft.com/office/drawing/2014/main" xmlns="" id="{D3743670-EAFD-4787-BE84-AEFA3AFD2E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8DC6EA4-5900-47AA-90F7-45958B96CF2F}"/>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125500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B9F19-A311-411B-905E-C9B6790C9F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06B4F79-9F26-427D-8F82-AF3FAEC40E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C6D44F6-35E5-4D52-8D0C-8DD5FC6B1E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4D721F9-FCB2-4FE7-B0C1-6E8ACEFAFF54}"/>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6" name="Footer Placeholder 5">
            <a:extLst>
              <a:ext uri="{FF2B5EF4-FFF2-40B4-BE49-F238E27FC236}">
                <a16:creationId xmlns:a16="http://schemas.microsoft.com/office/drawing/2014/main" xmlns="" id="{67929D87-5ACA-4AA8-B423-0207C5DEA8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78953E-39F4-4212-88B0-02ECC4D97572}"/>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333201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D2F5C6-555E-40CE-96E4-DFD69FA52E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1A2464-1A9A-4019-9058-D8C02819F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0D3255-27D4-41FA-91D3-14C32979AB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0340682-DEB3-47AD-B1D7-6B1FE1C0F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19B5255-5D92-4AEA-953E-3CD93770E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195624F-016C-4D0B-9DB1-AD156E44A2B3}"/>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8" name="Footer Placeholder 7">
            <a:extLst>
              <a:ext uri="{FF2B5EF4-FFF2-40B4-BE49-F238E27FC236}">
                <a16:creationId xmlns:a16="http://schemas.microsoft.com/office/drawing/2014/main" xmlns="" id="{73B624BC-0B72-478A-8FEB-F93B6A49F5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3ABF6AD-6F66-484A-9BF6-04C3AAE43695}"/>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350213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43659-93A5-4D68-8DCF-BBD0E8BA9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1758576-8D5A-4005-B0B3-ED990503FC75}"/>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4" name="Footer Placeholder 3">
            <a:extLst>
              <a:ext uri="{FF2B5EF4-FFF2-40B4-BE49-F238E27FC236}">
                <a16:creationId xmlns:a16="http://schemas.microsoft.com/office/drawing/2014/main" xmlns="" id="{759247B4-98A3-4A97-AC2B-DBA6F2D5BA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84538871-FCB4-451F-B91C-5F601E349806}"/>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146510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E63FF1A-CEBC-4BE7-88A1-BD09974E2999}"/>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3" name="Footer Placeholder 2">
            <a:extLst>
              <a:ext uri="{FF2B5EF4-FFF2-40B4-BE49-F238E27FC236}">
                <a16:creationId xmlns:a16="http://schemas.microsoft.com/office/drawing/2014/main" xmlns="" id="{D4D2213D-CB78-4331-B01E-0A1094F103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DE9B7D6-43F0-4B21-BEEB-3BA30BEAC1A1}"/>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205941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CA14E-A636-4608-B1B6-9AD4CE55A3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8D1DC5C-8ED3-4E90-AA38-002DF0400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20C4652-8A58-41DC-B74D-2463BA187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5D62A4-3A3F-4ABF-8CDD-40FF73BA91B0}"/>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6" name="Footer Placeholder 5">
            <a:extLst>
              <a:ext uri="{FF2B5EF4-FFF2-40B4-BE49-F238E27FC236}">
                <a16:creationId xmlns:a16="http://schemas.microsoft.com/office/drawing/2014/main" xmlns="" id="{76184A5B-D206-47E3-BD32-BA6087C6E5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67CCA10-F2D8-434D-8170-564A5D94186A}"/>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1796875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E321A-C34E-42FF-A7FA-9B6169E2CB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C757B52-C35C-4BC7-96DC-C49B42A50C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BF228883-1B69-430B-9D9B-1AA27623A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943E74-2868-4C97-A1E1-27F97B4F0610}"/>
              </a:ext>
            </a:extLst>
          </p:cNvPr>
          <p:cNvSpPr>
            <a:spLocks noGrp="1"/>
          </p:cNvSpPr>
          <p:nvPr>
            <p:ph type="dt" sz="half" idx="10"/>
          </p:nvPr>
        </p:nvSpPr>
        <p:spPr/>
        <p:txBody>
          <a:bodyPr/>
          <a:lstStyle/>
          <a:p>
            <a:fld id="{8D932024-403A-4CD4-9AF3-485700E82334}" type="datetimeFigureOut">
              <a:rPr lang="en-US" smtClean="0"/>
              <a:t>10/28/2020</a:t>
            </a:fld>
            <a:endParaRPr lang="en-US" dirty="0"/>
          </a:p>
        </p:txBody>
      </p:sp>
      <p:sp>
        <p:nvSpPr>
          <p:cNvPr id="6" name="Footer Placeholder 5">
            <a:extLst>
              <a:ext uri="{FF2B5EF4-FFF2-40B4-BE49-F238E27FC236}">
                <a16:creationId xmlns:a16="http://schemas.microsoft.com/office/drawing/2014/main" xmlns="" id="{361F8CD8-AE1E-412E-9A31-9F4C61F5B3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036AA45-922E-4F55-BEDC-F27F369A90D7}"/>
              </a:ext>
            </a:extLst>
          </p:cNvPr>
          <p:cNvSpPr>
            <a:spLocks noGrp="1"/>
          </p:cNvSpPr>
          <p:nvPr>
            <p:ph type="sldNum" sz="quarter" idx="12"/>
          </p:nvPr>
        </p:nvSpPr>
        <p:spPr/>
        <p:txBody>
          <a:bodyPr/>
          <a:lstStyle/>
          <a:p>
            <a:fld id="{EA4E76B8-713D-4600-B7EF-DBDE9103163B}" type="slidenum">
              <a:rPr lang="en-US" smtClean="0"/>
              <a:t>‹#›</a:t>
            </a:fld>
            <a:endParaRPr lang="en-US" dirty="0"/>
          </a:p>
        </p:txBody>
      </p:sp>
    </p:spTree>
    <p:extLst>
      <p:ext uri="{BB962C8B-B14F-4D97-AF65-F5344CB8AC3E}">
        <p14:creationId xmlns:p14="http://schemas.microsoft.com/office/powerpoint/2010/main" val="187328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CAAB93C-AD19-4B24-BCEB-4E195FDBC1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FAD35E6-668C-4FC7-BC41-020E134E0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CC90FF-712F-4E9A-AF1A-AEC9F3B13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32024-403A-4CD4-9AF3-485700E82334}" type="datetimeFigureOut">
              <a:rPr lang="en-US" smtClean="0"/>
              <a:t>10/28/2020</a:t>
            </a:fld>
            <a:endParaRPr lang="en-US" dirty="0"/>
          </a:p>
        </p:txBody>
      </p:sp>
      <p:sp>
        <p:nvSpPr>
          <p:cNvPr id="5" name="Footer Placeholder 4">
            <a:extLst>
              <a:ext uri="{FF2B5EF4-FFF2-40B4-BE49-F238E27FC236}">
                <a16:creationId xmlns:a16="http://schemas.microsoft.com/office/drawing/2014/main" xmlns="" id="{B423663F-10C6-407B-ABA8-6DF87AF7E9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76EB578E-1183-4310-8085-EE592F0F4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E76B8-713D-4600-B7EF-DBDE9103163B}" type="slidenum">
              <a:rPr lang="en-US" smtClean="0"/>
              <a:t>‹#›</a:t>
            </a:fld>
            <a:endParaRPr lang="en-US" dirty="0"/>
          </a:p>
        </p:txBody>
      </p:sp>
    </p:spTree>
    <p:extLst>
      <p:ext uri="{BB962C8B-B14F-4D97-AF65-F5344CB8AC3E}">
        <p14:creationId xmlns:p14="http://schemas.microsoft.com/office/powerpoint/2010/main" val="258595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cid:image001.jpg@01CE724F.619E9A10"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7BA92ED-B1A9-468A-9FB6-C73CEFF0F397}"/>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Good Grief: </a:t>
            </a:r>
            <a:br>
              <a:rPr lang="en-US" dirty="0">
                <a:solidFill>
                  <a:srgbClr val="FFFFFF"/>
                </a:solidFill>
              </a:rPr>
            </a:br>
            <a:r>
              <a:rPr lang="en-US" dirty="0">
                <a:solidFill>
                  <a:srgbClr val="FFFFFF"/>
                </a:solidFill>
              </a:rPr>
              <a:t>Healing After Loss</a:t>
            </a:r>
          </a:p>
        </p:txBody>
      </p:sp>
      <p:sp>
        <p:nvSpPr>
          <p:cNvPr id="3" name="Subtitle 2">
            <a:extLst>
              <a:ext uri="{FF2B5EF4-FFF2-40B4-BE49-F238E27FC236}">
                <a16:creationId xmlns:a16="http://schemas.microsoft.com/office/drawing/2014/main" xmlns="" id="{9A7BFBEC-47D7-43F4-975A-E3F2F1C40530}"/>
              </a:ext>
            </a:extLst>
          </p:cNvPr>
          <p:cNvSpPr>
            <a:spLocks noGrp="1"/>
          </p:cNvSpPr>
          <p:nvPr>
            <p:ph type="subTitle" idx="1"/>
          </p:nvPr>
        </p:nvSpPr>
        <p:spPr>
          <a:xfrm>
            <a:off x="3045368" y="4074718"/>
            <a:ext cx="6105194" cy="682079"/>
          </a:xfrm>
        </p:spPr>
        <p:txBody>
          <a:bodyPr>
            <a:noAutofit/>
          </a:bodyPr>
          <a:lstStyle/>
          <a:p>
            <a:r>
              <a:rPr lang="en-US" sz="2000" dirty="0">
                <a:solidFill>
                  <a:srgbClr val="FFFFFF"/>
                </a:solidFill>
              </a:rPr>
              <a:t>Tuesday, October 6, 6:30 pm</a:t>
            </a:r>
          </a:p>
          <a:p>
            <a:r>
              <a:rPr lang="en-US" sz="2000" dirty="0">
                <a:solidFill>
                  <a:srgbClr val="FFFFFF"/>
                </a:solidFill>
              </a:rPr>
              <a:t>Waterford Public Library, Waterford, CT (online via Zoom)</a:t>
            </a:r>
          </a:p>
          <a:p>
            <a:r>
              <a:rPr lang="en-US" sz="2000" dirty="0">
                <a:solidFill>
                  <a:srgbClr val="FFFFFF"/>
                </a:solidFill>
              </a:rPr>
              <a:t>Jane M. Gangi, PhD</a:t>
            </a:r>
          </a:p>
        </p:txBody>
      </p:sp>
    </p:spTree>
    <p:extLst>
      <p:ext uri="{BB962C8B-B14F-4D97-AF65-F5344CB8AC3E}">
        <p14:creationId xmlns:p14="http://schemas.microsoft.com/office/powerpoint/2010/main" val="2552693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9DC0CDE-A447-4569-9625-995F444B6035}"/>
              </a:ext>
            </a:extLst>
          </p:cNvPr>
          <p:cNvSpPr>
            <a:spLocks noGrp="1"/>
          </p:cNvSpPr>
          <p:nvPr>
            <p:ph type="title"/>
          </p:nvPr>
        </p:nvSpPr>
        <p:spPr/>
        <p:txBody>
          <a:bodyPr/>
          <a:lstStyle/>
          <a:p>
            <a:r>
              <a:rPr lang="en-US" dirty="0"/>
              <a:t>Upper elementary +</a:t>
            </a:r>
          </a:p>
        </p:txBody>
      </p:sp>
      <p:pic>
        <p:nvPicPr>
          <p:cNvPr id="2050" name="Picture 2" descr="Elegy on the Death of César Chávez | Cinco Puntos Press">
            <a:extLst>
              <a:ext uri="{FF2B5EF4-FFF2-40B4-BE49-F238E27FC236}">
                <a16:creationId xmlns:a16="http://schemas.microsoft.com/office/drawing/2014/main" xmlns="" id="{04D83878-53F1-4BBA-B901-B9B22D990B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50676" y="1825625"/>
            <a:ext cx="54906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6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573B1-EDD4-46A1-805E-E089F5FBE21F}"/>
              </a:ext>
            </a:extLst>
          </p:cNvPr>
          <p:cNvSpPr>
            <a:spLocks noGrp="1"/>
          </p:cNvSpPr>
          <p:nvPr>
            <p:ph type="title"/>
          </p:nvPr>
        </p:nvSpPr>
        <p:spPr/>
        <p:txBody>
          <a:bodyPr>
            <a:normAutofit fontScale="90000"/>
          </a:bodyPr>
          <a:lstStyle/>
          <a:p>
            <a:r>
              <a:rPr lang="en-US" dirty="0"/>
              <a:t>After a beloved grandmother passes away, spring brings her favorite purple flowers. Picture book.</a:t>
            </a:r>
          </a:p>
        </p:txBody>
      </p:sp>
      <p:pic>
        <p:nvPicPr>
          <p:cNvPr id="6146" name="Picture 2" descr="Grandma's Purple Flowers: Adjoa J. Burrowes: 9781600603433: Amazon.com:  Books">
            <a:extLst>
              <a:ext uri="{FF2B5EF4-FFF2-40B4-BE49-F238E27FC236}">
                <a16:creationId xmlns:a16="http://schemas.microsoft.com/office/drawing/2014/main" xmlns="" id="{0D2264CC-F400-454F-AFC7-A729B97E28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3391" y="1762237"/>
            <a:ext cx="501569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4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9B17F-DD8F-459D-B91D-6D33AC6AE19F}"/>
              </a:ext>
            </a:extLst>
          </p:cNvPr>
          <p:cNvSpPr>
            <a:spLocks noGrp="1"/>
          </p:cNvSpPr>
          <p:nvPr>
            <p:ph type="title"/>
          </p:nvPr>
        </p:nvSpPr>
        <p:spPr/>
        <p:txBody>
          <a:bodyPr/>
          <a:lstStyle/>
          <a:p>
            <a:r>
              <a:rPr lang="en-US" dirty="0"/>
              <a:t>Would we really want to live forever? Fantasy novel. Upper elementary—middle school.</a:t>
            </a:r>
          </a:p>
        </p:txBody>
      </p:sp>
      <p:pic>
        <p:nvPicPr>
          <p:cNvPr id="8194" name="Picture 2" descr="Amazon.com: Tuck Everlasting (9781250059291): Babbitt, Natalie, Maguire,  Gregory: Books">
            <a:extLst>
              <a:ext uri="{FF2B5EF4-FFF2-40B4-BE49-F238E27FC236}">
                <a16:creationId xmlns:a16="http://schemas.microsoft.com/office/drawing/2014/main" xmlns="" id="{88E4EA30-E4CB-49B3-BBB7-3E3ACBFBB70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6244" y="1825625"/>
            <a:ext cx="289951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31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E93147-6486-471D-990A-677F914A1659}"/>
              </a:ext>
            </a:extLst>
          </p:cNvPr>
          <p:cNvSpPr>
            <a:spLocks noGrp="1"/>
          </p:cNvSpPr>
          <p:nvPr>
            <p:ph type="title"/>
          </p:nvPr>
        </p:nvSpPr>
        <p:spPr/>
        <p:txBody>
          <a:bodyPr>
            <a:normAutofit fontScale="90000"/>
          </a:bodyPr>
          <a:lstStyle/>
          <a:p>
            <a:r>
              <a:rPr lang="en-US" dirty="0"/>
              <a:t>To come to terms with the death of her mother, Phoebe takes a trip with her grandparents. Middle grade novel.</a:t>
            </a:r>
          </a:p>
        </p:txBody>
      </p:sp>
      <p:pic>
        <p:nvPicPr>
          <p:cNvPr id="9218" name="Picture 2" descr="Read-at-Home Mom: Book Review: Walk Two Moons by Sharon Creech (1994)">
            <a:extLst>
              <a:ext uri="{FF2B5EF4-FFF2-40B4-BE49-F238E27FC236}">
                <a16:creationId xmlns:a16="http://schemas.microsoft.com/office/drawing/2014/main" xmlns="" id="{D135DFE9-3F8C-47A7-9073-C027AF84A8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5250" y="1825625"/>
            <a:ext cx="28214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0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5848C-9C8B-40D8-8938-AA654191145C}"/>
              </a:ext>
            </a:extLst>
          </p:cNvPr>
          <p:cNvSpPr>
            <a:spLocks noGrp="1"/>
          </p:cNvSpPr>
          <p:nvPr>
            <p:ph type="title"/>
          </p:nvPr>
        </p:nvSpPr>
        <p:spPr/>
        <p:txBody>
          <a:bodyPr>
            <a:normAutofit fontScale="90000"/>
          </a:bodyPr>
          <a:lstStyle/>
          <a:p>
            <a:r>
              <a:rPr lang="en-US" dirty="0"/>
              <a:t>An Iranian and Iraqi boy end up in the same hospital, at first as enemies and, later, as friends. Picture book.</a:t>
            </a:r>
          </a:p>
        </p:txBody>
      </p:sp>
      <p:pic>
        <p:nvPicPr>
          <p:cNvPr id="12290" name="Picture 2" descr="Good Night, Commander: Akbarpour, Ahmad, Zahedi, Morteza: 9780888999894:  Amazon.com: Books">
            <a:extLst>
              <a:ext uri="{FF2B5EF4-FFF2-40B4-BE49-F238E27FC236}">
                <a16:creationId xmlns:a16="http://schemas.microsoft.com/office/drawing/2014/main" xmlns="" id="{B7538102-6C49-4DDD-A39D-CE417153590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20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58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050F4-B40B-4055-B011-82298BC88D7E}"/>
              </a:ext>
            </a:extLst>
          </p:cNvPr>
          <p:cNvSpPr>
            <a:spLocks noGrp="1"/>
          </p:cNvSpPr>
          <p:nvPr>
            <p:ph type="title"/>
          </p:nvPr>
        </p:nvSpPr>
        <p:spPr/>
        <p:txBody>
          <a:bodyPr/>
          <a:lstStyle/>
          <a:p>
            <a:r>
              <a:rPr lang="en-US" dirty="0"/>
              <a:t>Two children lose their mother during the Dust Bowl. Picture book.</a:t>
            </a:r>
          </a:p>
        </p:txBody>
      </p:sp>
      <p:pic>
        <p:nvPicPr>
          <p:cNvPr id="13314" name="Picture 2" descr="Angels In The Dust by Margot Theis Raven">
            <a:extLst>
              <a:ext uri="{FF2B5EF4-FFF2-40B4-BE49-F238E27FC236}">
                <a16:creationId xmlns:a16="http://schemas.microsoft.com/office/drawing/2014/main" xmlns="" id="{610E2F80-087F-4301-8F53-515E5BB037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1525" y="2034381"/>
            <a:ext cx="302895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8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0FC9DF-2DEE-435B-844B-DF01B91CE915}"/>
              </a:ext>
            </a:extLst>
          </p:cNvPr>
          <p:cNvSpPr>
            <a:spLocks noGrp="1"/>
          </p:cNvSpPr>
          <p:nvPr>
            <p:ph type="title"/>
          </p:nvPr>
        </p:nvSpPr>
        <p:spPr/>
        <p:txBody>
          <a:bodyPr/>
          <a:lstStyle/>
          <a:p>
            <a:r>
              <a:rPr lang="en-US" dirty="0"/>
              <a:t>Also, the loss of a mother during the Dust Bowl. Novel in verse.</a:t>
            </a:r>
          </a:p>
        </p:txBody>
      </p:sp>
      <p:pic>
        <p:nvPicPr>
          <p:cNvPr id="14338" name="Picture 2" descr="Historical Fiction: “Out of the Dust” | Conley Elementary School">
            <a:extLst>
              <a:ext uri="{FF2B5EF4-FFF2-40B4-BE49-F238E27FC236}">
                <a16:creationId xmlns:a16="http://schemas.microsoft.com/office/drawing/2014/main" xmlns="" id="{01DA4FBF-7ED3-4EA1-B21A-92EFF69E59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0925" y="1837564"/>
            <a:ext cx="297673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57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181A8-3917-466E-9923-5B12E59B31D0}"/>
              </a:ext>
            </a:extLst>
          </p:cNvPr>
          <p:cNvSpPr>
            <a:spLocks noGrp="1"/>
          </p:cNvSpPr>
          <p:nvPr>
            <p:ph type="title"/>
          </p:nvPr>
        </p:nvSpPr>
        <p:spPr/>
        <p:txBody>
          <a:bodyPr>
            <a:normAutofit fontScale="90000"/>
          </a:bodyPr>
          <a:lstStyle/>
          <a:p>
            <a:r>
              <a:rPr lang="en-US" dirty="0"/>
              <a:t>Escaping from Haiti, a boy loses his parents to a drowning accident. The love of his uncle and his drum help him grieve. Picture book.</a:t>
            </a:r>
          </a:p>
        </p:txBody>
      </p:sp>
      <p:pic>
        <p:nvPicPr>
          <p:cNvPr id="24578" name="Picture 2" descr="Calling the Water Drum: LaTisha Redding, Aaron Boyd: 9781620141946:  Amazon.com: Books">
            <a:extLst>
              <a:ext uri="{FF2B5EF4-FFF2-40B4-BE49-F238E27FC236}">
                <a16:creationId xmlns:a16="http://schemas.microsoft.com/office/drawing/2014/main" xmlns="" id="{32A0B825-66E1-4205-824F-F6365EC268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8575" y="1858169"/>
            <a:ext cx="45148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405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F6BE1-9DED-4E23-98EA-EF3EAB819651}"/>
              </a:ext>
            </a:extLst>
          </p:cNvPr>
          <p:cNvSpPr>
            <a:spLocks noGrp="1"/>
          </p:cNvSpPr>
          <p:nvPr>
            <p:ph type="title"/>
          </p:nvPr>
        </p:nvSpPr>
        <p:spPr/>
        <p:txBody>
          <a:bodyPr>
            <a:normAutofit fontScale="90000"/>
          </a:bodyPr>
          <a:lstStyle/>
          <a:p>
            <a:r>
              <a:rPr lang="en-US" dirty="0"/>
              <a:t>A boy who has witnessed death in Somalia begins to find his way through art and a caring teacher. Picture book.</a:t>
            </a:r>
          </a:p>
        </p:txBody>
      </p:sp>
      <p:pic>
        <p:nvPicPr>
          <p:cNvPr id="25602" name="Picture 2" descr="The Color of Home by Mary Hoffman | Scholastic">
            <a:extLst>
              <a:ext uri="{FF2B5EF4-FFF2-40B4-BE49-F238E27FC236}">
                <a16:creationId xmlns:a16="http://schemas.microsoft.com/office/drawing/2014/main" xmlns="" id="{AAD89FA9-7574-41A4-9C32-8172714B56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86240" y="1825625"/>
            <a:ext cx="34195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7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D53CB-288D-478E-8990-E9AAF4377583}"/>
              </a:ext>
            </a:extLst>
          </p:cNvPr>
          <p:cNvSpPr>
            <a:spLocks noGrp="1"/>
          </p:cNvSpPr>
          <p:nvPr>
            <p:ph type="title"/>
          </p:nvPr>
        </p:nvSpPr>
        <p:spPr/>
        <p:txBody>
          <a:bodyPr>
            <a:normAutofit fontScale="90000"/>
          </a:bodyPr>
          <a:lstStyle/>
          <a:p>
            <a:r>
              <a:rPr lang="en-US" dirty="0"/>
              <a:t>After the death of their parents, an older brother tries to keep his younger brothers together. Novel.</a:t>
            </a:r>
          </a:p>
        </p:txBody>
      </p:sp>
      <p:pic>
        <p:nvPicPr>
          <p:cNvPr id="31746" name="Picture 2" descr="Amazon.com: Miracle's Boys (9780142415535): Woodson, Jacqueline: Books">
            <a:extLst>
              <a:ext uri="{FF2B5EF4-FFF2-40B4-BE49-F238E27FC236}">
                <a16:creationId xmlns:a16="http://schemas.microsoft.com/office/drawing/2014/main" xmlns="" id="{33FB7B23-DAA1-406E-B058-B94E64775B0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5271" y="1825625"/>
            <a:ext cx="290145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83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9F43A-B853-44E2-BB9D-97826C1C4C85}"/>
              </a:ext>
            </a:extLst>
          </p:cNvPr>
          <p:cNvSpPr>
            <a:spLocks noGrp="1"/>
          </p:cNvSpPr>
          <p:nvPr>
            <p:ph type="title"/>
          </p:nvPr>
        </p:nvSpPr>
        <p:spPr/>
        <p:txBody>
          <a:bodyPr>
            <a:noAutofit/>
          </a:bodyPr>
          <a:lstStyle/>
          <a:p>
            <a:pPr algn="ctr">
              <a:spcAft>
                <a:spcPts val="0"/>
              </a:spcAft>
            </a:pPr>
            <a:r>
              <a:rPr lang="en-US" sz="1600" b="0" i="1" dirty="0">
                <a:solidFill>
                  <a:srgbClr val="1D2228"/>
                </a:solidFill>
                <a:effectLst/>
                <a:latin typeface="Helvetica Neue"/>
              </a:rPr>
              <a:t>6 Feet Didn’t Seem That Far</a:t>
            </a:r>
            <a:r>
              <a:rPr lang="en-US" sz="1600" b="0" i="0" dirty="0">
                <a:solidFill>
                  <a:srgbClr val="1D2228"/>
                </a:solidFill>
                <a:effectLst/>
                <a:latin typeface="Helvetica Neue"/>
              </a:rPr>
              <a:t/>
            </a:r>
            <a:br>
              <a:rPr lang="en-US" sz="1600" b="0" i="0" dirty="0">
                <a:solidFill>
                  <a:srgbClr val="1D2228"/>
                </a:solidFill>
                <a:effectLst/>
                <a:latin typeface="Helvetica Neue"/>
              </a:rPr>
            </a:br>
            <a:r>
              <a:rPr lang="en-US" sz="1600" b="0" i="0" dirty="0">
                <a:solidFill>
                  <a:srgbClr val="1D2228"/>
                </a:solidFill>
                <a:effectLst/>
                <a:latin typeface="Helvetica Neue"/>
              </a:rPr>
              <a:t>by</a:t>
            </a:r>
            <a:br>
              <a:rPr lang="en-US" sz="1600" b="0" i="0" dirty="0">
                <a:solidFill>
                  <a:srgbClr val="1D2228"/>
                </a:solidFill>
                <a:effectLst/>
                <a:latin typeface="Helvetica Neue"/>
              </a:rPr>
            </a:br>
            <a:r>
              <a:rPr lang="en-US" sz="1600" b="0" i="0" dirty="0">
                <a:solidFill>
                  <a:srgbClr val="1D2228"/>
                </a:solidFill>
                <a:effectLst/>
                <a:latin typeface="Helvetica Neue"/>
              </a:rPr>
              <a:t>Jennarose Colucci</a:t>
            </a:r>
            <a:br>
              <a:rPr lang="en-US" sz="1600" b="0" i="0" dirty="0">
                <a:solidFill>
                  <a:srgbClr val="1D2228"/>
                </a:solidFill>
                <a:effectLst/>
                <a:latin typeface="Helvetica Neue"/>
              </a:rPr>
            </a:br>
            <a:r>
              <a:rPr lang="en-US" sz="1600" b="0" i="0" dirty="0">
                <a:solidFill>
                  <a:srgbClr val="1D2228"/>
                </a:solidFill>
                <a:effectLst/>
                <a:latin typeface="Helvetica Neue"/>
              </a:rPr>
              <a:t>an Education student at </a:t>
            </a:r>
            <a:br>
              <a:rPr lang="en-US" sz="1600" b="0" i="0" dirty="0">
                <a:solidFill>
                  <a:srgbClr val="1D2228"/>
                </a:solidFill>
                <a:effectLst/>
                <a:latin typeface="Helvetica Neue"/>
              </a:rPr>
            </a:br>
            <a:r>
              <a:rPr lang="en-US" sz="1600" b="0" i="0" dirty="0">
                <a:solidFill>
                  <a:srgbClr val="1D2228"/>
                </a:solidFill>
                <a:effectLst/>
                <a:latin typeface="Helvetica Neue"/>
              </a:rPr>
              <a:t>Mount Saint Mary College, Newburgh, NY</a:t>
            </a:r>
            <a:br>
              <a:rPr lang="en-US" sz="1600" b="0" i="0" dirty="0">
                <a:solidFill>
                  <a:srgbClr val="1D2228"/>
                </a:solidFill>
                <a:effectLst/>
                <a:latin typeface="Helvetica Neue"/>
              </a:rPr>
            </a:br>
            <a:r>
              <a:rPr lang="en-US" sz="1600" b="0" i="0" dirty="0">
                <a:solidFill>
                  <a:srgbClr val="1D2228"/>
                </a:solidFill>
                <a:effectLst/>
                <a:latin typeface="Helvetica Neue"/>
              </a:rPr>
              <a:t>May 2020</a:t>
            </a:r>
            <a:r>
              <a:rPr lang="en-US" sz="2000" b="0" i="0" dirty="0">
                <a:solidFill>
                  <a:srgbClr val="1D2228"/>
                </a:solidFill>
                <a:effectLst/>
                <a:latin typeface="Helvetica Neue"/>
              </a:rPr>
              <a:t/>
            </a:r>
            <a:br>
              <a:rPr lang="en-US" sz="2000" b="0" i="0" dirty="0">
                <a:solidFill>
                  <a:srgbClr val="1D2228"/>
                </a:solidFill>
                <a:effectLst/>
                <a:latin typeface="Helvetica Neue"/>
              </a:rPr>
            </a:br>
            <a:endParaRPr lang="en-US" sz="2000" dirty="0"/>
          </a:p>
        </p:txBody>
      </p:sp>
      <p:sp>
        <p:nvSpPr>
          <p:cNvPr id="3" name="Content Placeholder 2">
            <a:extLst>
              <a:ext uri="{FF2B5EF4-FFF2-40B4-BE49-F238E27FC236}">
                <a16:creationId xmlns:a16="http://schemas.microsoft.com/office/drawing/2014/main" xmlns="" id="{6C8D88CB-EC34-48E2-AA93-0E07882F91C7}"/>
              </a:ext>
            </a:extLst>
          </p:cNvPr>
          <p:cNvSpPr>
            <a:spLocks noGrp="1"/>
          </p:cNvSpPr>
          <p:nvPr>
            <p:ph sz="half" idx="1"/>
          </p:nvPr>
        </p:nvSpPr>
        <p:spPr/>
        <p:txBody>
          <a:bodyPr>
            <a:normAutofit fontScale="40000" lnSpcReduction="20000"/>
          </a:bodyPr>
          <a:lstStyle/>
          <a:p>
            <a:pPr marL="0" indent="0" algn="l">
              <a:spcAft>
                <a:spcPts val="0"/>
              </a:spcAft>
              <a:buNone/>
            </a:pPr>
            <a:r>
              <a:rPr lang="en-US" b="0" i="0" dirty="0">
                <a:solidFill>
                  <a:srgbClr val="1D2228"/>
                </a:solidFill>
                <a:effectLst/>
                <a:latin typeface="Helvetica Neue"/>
              </a:rPr>
              <a:t>“6 feet doesn’t seem that far,”</a:t>
            </a:r>
          </a:p>
          <a:p>
            <a:pPr marL="0" indent="0" algn="l">
              <a:spcAft>
                <a:spcPts val="0"/>
              </a:spcAft>
              <a:buNone/>
            </a:pPr>
            <a:r>
              <a:rPr lang="en-US" b="0" i="0" dirty="0">
                <a:solidFill>
                  <a:srgbClr val="1D2228"/>
                </a:solidFill>
                <a:effectLst/>
                <a:latin typeface="Helvetica Neue"/>
              </a:rPr>
              <a:t>I thought to myself on the first day of quarantine.</a:t>
            </a:r>
          </a:p>
          <a:p>
            <a:pPr marL="0" indent="0" algn="l">
              <a:spcAft>
                <a:spcPts val="0"/>
              </a:spcAft>
              <a:buNone/>
            </a:pPr>
            <a:r>
              <a:rPr lang="en-US" b="0" i="0" dirty="0">
                <a:solidFill>
                  <a:srgbClr val="1D2228"/>
                </a:solidFill>
                <a:effectLst/>
                <a:latin typeface="Helvetica Neue"/>
              </a:rPr>
              <a:t>“This will be easy.”</a:t>
            </a:r>
          </a:p>
          <a:p>
            <a:pPr marL="0" indent="0" algn="l">
              <a:spcAft>
                <a:spcPts val="0"/>
              </a:spcAft>
              <a:buNone/>
            </a:pPr>
            <a:r>
              <a:rPr lang="en-US" b="0" i="0" dirty="0">
                <a:solidFill>
                  <a:srgbClr val="1D2228"/>
                </a:solidFill>
                <a:effectLst/>
                <a:latin typeface="Helvetica Neue"/>
              </a:rPr>
              <a:t> </a:t>
            </a:r>
          </a:p>
          <a:p>
            <a:pPr marL="0" indent="0" algn="l">
              <a:spcAft>
                <a:spcPts val="0"/>
              </a:spcAft>
              <a:buNone/>
            </a:pPr>
            <a:r>
              <a:rPr lang="en-US" b="0" i="0" dirty="0">
                <a:solidFill>
                  <a:srgbClr val="1D2228"/>
                </a:solidFill>
                <a:effectLst/>
                <a:latin typeface="Helvetica Neue"/>
              </a:rPr>
              <a:t>It doesn’t seem that far ….</a:t>
            </a:r>
          </a:p>
          <a:p>
            <a:pPr marL="0" indent="0" algn="l">
              <a:spcAft>
                <a:spcPts val="0"/>
              </a:spcAft>
              <a:buNone/>
            </a:pPr>
            <a:r>
              <a:rPr lang="en-US" b="0" i="0" dirty="0">
                <a:solidFill>
                  <a:srgbClr val="1D2228"/>
                </a:solidFill>
                <a:effectLst/>
                <a:latin typeface="Helvetica Neue"/>
              </a:rPr>
              <a:t>until your mom comes home from a long day at work</a:t>
            </a:r>
          </a:p>
          <a:p>
            <a:pPr marL="0" indent="0" algn="l">
              <a:spcAft>
                <a:spcPts val="0"/>
              </a:spcAft>
              <a:buNone/>
            </a:pPr>
            <a:r>
              <a:rPr lang="en-US" b="0" i="0" dirty="0">
                <a:solidFill>
                  <a:srgbClr val="1D2228"/>
                </a:solidFill>
                <a:effectLst/>
                <a:latin typeface="Helvetica Neue"/>
              </a:rPr>
              <a:t>and can’t sit at the dining room table with us for dinner because</a:t>
            </a:r>
          </a:p>
          <a:p>
            <a:pPr marL="0" indent="0" algn="l">
              <a:spcAft>
                <a:spcPts val="0"/>
              </a:spcAft>
              <a:buNone/>
            </a:pPr>
            <a:r>
              <a:rPr lang="en-US" b="0" i="0" dirty="0">
                <a:solidFill>
                  <a:srgbClr val="1D2228"/>
                </a:solidFill>
                <a:effectLst/>
                <a:latin typeface="Helvetica Neue"/>
              </a:rPr>
              <a:t>two of her coworkers just tested positive. </a:t>
            </a:r>
          </a:p>
          <a:p>
            <a:pPr marL="0" indent="0" algn="l">
              <a:spcAft>
                <a:spcPts val="0"/>
              </a:spcAft>
              <a:buNone/>
            </a:pPr>
            <a:r>
              <a:rPr lang="en-US" b="0" i="0" dirty="0">
                <a:solidFill>
                  <a:srgbClr val="1D2228"/>
                </a:solidFill>
                <a:effectLst/>
                <a:latin typeface="Helvetica Neue"/>
              </a:rPr>
              <a:t> </a:t>
            </a:r>
          </a:p>
          <a:p>
            <a:pPr marL="0" indent="0" algn="l">
              <a:spcAft>
                <a:spcPts val="0"/>
              </a:spcAft>
              <a:buNone/>
            </a:pPr>
            <a:r>
              <a:rPr lang="en-US" b="0" i="0" dirty="0">
                <a:solidFill>
                  <a:srgbClr val="1D2228"/>
                </a:solidFill>
                <a:effectLst/>
                <a:latin typeface="Helvetica Neue"/>
              </a:rPr>
              <a:t>It doesn’t seem that far….</a:t>
            </a:r>
          </a:p>
          <a:p>
            <a:pPr marL="0" indent="0" algn="l">
              <a:spcAft>
                <a:spcPts val="0"/>
              </a:spcAft>
              <a:buNone/>
            </a:pPr>
            <a:r>
              <a:rPr lang="en-US" dirty="0">
                <a:solidFill>
                  <a:srgbClr val="1D2228"/>
                </a:solidFill>
                <a:latin typeface="Helvetica Neue"/>
              </a:rPr>
              <a:t>u</a:t>
            </a:r>
            <a:r>
              <a:rPr lang="en-US" b="0" i="0" dirty="0">
                <a:solidFill>
                  <a:srgbClr val="1D2228"/>
                </a:solidFill>
                <a:effectLst/>
                <a:latin typeface="Helvetica Neue"/>
              </a:rPr>
              <a:t>ntil your parents haven’t hugged in almost two months because she’s an </a:t>
            </a:r>
          </a:p>
          <a:p>
            <a:pPr marL="0" indent="0" algn="l">
              <a:spcAft>
                <a:spcPts val="0"/>
              </a:spcAft>
              <a:buNone/>
            </a:pPr>
            <a:r>
              <a:rPr lang="en-US" b="0" i="0" dirty="0">
                <a:solidFill>
                  <a:srgbClr val="1D2228"/>
                </a:solidFill>
                <a:effectLst/>
                <a:latin typeface="Helvetica Neue"/>
              </a:rPr>
              <a:t>essential worker</a:t>
            </a:r>
          </a:p>
          <a:p>
            <a:pPr marL="0" indent="0" algn="l">
              <a:spcAft>
                <a:spcPts val="0"/>
              </a:spcAft>
              <a:buNone/>
            </a:pPr>
            <a:r>
              <a:rPr lang="en-US" b="0" i="0" dirty="0">
                <a:solidFill>
                  <a:srgbClr val="1D2228"/>
                </a:solidFill>
                <a:effectLst/>
                <a:latin typeface="Helvetica Neue"/>
              </a:rPr>
              <a:t>and he’s high risk because he had a kidney transplant. </a:t>
            </a:r>
          </a:p>
          <a:p>
            <a:pPr marL="0" indent="0" algn="l">
              <a:spcAft>
                <a:spcPts val="0"/>
              </a:spcAft>
              <a:buNone/>
            </a:pPr>
            <a:endParaRPr lang="en-US" b="0" i="0" dirty="0">
              <a:solidFill>
                <a:srgbClr val="1D2228"/>
              </a:solidFill>
              <a:effectLst/>
              <a:latin typeface="Helvetica Neue"/>
            </a:endParaRPr>
          </a:p>
          <a:p>
            <a:pPr marL="0" indent="0">
              <a:buNone/>
            </a:pPr>
            <a:endParaRPr lang="en-US" dirty="0"/>
          </a:p>
        </p:txBody>
      </p:sp>
      <p:sp>
        <p:nvSpPr>
          <p:cNvPr id="4" name="Content Placeholder 3">
            <a:extLst>
              <a:ext uri="{FF2B5EF4-FFF2-40B4-BE49-F238E27FC236}">
                <a16:creationId xmlns:a16="http://schemas.microsoft.com/office/drawing/2014/main" xmlns="" id="{4C22F796-14C0-47BF-86E0-883B8088E01A}"/>
              </a:ext>
            </a:extLst>
          </p:cNvPr>
          <p:cNvSpPr>
            <a:spLocks noGrp="1"/>
          </p:cNvSpPr>
          <p:nvPr>
            <p:ph sz="half" idx="2"/>
          </p:nvPr>
        </p:nvSpPr>
        <p:spPr/>
        <p:txBody>
          <a:bodyPr>
            <a:normAutofit fontScale="40000" lnSpcReduction="20000"/>
          </a:bodyPr>
          <a:lstStyle/>
          <a:p>
            <a:pPr marL="0" indent="0" algn="l">
              <a:spcAft>
                <a:spcPts val="0"/>
              </a:spcAft>
              <a:buNone/>
            </a:pPr>
            <a:r>
              <a:rPr lang="en-US" b="0" i="0" dirty="0">
                <a:solidFill>
                  <a:srgbClr val="1D2228"/>
                </a:solidFill>
                <a:effectLst/>
                <a:latin typeface="Helvetica Neue"/>
              </a:rPr>
              <a:t>It doesn’t seem that far ….</a:t>
            </a:r>
          </a:p>
          <a:p>
            <a:pPr marL="0" indent="0" algn="l">
              <a:spcAft>
                <a:spcPts val="0"/>
              </a:spcAft>
              <a:buNone/>
            </a:pPr>
            <a:r>
              <a:rPr lang="en-US" b="0" i="0" dirty="0">
                <a:solidFill>
                  <a:srgbClr val="1D2228"/>
                </a:solidFill>
                <a:effectLst/>
                <a:latin typeface="Helvetica Neue"/>
              </a:rPr>
              <a:t>until your grandma is standing on her porch</a:t>
            </a:r>
          </a:p>
          <a:p>
            <a:pPr marL="0" indent="0" algn="l">
              <a:spcAft>
                <a:spcPts val="0"/>
              </a:spcAft>
              <a:buNone/>
            </a:pPr>
            <a:r>
              <a:rPr lang="en-US" b="0" i="0" dirty="0">
                <a:solidFill>
                  <a:srgbClr val="1D2228"/>
                </a:solidFill>
                <a:effectLst/>
                <a:latin typeface="Helvetica Neue"/>
              </a:rPr>
              <a:t>Alone </a:t>
            </a:r>
            <a:r>
              <a:rPr lang="en-US" dirty="0">
                <a:solidFill>
                  <a:srgbClr val="1D2228"/>
                </a:solidFill>
                <a:latin typeface="Helvetica Neue"/>
              </a:rPr>
              <a:t>o</a:t>
            </a:r>
            <a:r>
              <a:rPr lang="en-US" b="0" i="0" dirty="0">
                <a:solidFill>
                  <a:srgbClr val="1D2228"/>
                </a:solidFill>
                <a:effectLst/>
                <a:latin typeface="Helvetica Neue"/>
              </a:rPr>
              <a:t>n her 80th birthday</a:t>
            </a:r>
          </a:p>
          <a:p>
            <a:pPr marL="0" indent="0" algn="l">
              <a:spcAft>
                <a:spcPts val="0"/>
              </a:spcAft>
              <a:buNone/>
            </a:pPr>
            <a:r>
              <a:rPr lang="en-US" b="0" i="0" dirty="0">
                <a:solidFill>
                  <a:srgbClr val="1D2228"/>
                </a:solidFill>
                <a:effectLst/>
                <a:latin typeface="Helvetica Neue"/>
              </a:rPr>
              <a:t>as her seven kids and 16 grandkids</a:t>
            </a:r>
          </a:p>
          <a:p>
            <a:pPr marL="0" indent="0" algn="l">
              <a:spcAft>
                <a:spcPts val="0"/>
              </a:spcAft>
              <a:buNone/>
            </a:pPr>
            <a:r>
              <a:rPr lang="en-US" b="0" i="0" dirty="0">
                <a:solidFill>
                  <a:srgbClr val="1D2228"/>
                </a:solidFill>
                <a:effectLst/>
                <a:latin typeface="Helvetica Neue"/>
              </a:rPr>
              <a:t>wave from the car. </a:t>
            </a:r>
          </a:p>
          <a:p>
            <a:pPr marL="0" indent="0" algn="l">
              <a:spcAft>
                <a:spcPts val="0"/>
              </a:spcAft>
              <a:buNone/>
            </a:pPr>
            <a:r>
              <a:rPr lang="en-US" b="0" i="0" dirty="0">
                <a:solidFill>
                  <a:srgbClr val="1D2228"/>
                </a:solidFill>
                <a:effectLst/>
                <a:latin typeface="Helvetica Neue"/>
              </a:rPr>
              <a:t> </a:t>
            </a:r>
          </a:p>
          <a:p>
            <a:pPr marL="0" indent="0" algn="l">
              <a:spcAft>
                <a:spcPts val="0"/>
              </a:spcAft>
              <a:buNone/>
            </a:pPr>
            <a:r>
              <a:rPr lang="en-US" b="0" dirty="0">
                <a:solidFill>
                  <a:srgbClr val="1D2228"/>
                </a:solidFill>
                <a:effectLst/>
                <a:latin typeface="Helvetica Neue"/>
              </a:rPr>
              <a:t>I</a:t>
            </a:r>
            <a:r>
              <a:rPr lang="en-US" b="0" i="0" dirty="0">
                <a:solidFill>
                  <a:srgbClr val="1D2228"/>
                </a:solidFill>
                <a:effectLst/>
                <a:latin typeface="Helvetica Neue"/>
              </a:rPr>
              <a:t>t doesn’t seem that far….</a:t>
            </a:r>
          </a:p>
          <a:p>
            <a:pPr marL="0" indent="0" algn="l">
              <a:spcAft>
                <a:spcPts val="0"/>
              </a:spcAft>
              <a:buNone/>
            </a:pPr>
            <a:r>
              <a:rPr lang="en-US" b="0" i="0" dirty="0">
                <a:solidFill>
                  <a:srgbClr val="1D2228"/>
                </a:solidFill>
                <a:effectLst/>
                <a:latin typeface="Helvetica Neue"/>
              </a:rPr>
              <a:t>until you are at a funeral and you can’t even</a:t>
            </a:r>
          </a:p>
          <a:p>
            <a:pPr marL="0" indent="0" algn="l">
              <a:spcAft>
                <a:spcPts val="0"/>
              </a:spcAft>
              <a:buNone/>
            </a:pPr>
            <a:r>
              <a:rPr lang="en-US" b="0" i="0" dirty="0">
                <a:solidFill>
                  <a:srgbClr val="1D2228"/>
                </a:solidFill>
                <a:effectLst/>
                <a:latin typeface="Helvetica Neue"/>
              </a:rPr>
              <a:t>hug your cousins as their father</a:t>
            </a:r>
          </a:p>
          <a:p>
            <a:pPr marL="0" indent="0" algn="l">
              <a:spcAft>
                <a:spcPts val="0"/>
              </a:spcAft>
              <a:buNone/>
            </a:pPr>
            <a:r>
              <a:rPr lang="en-US" b="0" i="0" dirty="0">
                <a:solidFill>
                  <a:srgbClr val="1D2228"/>
                </a:solidFill>
                <a:effectLst/>
                <a:latin typeface="Helvetica Neue"/>
              </a:rPr>
              <a:t>is lowered</a:t>
            </a:r>
          </a:p>
          <a:p>
            <a:pPr marL="0" indent="0" algn="l">
              <a:spcAft>
                <a:spcPts val="0"/>
              </a:spcAft>
              <a:buNone/>
            </a:pPr>
            <a:r>
              <a:rPr lang="en-US" b="0" i="0" dirty="0">
                <a:solidFill>
                  <a:srgbClr val="1D2228"/>
                </a:solidFill>
                <a:effectLst/>
                <a:latin typeface="Helvetica Neue"/>
              </a:rPr>
              <a:t>6 feet away from them</a:t>
            </a:r>
          </a:p>
          <a:p>
            <a:pPr marL="0" indent="0" algn="l">
              <a:spcAft>
                <a:spcPts val="0"/>
              </a:spcAft>
              <a:buNone/>
            </a:pPr>
            <a:r>
              <a:rPr lang="en-US" b="0" i="0" dirty="0">
                <a:solidFill>
                  <a:srgbClr val="1D2228"/>
                </a:solidFill>
                <a:effectLst/>
                <a:latin typeface="Helvetica Neue"/>
              </a:rPr>
              <a:t>forever. </a:t>
            </a:r>
          </a:p>
          <a:p>
            <a:pPr marL="0" indent="0" algn="l">
              <a:spcAft>
                <a:spcPts val="0"/>
              </a:spcAft>
              <a:buNone/>
            </a:pPr>
            <a:r>
              <a:rPr lang="en-US" b="0" i="0" dirty="0">
                <a:solidFill>
                  <a:srgbClr val="1D2228"/>
                </a:solidFill>
                <a:effectLst/>
                <a:latin typeface="Helvetica Neue"/>
              </a:rPr>
              <a:t> </a:t>
            </a:r>
          </a:p>
          <a:p>
            <a:pPr marL="0" indent="0" algn="l">
              <a:spcAft>
                <a:spcPts val="0"/>
              </a:spcAft>
              <a:buNone/>
            </a:pPr>
            <a:r>
              <a:rPr lang="en-US" b="0" i="0" dirty="0">
                <a:solidFill>
                  <a:srgbClr val="1D2228"/>
                </a:solidFill>
                <a:effectLst/>
                <a:latin typeface="Helvetica Neue"/>
              </a:rPr>
              <a:t>Stay home and save lives because I was wrong.</a:t>
            </a:r>
          </a:p>
          <a:p>
            <a:pPr marL="0" indent="0" algn="l">
              <a:spcAft>
                <a:spcPts val="0"/>
              </a:spcAft>
              <a:buNone/>
            </a:pPr>
            <a:r>
              <a:rPr lang="en-US" b="0" i="0" dirty="0">
                <a:solidFill>
                  <a:srgbClr val="1D2228"/>
                </a:solidFill>
                <a:effectLst/>
                <a:latin typeface="Helvetica Neue"/>
              </a:rPr>
              <a:t>Six feet feels like a world away when all you need</a:t>
            </a:r>
          </a:p>
          <a:p>
            <a:pPr marL="0" indent="0" algn="l">
              <a:spcAft>
                <a:spcPts val="0"/>
              </a:spcAft>
              <a:buNone/>
            </a:pPr>
            <a:r>
              <a:rPr lang="en-US" b="0" i="0" dirty="0">
                <a:solidFill>
                  <a:srgbClr val="1D2228"/>
                </a:solidFill>
                <a:effectLst/>
                <a:latin typeface="Helvetica Neue"/>
              </a:rPr>
              <a:t>is a hand</a:t>
            </a:r>
          </a:p>
          <a:p>
            <a:pPr marL="0" indent="0" algn="l">
              <a:spcAft>
                <a:spcPts val="0"/>
              </a:spcAft>
              <a:buNone/>
            </a:pPr>
            <a:r>
              <a:rPr lang="en-US" b="0" i="0" dirty="0">
                <a:solidFill>
                  <a:srgbClr val="1D2228"/>
                </a:solidFill>
                <a:effectLst/>
                <a:latin typeface="Helvetica Neue"/>
              </a:rPr>
              <a:t>to hold. </a:t>
            </a:r>
          </a:p>
          <a:p>
            <a:pPr marL="0" indent="0">
              <a:buNone/>
            </a:pPr>
            <a:endParaRPr lang="en-US" dirty="0"/>
          </a:p>
        </p:txBody>
      </p:sp>
    </p:spTree>
    <p:extLst>
      <p:ext uri="{BB962C8B-B14F-4D97-AF65-F5344CB8AC3E}">
        <p14:creationId xmlns:p14="http://schemas.microsoft.com/office/powerpoint/2010/main" val="373124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6CEB3-4104-4B65-8593-F8E0A1A11F12}"/>
              </a:ext>
            </a:extLst>
          </p:cNvPr>
          <p:cNvSpPr>
            <a:spLocks noGrp="1"/>
          </p:cNvSpPr>
          <p:nvPr>
            <p:ph type="title"/>
          </p:nvPr>
        </p:nvSpPr>
        <p:spPr>
          <a:xfrm>
            <a:off x="736842" y="365125"/>
            <a:ext cx="10515600" cy="1325563"/>
          </a:xfrm>
        </p:spPr>
        <p:txBody>
          <a:bodyPr>
            <a:noAutofit/>
          </a:bodyPr>
          <a:lstStyle/>
          <a:p>
            <a:r>
              <a:rPr lang="en-US" sz="3200" dirty="0"/>
              <a:t>During the Holocaust, a German woman rescues a baby, Erika, whose parents have thrown her from the train taking them to certain death in a concentration camp. Picture book (upper elementary and higher).</a:t>
            </a:r>
          </a:p>
        </p:txBody>
      </p:sp>
      <p:pic>
        <p:nvPicPr>
          <p:cNvPr id="19458" name="Picture 2" descr="Erika's Story by Ruth Vander Zee">
            <a:extLst>
              <a:ext uri="{FF2B5EF4-FFF2-40B4-BE49-F238E27FC236}">
                <a16:creationId xmlns:a16="http://schemas.microsoft.com/office/drawing/2014/main" xmlns="" id="{D5416634-EF38-4FDE-A311-E012339FFB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15124" y="1920875"/>
            <a:ext cx="475903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9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2A1A02-D25F-481B-99DE-D9AE0D5555ED}"/>
              </a:ext>
            </a:extLst>
          </p:cNvPr>
          <p:cNvSpPr>
            <a:spLocks noGrp="1"/>
          </p:cNvSpPr>
          <p:nvPr>
            <p:ph type="title"/>
          </p:nvPr>
        </p:nvSpPr>
        <p:spPr/>
        <p:txBody>
          <a:bodyPr>
            <a:noAutofit/>
          </a:bodyPr>
          <a:lstStyle/>
          <a:p>
            <a:r>
              <a:rPr lang="en-US" sz="3200" dirty="0"/>
              <a:t>In Afghanistan, after her mother dies, her father seeks to remarry. The new stepmother doesn’t want her so her father abandons Jameela in a marketplace. Novel, based on a true story. </a:t>
            </a:r>
          </a:p>
        </p:txBody>
      </p:sp>
      <p:pic>
        <p:nvPicPr>
          <p:cNvPr id="20482" name="Picture 2" descr="Amazon.com: Wanting Mor (9780888998620): Khan, Rukhsana: Books">
            <a:extLst>
              <a:ext uri="{FF2B5EF4-FFF2-40B4-BE49-F238E27FC236}">
                <a16:creationId xmlns:a16="http://schemas.microsoft.com/office/drawing/2014/main" xmlns="" id="{2106FFD5-E488-4F96-917F-B2FEEF1D20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9980" y="1825625"/>
            <a:ext cx="30520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06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C05DD-B162-4125-B9C5-D71B9EB214F9}"/>
              </a:ext>
            </a:extLst>
          </p:cNvPr>
          <p:cNvSpPr>
            <a:spLocks noGrp="1"/>
          </p:cNvSpPr>
          <p:nvPr>
            <p:ph type="title"/>
          </p:nvPr>
        </p:nvSpPr>
        <p:spPr/>
        <p:txBody>
          <a:bodyPr>
            <a:normAutofit fontScale="90000"/>
          </a:bodyPr>
          <a:lstStyle/>
          <a:p>
            <a:r>
              <a:rPr lang="en-US" dirty="0"/>
              <a:t>During World War I, Sterling North loses his mother. His laid back father and a pet racoon help relieve his sadness. Novel.</a:t>
            </a:r>
          </a:p>
        </p:txBody>
      </p:sp>
      <p:pic>
        <p:nvPicPr>
          <p:cNvPr id="21506" name="Picture 2" descr="Library Binding Rascal Book">
            <a:extLst>
              <a:ext uri="{FF2B5EF4-FFF2-40B4-BE49-F238E27FC236}">
                <a16:creationId xmlns:a16="http://schemas.microsoft.com/office/drawing/2014/main" xmlns="" id="{47ED5F58-B48C-4290-AF0C-2A270BE4E4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4824" y="1920875"/>
            <a:ext cx="318733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8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F7959A-0FC9-4248-AB5E-FEA7A07041A5}"/>
              </a:ext>
            </a:extLst>
          </p:cNvPr>
          <p:cNvSpPr>
            <a:spLocks noGrp="1"/>
          </p:cNvSpPr>
          <p:nvPr>
            <p:ph type="title"/>
          </p:nvPr>
        </p:nvSpPr>
        <p:spPr/>
        <p:txBody>
          <a:bodyPr/>
          <a:lstStyle/>
          <a:p>
            <a:r>
              <a:rPr lang="en-US" dirty="0"/>
              <a:t>Animal death. Novel.</a:t>
            </a:r>
          </a:p>
        </p:txBody>
      </p:sp>
      <p:pic>
        <p:nvPicPr>
          <p:cNvPr id="22530" name="Picture 2" descr="Where the Red Fern Grows | Memoria Press">
            <a:extLst>
              <a:ext uri="{FF2B5EF4-FFF2-40B4-BE49-F238E27FC236}">
                <a16:creationId xmlns:a16="http://schemas.microsoft.com/office/drawing/2014/main" xmlns="" id="{2876A7F7-F7FA-49ED-B600-BE1548FA17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1164" y="2043421"/>
            <a:ext cx="31096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059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E3A85-F5DF-487A-93CF-3349CFF01DAB}"/>
              </a:ext>
            </a:extLst>
          </p:cNvPr>
          <p:cNvSpPr>
            <a:spLocks noGrp="1"/>
          </p:cNvSpPr>
          <p:nvPr>
            <p:ph type="title"/>
          </p:nvPr>
        </p:nvSpPr>
        <p:spPr/>
        <p:txBody>
          <a:bodyPr>
            <a:normAutofit fontScale="90000"/>
          </a:bodyPr>
          <a:lstStyle/>
          <a:p>
            <a:r>
              <a:rPr lang="en-US" dirty="0"/>
              <a:t>Divorce and separation: Lee and an author communicate through letters after his parents divorce. Novel.</a:t>
            </a:r>
          </a:p>
        </p:txBody>
      </p:sp>
      <p:pic>
        <p:nvPicPr>
          <p:cNvPr id="3074" name="Picture 2" descr="Dear Mr. Henshaw: Cleary, Beverly, Zelinsky, Paul O.: 8601400294871:  Amazon.com: Books">
            <a:extLst>
              <a:ext uri="{FF2B5EF4-FFF2-40B4-BE49-F238E27FC236}">
                <a16:creationId xmlns:a16="http://schemas.microsoft.com/office/drawing/2014/main" xmlns="" id="{4761B4CD-1939-4984-91E8-DC8F156507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101" y="1825625"/>
            <a:ext cx="290379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4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B5629-17F6-42C3-85B7-5001BA5A49DD}"/>
              </a:ext>
            </a:extLst>
          </p:cNvPr>
          <p:cNvSpPr>
            <a:spLocks noGrp="1"/>
          </p:cNvSpPr>
          <p:nvPr>
            <p:ph type="title"/>
          </p:nvPr>
        </p:nvSpPr>
        <p:spPr/>
        <p:txBody>
          <a:bodyPr/>
          <a:lstStyle/>
          <a:p>
            <a:r>
              <a:rPr lang="en-US" dirty="0"/>
              <a:t>A boy receives a letter from his father who has left the family. Picture book.</a:t>
            </a:r>
          </a:p>
        </p:txBody>
      </p:sp>
      <p:pic>
        <p:nvPicPr>
          <p:cNvPr id="26626" name="Picture 2" descr="Knock Knock: My Dad's Dream for Me: Beaty, Daniel, Collier, Bryan:  9780316209175: Amazon.com: Books">
            <a:extLst>
              <a:ext uri="{FF2B5EF4-FFF2-40B4-BE49-F238E27FC236}">
                <a16:creationId xmlns:a16="http://schemas.microsoft.com/office/drawing/2014/main" xmlns="" id="{345AD403-2D5D-4EEA-B058-CAD5FC07E86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82661" y="1825625"/>
            <a:ext cx="342667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17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8D0C60-4EBF-4E7A-8AA8-073FA5198F60}"/>
              </a:ext>
            </a:extLst>
          </p:cNvPr>
          <p:cNvSpPr>
            <a:spLocks noGrp="1"/>
          </p:cNvSpPr>
          <p:nvPr>
            <p:ph type="title"/>
          </p:nvPr>
        </p:nvSpPr>
        <p:spPr/>
        <p:txBody>
          <a:bodyPr>
            <a:normAutofit fontScale="90000"/>
          </a:bodyPr>
          <a:lstStyle/>
          <a:p>
            <a:r>
              <a:rPr lang="en-US" dirty="0"/>
              <a:t>Loss and separation from family: Abandoned children find each other in a foster home. Novel (as also been adapted to a play by Aurand Harris).</a:t>
            </a:r>
          </a:p>
        </p:txBody>
      </p:sp>
      <p:pic>
        <p:nvPicPr>
          <p:cNvPr id="7170" name="Picture 2" descr="The Pinballs Betsy Byars Harper Trophy: Amazon.com: Books">
            <a:extLst>
              <a:ext uri="{FF2B5EF4-FFF2-40B4-BE49-F238E27FC236}">
                <a16:creationId xmlns:a16="http://schemas.microsoft.com/office/drawing/2014/main" xmlns="" id="{B8633D25-7590-4C13-A529-50001D2520F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64248"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3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24AC7A-8C62-4DDE-B275-AB41227E37E2}"/>
              </a:ext>
            </a:extLst>
          </p:cNvPr>
          <p:cNvSpPr>
            <a:spLocks noGrp="1"/>
          </p:cNvSpPr>
          <p:nvPr>
            <p:ph type="title"/>
          </p:nvPr>
        </p:nvSpPr>
        <p:spPr/>
        <p:txBody>
          <a:bodyPr>
            <a:normAutofit fontScale="90000"/>
          </a:bodyPr>
          <a:lstStyle/>
          <a:p>
            <a:r>
              <a:rPr lang="en-US" sz="3600" dirty="0"/>
              <a:t>Jacqueline Woodson and James Ransome, both of whom have relatives in prison, wrote this so that those affected know there could be joy in a prison visit. Picture book</a:t>
            </a:r>
            <a:r>
              <a:rPr lang="en-US" dirty="0"/>
              <a:t>.</a:t>
            </a:r>
          </a:p>
        </p:txBody>
      </p:sp>
      <p:pic>
        <p:nvPicPr>
          <p:cNvPr id="27650" name="Picture 2" descr="Visiting Day by Jacqueline Woodson, illustrated by James E Ransome – CDF  Store">
            <a:extLst>
              <a:ext uri="{FF2B5EF4-FFF2-40B4-BE49-F238E27FC236}">
                <a16:creationId xmlns:a16="http://schemas.microsoft.com/office/drawing/2014/main" xmlns="" id="{77F17417-AB9E-4F7E-9A0D-F8FBE150E2C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89501" y="1825625"/>
            <a:ext cx="361299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57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57FCE-F2D1-4622-AE7E-CE2261702351}"/>
              </a:ext>
            </a:extLst>
          </p:cNvPr>
          <p:cNvSpPr>
            <a:spLocks noGrp="1"/>
          </p:cNvSpPr>
          <p:nvPr>
            <p:ph type="title"/>
          </p:nvPr>
        </p:nvSpPr>
        <p:spPr/>
        <p:txBody>
          <a:bodyPr/>
          <a:lstStyle/>
          <a:p>
            <a:r>
              <a:rPr lang="en-US" dirty="0"/>
              <a:t>Loss of home: Yasmin and her family must move after a typhoon destroys their home.</a:t>
            </a:r>
          </a:p>
        </p:txBody>
      </p:sp>
      <p:pic>
        <p:nvPicPr>
          <p:cNvPr id="10242" name="Picture 2" descr="Yasmin's Hammer: Ann Malaspina, Doug Chayka: 9781620142332: Amazon.com:  Books">
            <a:extLst>
              <a:ext uri="{FF2B5EF4-FFF2-40B4-BE49-F238E27FC236}">
                <a16:creationId xmlns:a16="http://schemas.microsoft.com/office/drawing/2014/main" xmlns="" id="{811B647A-110D-4BFD-8079-D5856BE308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64167" y="1825625"/>
            <a:ext cx="34636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97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E24364-4E89-41BD-B8E6-F6A95A544217}"/>
              </a:ext>
            </a:extLst>
          </p:cNvPr>
          <p:cNvSpPr>
            <a:spLocks noGrp="1"/>
          </p:cNvSpPr>
          <p:nvPr>
            <p:ph type="title"/>
          </p:nvPr>
        </p:nvSpPr>
        <p:spPr/>
        <p:txBody>
          <a:bodyPr>
            <a:normAutofit fontScale="90000"/>
          </a:bodyPr>
          <a:lstStyle/>
          <a:p>
            <a:r>
              <a:rPr lang="en-US" dirty="0"/>
              <a:t>After a Pakistan soldier shoots her for going to school, Malala emigrates to the U. K. Picture book and chapter book biography.</a:t>
            </a:r>
          </a:p>
        </p:txBody>
      </p:sp>
      <p:pic>
        <p:nvPicPr>
          <p:cNvPr id="11266" name="Picture 2" descr="Malala Yousafzai: Warrior with Words: Abouraya, Karen Leggett, Wheatley, L.  C.: 9781630833169: Amazon.com: Books">
            <a:extLst>
              <a:ext uri="{FF2B5EF4-FFF2-40B4-BE49-F238E27FC236}">
                <a16:creationId xmlns:a16="http://schemas.microsoft.com/office/drawing/2014/main" xmlns="" id="{77CEE8BE-0FDB-4C9A-9116-825E701F0BE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5836" y="1825625"/>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mazon.com: I Am Malala: How One Girl Stood Up for Education and Changed  the World (Young Readers Edition) (9780316327916): Yousafzai, Malala,  McCormick, Patricia: Books">
            <a:extLst>
              <a:ext uri="{FF2B5EF4-FFF2-40B4-BE49-F238E27FC236}">
                <a16:creationId xmlns:a16="http://schemas.microsoft.com/office/drawing/2014/main" xmlns="" id="{029EC4A2-7052-4FE4-B10D-37ACAE275457}"/>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320233" y="1825625"/>
            <a:ext cx="288553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0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DA87926-6258-4107-A47B-F4F98C7AF22B}"/>
              </a:ext>
            </a:extLst>
          </p:cNvPr>
          <p:cNvSpPr>
            <a:spLocks noGrp="1"/>
          </p:cNvSpPr>
          <p:nvPr>
            <p:ph type="title"/>
          </p:nvPr>
        </p:nvSpPr>
        <p:spPr/>
        <p:txBody>
          <a:bodyPr/>
          <a:lstStyle/>
          <a:p>
            <a:r>
              <a:rPr lang="en-US" dirty="0"/>
              <a:t>“Making things makes my head feel better”—a child in Newark, NJ (2015)</a:t>
            </a:r>
          </a:p>
        </p:txBody>
      </p:sp>
      <p:sp>
        <p:nvSpPr>
          <p:cNvPr id="6" name="Content Placeholder 5">
            <a:extLst>
              <a:ext uri="{FF2B5EF4-FFF2-40B4-BE49-F238E27FC236}">
                <a16:creationId xmlns:a16="http://schemas.microsoft.com/office/drawing/2014/main" xmlns="" id="{9E055151-6057-42EB-B86C-FCA21362D7EA}"/>
              </a:ext>
            </a:extLst>
          </p:cNvPr>
          <p:cNvSpPr>
            <a:spLocks noGrp="1"/>
          </p:cNvSpPr>
          <p:nvPr>
            <p:ph idx="1"/>
          </p:nvPr>
        </p:nvSpPr>
        <p:spPr/>
        <p:txBody>
          <a:bodyPr>
            <a:normAutofit fontScale="70000" lnSpcReduction="20000"/>
          </a:bodyPr>
          <a:lstStyle/>
          <a:p>
            <a:pPr marL="0" indent="0">
              <a:buNone/>
            </a:pPr>
            <a:r>
              <a:rPr lang="en-US" dirty="0"/>
              <a:t>As suggested in </a:t>
            </a:r>
            <a:r>
              <a:rPr lang="en-US" i="1" dirty="0"/>
              <a:t>Tear Soup</a:t>
            </a:r>
            <a:r>
              <a:rPr lang="en-US" dirty="0"/>
              <a:t>:</a:t>
            </a:r>
          </a:p>
          <a:p>
            <a:pPr marL="0" indent="0">
              <a:buNone/>
            </a:pPr>
            <a:endParaRPr lang="en-US" dirty="0"/>
          </a:p>
          <a:p>
            <a:pPr marL="0" indent="0">
              <a:buNone/>
            </a:pPr>
            <a:r>
              <a:rPr lang="en-US" dirty="0"/>
              <a:t>Writing</a:t>
            </a:r>
          </a:p>
          <a:p>
            <a:pPr marL="0" indent="0">
              <a:buNone/>
            </a:pPr>
            <a:endParaRPr lang="en-US" dirty="0"/>
          </a:p>
          <a:p>
            <a:pPr marL="0" indent="0">
              <a:buNone/>
            </a:pPr>
            <a:r>
              <a:rPr lang="en-US" dirty="0"/>
              <a:t>Psychologist Ellis Barowsky and I found that young people who have experienced trauma can gain healing, sometimes more quickly than with “talk therapy,” through the arts:</a:t>
            </a:r>
          </a:p>
          <a:p>
            <a:pPr marL="0" indent="0">
              <a:buNone/>
            </a:pPr>
            <a:endParaRPr lang="en-US" dirty="0"/>
          </a:p>
          <a:p>
            <a:pPr marL="0" indent="0">
              <a:buNone/>
            </a:pPr>
            <a:r>
              <a:rPr lang="en-US" dirty="0"/>
              <a:t>-storytelling		-dance		-music			-multimodal representation</a:t>
            </a:r>
          </a:p>
          <a:p>
            <a:pPr marL="0" indent="0">
              <a:buNone/>
            </a:pPr>
            <a:r>
              <a:rPr lang="en-US" dirty="0"/>
              <a:t>-the visual arts		-film		-theater and radio	-animoto, vimeo, podcast</a:t>
            </a:r>
          </a:p>
          <a:p>
            <a:pPr marL="0" indent="0">
              <a:buNone/>
            </a:pPr>
            <a:endParaRPr lang="en-US" dirty="0"/>
          </a:p>
          <a:p>
            <a:pPr marL="0" indent="0">
              <a:buNone/>
            </a:pPr>
            <a:r>
              <a:rPr lang="en-US" dirty="0"/>
              <a:t>Also, consider handcrafts: woodworking, knitting, needlepoint, crochet</a:t>
            </a:r>
          </a:p>
          <a:p>
            <a:pPr marL="0" indent="0">
              <a:buNone/>
            </a:pPr>
            <a:endParaRPr lang="en-US" sz="1800" dirty="0">
              <a:effectLst/>
              <a:latin typeface="Garamond" panose="02020404030301010803" pitchFamily="18" charset="0"/>
              <a:ea typeface="Times New Roman" panose="02020603050405020304" pitchFamily="18" charset="0"/>
            </a:endParaRPr>
          </a:p>
          <a:p>
            <a:pPr marL="0" indent="0">
              <a:buNone/>
            </a:pPr>
            <a:r>
              <a:rPr lang="en-US" sz="1800" dirty="0">
                <a:effectLst/>
                <a:latin typeface="Garamond" panose="02020404030301010803" pitchFamily="18" charset="0"/>
                <a:ea typeface="Times New Roman" panose="02020603050405020304" pitchFamily="18" charset="0"/>
              </a:rPr>
              <a:t>Gangi, J. M., &amp; Barowsky, E. (2009). Listening to children's voices: Literature and the arts as means of responding to the effects of war, terrorism, and disaster. </a:t>
            </a:r>
            <a:r>
              <a:rPr lang="en-US" sz="1800" i="1" dirty="0">
                <a:effectLst/>
                <a:latin typeface="Garamond" panose="02020404030301010803" pitchFamily="18" charset="0"/>
                <a:ea typeface="Times New Roman" panose="02020603050405020304" pitchFamily="18" charset="0"/>
              </a:rPr>
              <a:t>Childhood Education, 85</a:t>
            </a:r>
            <a:r>
              <a:rPr lang="en-US" sz="1800" dirty="0">
                <a:effectLst/>
                <a:latin typeface="Garamond" panose="02020404030301010803" pitchFamily="18" charset="0"/>
                <a:ea typeface="Times New Roman" panose="02020603050405020304" pitchFamily="18" charset="0"/>
              </a:rPr>
              <a:t>(6), 357-363.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6600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505944D-35CA-42A4-81B0-4A9C83D433D2}"/>
              </a:ext>
            </a:extLst>
          </p:cNvPr>
          <p:cNvSpPr>
            <a:spLocks noGrp="1"/>
          </p:cNvSpPr>
          <p:nvPr>
            <p:ph type="title"/>
          </p:nvPr>
        </p:nvSpPr>
        <p:spPr/>
        <p:txBody>
          <a:bodyPr>
            <a:noAutofit/>
          </a:bodyPr>
          <a:lstStyle/>
          <a:p>
            <a:r>
              <a:rPr lang="en-US" sz="3200" dirty="0"/>
              <a:t>Tomás and his family, because they are migrants do not have library cards so a librarian loans him one. True story of Tomás Rivera who became a chancellor of the U of California. Picture book.</a:t>
            </a:r>
          </a:p>
        </p:txBody>
      </p:sp>
      <p:pic>
        <p:nvPicPr>
          <p:cNvPr id="15362" name="Picture 2" descr="Tomas and the Library Lady by Pat Mora: 9780375803499 |  PenguinRandomHouse.com: Books">
            <a:extLst>
              <a:ext uri="{FF2B5EF4-FFF2-40B4-BE49-F238E27FC236}">
                <a16:creationId xmlns:a16="http://schemas.microsoft.com/office/drawing/2014/main" xmlns="" id="{E4786A47-58A2-40EB-B222-B7F9443E13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8707" y="1845922"/>
            <a:ext cx="364744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67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B0D0D1-D8FF-4912-9073-52C38747E7C5}"/>
              </a:ext>
            </a:extLst>
          </p:cNvPr>
          <p:cNvSpPr>
            <a:spLocks noGrp="1"/>
          </p:cNvSpPr>
          <p:nvPr>
            <p:ph type="title"/>
          </p:nvPr>
        </p:nvSpPr>
        <p:spPr/>
        <p:txBody>
          <a:bodyPr>
            <a:noAutofit/>
          </a:bodyPr>
          <a:lstStyle/>
          <a:p>
            <a:r>
              <a:rPr lang="en-US" sz="3200" dirty="0"/>
              <a:t>When the British separate two aboriginal Australian girls from their people, the two girls make a trip of extraordinary danger to return to home. Based on a true store. Chapter book biography and there is also a film.</a:t>
            </a:r>
          </a:p>
        </p:txBody>
      </p:sp>
      <p:pic>
        <p:nvPicPr>
          <p:cNvPr id="16386" name="Picture 2" descr="Rabbit-Proof Fence - Wikipedia">
            <a:extLst>
              <a:ext uri="{FF2B5EF4-FFF2-40B4-BE49-F238E27FC236}">
                <a16:creationId xmlns:a16="http://schemas.microsoft.com/office/drawing/2014/main" xmlns="" id="{D64AABDF-B4C3-47C4-8D9F-1551CB3B9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3477" y="2076582"/>
            <a:ext cx="302963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27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16B4E6-0D55-4F31-B483-32F43393843E}"/>
              </a:ext>
            </a:extLst>
          </p:cNvPr>
          <p:cNvSpPr>
            <a:spLocks noGrp="1"/>
          </p:cNvSpPr>
          <p:nvPr>
            <p:ph type="title"/>
          </p:nvPr>
        </p:nvSpPr>
        <p:spPr/>
        <p:txBody>
          <a:bodyPr>
            <a:noAutofit/>
          </a:bodyPr>
          <a:lstStyle/>
          <a:p>
            <a:r>
              <a:rPr lang="en-US" sz="3200" dirty="0"/>
              <a:t>When the Canadian government separates children from their families to send them to boarding school, Shi-shi-etko takes a walk of memories with her grandmother. Picture book.</a:t>
            </a:r>
          </a:p>
        </p:txBody>
      </p:sp>
      <p:pic>
        <p:nvPicPr>
          <p:cNvPr id="17410" name="Picture 2" descr="Shi-shi-etko - Kindle edition by Campbell, Nicola I., Lafave, Kim. Children  Kindle eBooks @ Amazon.com.">
            <a:extLst>
              <a:ext uri="{FF2B5EF4-FFF2-40B4-BE49-F238E27FC236}">
                <a16:creationId xmlns:a16="http://schemas.microsoft.com/office/drawing/2014/main" xmlns="" id="{C996F5FE-473C-4604-B35B-BC66C2F076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828" y="1835715"/>
            <a:ext cx="477397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26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146044-65A9-4AC3-86AB-6B6CC20DC6F4}"/>
              </a:ext>
            </a:extLst>
          </p:cNvPr>
          <p:cNvSpPr>
            <a:spLocks noGrp="1"/>
          </p:cNvSpPr>
          <p:nvPr>
            <p:ph type="title"/>
          </p:nvPr>
        </p:nvSpPr>
        <p:spPr/>
        <p:txBody>
          <a:bodyPr/>
          <a:lstStyle/>
          <a:p>
            <a:r>
              <a:rPr lang="en-US" dirty="0"/>
              <a:t>A family from Kosovo escapes genocide to a family in Vermont. Novel.</a:t>
            </a:r>
          </a:p>
        </p:txBody>
      </p:sp>
      <p:pic>
        <p:nvPicPr>
          <p:cNvPr id="18434" name="Picture 2" descr="The Day of the Pelican: Paterson, Katherine: 9780547406275: Amazon.com:  Books">
            <a:extLst>
              <a:ext uri="{FF2B5EF4-FFF2-40B4-BE49-F238E27FC236}">
                <a16:creationId xmlns:a16="http://schemas.microsoft.com/office/drawing/2014/main" xmlns="" id="{DF26689A-1A35-4A31-A037-6B46EC24D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1020" y="1825625"/>
            <a:ext cx="292995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28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6E9A1-73C4-4436-B18D-C7913DDD8FBB}"/>
              </a:ext>
            </a:extLst>
          </p:cNvPr>
          <p:cNvSpPr>
            <a:spLocks noGrp="1"/>
          </p:cNvSpPr>
          <p:nvPr>
            <p:ph type="title"/>
          </p:nvPr>
        </p:nvSpPr>
        <p:spPr/>
        <p:txBody>
          <a:bodyPr/>
          <a:lstStyle/>
          <a:p>
            <a:r>
              <a:rPr lang="en-US" dirty="0"/>
              <a:t>Three picture books.</a:t>
            </a:r>
          </a:p>
        </p:txBody>
      </p:sp>
      <p:pic>
        <p:nvPicPr>
          <p:cNvPr id="23554" name="Picture 2" descr="Gervelie's Journey: A Refugee Diary: Robinson, Anthony, Young, Annemarie,  Allan, June: 9781847800046: Amazon.com: Books">
            <a:extLst>
              <a:ext uri="{FF2B5EF4-FFF2-40B4-BE49-F238E27FC236}">
                <a16:creationId xmlns:a16="http://schemas.microsoft.com/office/drawing/2014/main" xmlns="" id="{0A83F44D-B3E2-47AB-9A28-030FA10CA7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30371"/>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Mohammed's Journey: A Refugee Diary by Anthony Robinson">
            <a:extLst>
              <a:ext uri="{FF2B5EF4-FFF2-40B4-BE49-F238E27FC236}">
                <a16:creationId xmlns:a16="http://schemas.microsoft.com/office/drawing/2014/main" xmlns="" id="{45931C13-D234-4BBF-81E7-2091D21C8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2432016"/>
            <a:ext cx="3952875" cy="39528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amzat's Journey: A Refugee Diary book by Anthony Robinson">
            <a:extLst>
              <a:ext uri="{FF2B5EF4-FFF2-40B4-BE49-F238E27FC236}">
                <a16:creationId xmlns:a16="http://schemas.microsoft.com/office/drawing/2014/main" xmlns="" id="{37C349D2-F92A-474A-A194-7A2414438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573" y="598453"/>
            <a:ext cx="2905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4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4045F6-AEA2-4FC3-B849-5B6D1FF859D3}"/>
              </a:ext>
            </a:extLst>
          </p:cNvPr>
          <p:cNvSpPr>
            <a:spLocks noGrp="1"/>
          </p:cNvSpPr>
          <p:nvPr>
            <p:ph type="title"/>
          </p:nvPr>
        </p:nvSpPr>
        <p:spPr/>
        <p:txBody>
          <a:bodyPr>
            <a:noAutofit/>
          </a:bodyPr>
          <a:lstStyle/>
          <a:p>
            <a:r>
              <a:rPr lang="en-US" sz="3200" dirty="0"/>
              <a:t>Based on a true story. After the American invasion of Afghanistan, an Afghani family flees to Canada. Ziba remembers all she loved about her home. Picture book.</a:t>
            </a:r>
          </a:p>
        </p:txBody>
      </p:sp>
      <p:pic>
        <p:nvPicPr>
          <p:cNvPr id="28674" name="Picture 2" descr="Ziba Came on a Boat: Liz Lofthouse, Robert Ingpen: 9781933605524:  Amazon.com: Books">
            <a:extLst>
              <a:ext uri="{FF2B5EF4-FFF2-40B4-BE49-F238E27FC236}">
                <a16:creationId xmlns:a16="http://schemas.microsoft.com/office/drawing/2014/main" xmlns="" id="{5E6EE571-FC04-4423-AC3D-E2270DBBAC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0085" y="1825413"/>
            <a:ext cx="458965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39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62022A-FE67-4A32-80BA-CD607833D4F5}"/>
              </a:ext>
            </a:extLst>
          </p:cNvPr>
          <p:cNvSpPr>
            <a:spLocks noGrp="1"/>
          </p:cNvSpPr>
          <p:nvPr>
            <p:ph type="title"/>
          </p:nvPr>
        </p:nvSpPr>
        <p:spPr/>
        <p:txBody>
          <a:bodyPr/>
          <a:lstStyle/>
          <a:p>
            <a:r>
              <a:rPr lang="en-US" dirty="0"/>
              <a:t>The Hmong embroidery of their flight from one country to another. Picture book.</a:t>
            </a:r>
          </a:p>
        </p:txBody>
      </p:sp>
      <p:pic>
        <p:nvPicPr>
          <p:cNvPr id="29698" name="Picture 2" descr="Dia's Story Cloth | Daybreak Press Global Bookshop">
            <a:extLst>
              <a:ext uri="{FF2B5EF4-FFF2-40B4-BE49-F238E27FC236}">
                <a16:creationId xmlns:a16="http://schemas.microsoft.com/office/drawing/2014/main" xmlns="" id="{BE767BF5-C337-4D6A-9F89-8D029781F0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2932" y="1825625"/>
            <a:ext cx="340613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893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897DB-5013-40CE-9E04-611BB33D2DA8}"/>
              </a:ext>
            </a:extLst>
          </p:cNvPr>
          <p:cNvSpPr>
            <a:spLocks noGrp="1"/>
          </p:cNvSpPr>
          <p:nvPr>
            <p:ph type="title"/>
          </p:nvPr>
        </p:nvSpPr>
        <p:spPr/>
        <p:txBody>
          <a:bodyPr/>
          <a:lstStyle/>
          <a:p>
            <a:r>
              <a:rPr lang="en-US" dirty="0"/>
              <a:t>A man must leave his family for another country to find work. Wordless picture book.</a:t>
            </a:r>
          </a:p>
        </p:txBody>
      </p:sp>
      <p:pic>
        <p:nvPicPr>
          <p:cNvPr id="30722" name="Picture 2" descr="The Arrival: Tan, Shaun, Tan, Shaun: 9780439895293: Amazon.com: Books">
            <a:extLst>
              <a:ext uri="{FF2B5EF4-FFF2-40B4-BE49-F238E27FC236}">
                <a16:creationId xmlns:a16="http://schemas.microsoft.com/office/drawing/2014/main" xmlns="" id="{5E51424A-E705-419C-92D4-7A058F00074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57340" y="1825625"/>
            <a:ext cx="327731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394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7BE2D-2A07-446F-8C36-BAEDD0980695}"/>
              </a:ext>
            </a:extLst>
          </p:cNvPr>
          <p:cNvSpPr>
            <a:spLocks noGrp="1"/>
          </p:cNvSpPr>
          <p:nvPr>
            <p:ph type="title"/>
          </p:nvPr>
        </p:nvSpPr>
        <p:spPr/>
        <p:txBody>
          <a:bodyPr/>
          <a:lstStyle/>
          <a:p>
            <a:r>
              <a:rPr lang="en-US" dirty="0"/>
              <a:t>Teens who meet to discuss all kinds of problems. Novel.</a:t>
            </a:r>
          </a:p>
        </p:txBody>
      </p:sp>
      <p:pic>
        <p:nvPicPr>
          <p:cNvPr id="32770" name="Picture 2" descr="Harbor Me by Jacqueline Woodson: 9780525515142 | PenguinRandomHouse.com:  Books">
            <a:extLst>
              <a:ext uri="{FF2B5EF4-FFF2-40B4-BE49-F238E27FC236}">
                <a16:creationId xmlns:a16="http://schemas.microsoft.com/office/drawing/2014/main" xmlns="" id="{35358E44-F593-432F-9907-C6AD38DB10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1885" y="1920875"/>
            <a:ext cx="304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12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BE459-6A2D-42F4-95BA-40953341889A}"/>
              </a:ext>
            </a:extLst>
          </p:cNvPr>
          <p:cNvSpPr>
            <a:spLocks noGrp="1"/>
          </p:cNvSpPr>
          <p:nvPr>
            <p:ph type="title"/>
          </p:nvPr>
        </p:nvSpPr>
        <p:spPr/>
        <p:txBody>
          <a:bodyPr>
            <a:normAutofit fontScale="90000"/>
          </a:bodyPr>
          <a:lstStyle/>
          <a:p>
            <a:r>
              <a:rPr lang="en-US" dirty="0"/>
              <a:t>Really, anything by Jacqueline Woodson who has won every major award there is including, today, the MacArthur genius grant.</a:t>
            </a:r>
          </a:p>
        </p:txBody>
      </p:sp>
      <p:sp>
        <p:nvSpPr>
          <p:cNvPr id="3" name="Content Placeholder 2">
            <a:extLst>
              <a:ext uri="{FF2B5EF4-FFF2-40B4-BE49-F238E27FC236}">
                <a16:creationId xmlns:a16="http://schemas.microsoft.com/office/drawing/2014/main" xmlns="" id="{873051D8-3DE0-4EEF-8C4E-7C1F47D3F494}"/>
              </a:ext>
            </a:extLst>
          </p:cNvPr>
          <p:cNvSpPr>
            <a:spLocks noGrp="1"/>
          </p:cNvSpPr>
          <p:nvPr>
            <p:ph idx="1"/>
          </p:nvPr>
        </p:nvSpPr>
        <p:spPr/>
        <p:txBody>
          <a:bodyPr>
            <a:normAutofit fontScale="62500" lnSpcReduction="20000"/>
          </a:bodyPr>
          <a:lstStyle/>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After Tupac and D Foster </a:t>
            </a:r>
            <a:r>
              <a:rPr lang="en-US" sz="1800" dirty="0">
                <a:effectLst/>
                <a:latin typeface="Garamond" panose="02020404030301010803" pitchFamily="18" charset="0"/>
                <a:ea typeface="Calibri" panose="020F0502020204030204" pitchFamily="34" charset="0"/>
                <a:cs typeface="Times New Roman" panose="02020603050405020304" pitchFamily="18" charset="0"/>
              </a:rPr>
              <a:t>(foster children)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Behind You </a:t>
            </a:r>
            <a:r>
              <a:rPr lang="en-US" sz="1800" dirty="0">
                <a:effectLst/>
                <a:latin typeface="Garamond" panose="02020404030301010803" pitchFamily="18" charset="0"/>
                <a:ea typeface="Calibri" panose="020F0502020204030204" pitchFamily="34" charset="0"/>
                <a:cs typeface="Times New Roman" panose="02020603050405020304" pitchFamily="18" charset="0"/>
              </a:rPr>
              <a:t>(after wrongful death)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Beneath a Meth Moon </a:t>
            </a:r>
            <a:r>
              <a:rPr lang="en-US" sz="1800" dirty="0">
                <a:effectLst/>
                <a:latin typeface="Garamond" panose="02020404030301010803" pitchFamily="18" charset="0"/>
                <a:ea typeface="Calibri" panose="020F0502020204030204" pitchFamily="34" charset="0"/>
                <a:cs typeface="Times New Roman" panose="02020603050405020304" pitchFamily="18" charset="0"/>
              </a:rPr>
              <a:t>(drugs)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Between Madison and Palmetto</a:t>
            </a:r>
            <a:r>
              <a:rPr lang="en-US" sz="1800" dirty="0">
                <a:effectLst/>
                <a:latin typeface="Garamond" panose="02020404030301010803" pitchFamily="18" charset="0"/>
                <a:ea typeface="Calibri" panose="020F0502020204030204" pitchFamily="34" charset="0"/>
                <a:cs typeface="Times New Roman" panose="02020603050405020304" pitchFamily="18" charset="0"/>
              </a:rPr>
              <a:t> (friendship)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latin typeface="Garamond" panose="02020404030301010803" pitchFamily="18" charset="0"/>
                <a:ea typeface="Calibri" panose="020F0502020204030204" pitchFamily="34" charset="0"/>
                <a:cs typeface="Times New Roman" panose="02020603050405020304" pitchFamily="18" charset="0"/>
              </a:rPr>
              <a:t>T</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he Book Chase </a:t>
            </a:r>
            <a:r>
              <a:rPr lang="en-US" sz="1800" dirty="0">
                <a:effectLst/>
                <a:latin typeface="Garamond" panose="02020404030301010803" pitchFamily="18" charset="0"/>
                <a:ea typeface="Calibri" panose="020F0502020204030204" pitchFamily="34" charset="0"/>
                <a:cs typeface="Times New Roman" panose="02020603050405020304" pitchFamily="18" charset="0"/>
              </a:rPr>
              <a:t>(aspiring writer)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Brown Girl Dreaming </a:t>
            </a:r>
            <a:r>
              <a:rPr lang="en-US" sz="1800" dirty="0">
                <a:effectLst/>
                <a:latin typeface="Garamond" panose="02020404030301010803" pitchFamily="18" charset="0"/>
                <a:ea typeface="Calibri" panose="020F0502020204030204" pitchFamily="34" charset="0"/>
                <a:cs typeface="Times New Roman" panose="02020603050405020304" pitchFamily="18" charset="0"/>
              </a:rPr>
              <a:t>(memoir)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From the Notebooks of Melanin Sun </a:t>
            </a:r>
            <a:r>
              <a:rPr lang="en-US" sz="1800" dirty="0">
                <a:effectLst/>
                <a:latin typeface="Garamond" panose="02020404030301010803" pitchFamily="18" charset="0"/>
                <a:ea typeface="Calibri" panose="020F0502020204030204" pitchFamily="34" charset="0"/>
                <a:cs typeface="Times New Roman" panose="02020603050405020304" pitchFamily="18" charset="0"/>
              </a:rPr>
              <a:t>(nontraditional families)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The House You Pass on the Way </a:t>
            </a:r>
            <a:r>
              <a:rPr lang="en-US" sz="1800" dirty="0">
                <a:effectLst/>
                <a:latin typeface="Garamond" panose="02020404030301010803" pitchFamily="18" charset="0"/>
                <a:ea typeface="Calibri" panose="020F0502020204030204" pitchFamily="34" charset="0"/>
                <a:cs typeface="Times New Roman" panose="02020603050405020304" pitchFamily="18" charset="0"/>
              </a:rPr>
              <a:t>(biracial)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latin typeface="Garamond" panose="02020404030301010803" pitchFamily="18" charset="0"/>
                <a:ea typeface="Calibri" panose="020F0502020204030204" pitchFamily="34" charset="0"/>
                <a:cs typeface="Times New Roman" panose="02020603050405020304" pitchFamily="18" charset="0"/>
              </a:rPr>
              <a:t>H</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ush </a:t>
            </a:r>
            <a:r>
              <a:rPr lang="en-US" sz="1800" dirty="0">
                <a:effectLst/>
                <a:latin typeface="Garamond" panose="02020404030301010803" pitchFamily="18" charset="0"/>
                <a:ea typeface="Calibri" panose="020F0502020204030204" pitchFamily="34" charset="0"/>
                <a:cs typeface="Times New Roman" panose="02020603050405020304" pitchFamily="18" charset="0"/>
              </a:rPr>
              <a:t>(a policeman’s family who must change identities)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I Hadn’t Meant to Tell You This</a:t>
            </a:r>
            <a:r>
              <a:rPr lang="en-US" sz="1800" dirty="0">
                <a:effectLst/>
                <a:latin typeface="Garamond" panose="02020404030301010803" pitchFamily="18" charset="0"/>
                <a:ea typeface="Calibri" panose="020F0502020204030204" pitchFamily="34" charset="0"/>
                <a:cs typeface="Times New Roman" panose="02020603050405020304" pitchFamily="18" charset="0"/>
              </a:rPr>
              <a:t> (sexual abuse)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If You Come Softly </a:t>
            </a:r>
            <a:r>
              <a:rPr lang="en-US" sz="1800" dirty="0">
                <a:effectLst/>
                <a:latin typeface="Garamond" panose="02020404030301010803" pitchFamily="18" charset="0"/>
                <a:ea typeface="Calibri" panose="020F0502020204030204" pitchFamily="34" charset="0"/>
                <a:cs typeface="Times New Roman" panose="02020603050405020304" pitchFamily="18" charset="0"/>
              </a:rPr>
              <a:t>(cross-racial love and wrongful death)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Last Summer with Maizon </a:t>
            </a:r>
            <a:r>
              <a:rPr lang="en-US" sz="1800" dirty="0">
                <a:effectLst/>
                <a:latin typeface="Garamond" panose="02020404030301010803" pitchFamily="18" charset="0"/>
                <a:ea typeface="Calibri" panose="020F0502020204030204" pitchFamily="34" charset="0"/>
                <a:cs typeface="Times New Roman" panose="02020603050405020304" pitchFamily="18" charset="0"/>
              </a:rPr>
              <a:t>(death and endings)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Lena</a:t>
            </a:r>
            <a:r>
              <a:rPr lang="en-US" sz="1800" dirty="0">
                <a:effectLst/>
                <a:latin typeface="Garamond" panose="02020404030301010803" pitchFamily="18" charset="0"/>
                <a:ea typeface="Calibri" panose="020F0502020204030204" pitchFamily="34" charset="0"/>
                <a:cs typeface="Times New Roman" panose="02020603050405020304" pitchFamily="18" charset="0"/>
              </a:rPr>
              <a:t> (escaping sexual abuse)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Locomotion</a:t>
            </a:r>
            <a:r>
              <a:rPr lang="en-US" sz="1800" dirty="0">
                <a:effectLst/>
                <a:latin typeface="Garamond" panose="02020404030301010803" pitchFamily="18" charset="0"/>
                <a:ea typeface="Calibri" panose="020F0502020204030204" pitchFamily="34" charset="0"/>
                <a:cs typeface="Times New Roman" panose="02020603050405020304" pitchFamily="18" charset="0"/>
              </a:rPr>
              <a:t> (foster children)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Maizon at Blue Hill </a:t>
            </a:r>
            <a:r>
              <a:rPr lang="en-US" sz="1800" dirty="0">
                <a:effectLst/>
                <a:latin typeface="Garamond" panose="02020404030301010803" pitchFamily="18" charset="0"/>
                <a:ea typeface="Calibri" panose="020F0502020204030204" pitchFamily="34" charset="0"/>
                <a:cs typeface="Times New Roman" panose="02020603050405020304" pitchFamily="18" charset="0"/>
              </a:rPr>
              <a:t>(being African American in an exclusive private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Miracle’s Boys </a:t>
            </a:r>
            <a:r>
              <a:rPr lang="en-US" sz="1800" dirty="0">
                <a:effectLst/>
                <a:latin typeface="Garamond" panose="02020404030301010803" pitchFamily="18" charset="0"/>
                <a:ea typeface="Calibri" panose="020F0502020204030204" pitchFamily="34" charset="0"/>
                <a:cs typeface="Times New Roman" panose="02020603050405020304" pitchFamily="18" charset="0"/>
              </a:rPr>
              <a:t>(a teen who keeps his family together after his parents’ death; correctional center)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Garamond" panose="02020404030301010803" pitchFamily="18" charset="0"/>
                <a:ea typeface="Calibri" panose="020F0502020204030204" pitchFamily="34" charset="0"/>
                <a:cs typeface="Times New Roman" panose="02020603050405020304" pitchFamily="18" charset="0"/>
              </a:rPr>
              <a:t>Peace, Locomotion </a:t>
            </a:r>
            <a:r>
              <a:rPr lang="en-US" sz="1800" dirty="0">
                <a:effectLst/>
                <a:latin typeface="Garamond" panose="02020404030301010803" pitchFamily="18" charset="0"/>
                <a:ea typeface="Calibri" panose="020F0502020204030204" pitchFamily="34" charset="0"/>
                <a:cs typeface="Times New Roman" panose="02020603050405020304" pitchFamily="18" charset="0"/>
              </a:rPr>
              <a:t>(siblings in separate foster homes)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59210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Rose Wilder Lane (Laura Ingalls Wilder’s daughter)</a:t>
            </a:r>
          </a:p>
        </p:txBody>
      </p:sp>
      <p:sp>
        <p:nvSpPr>
          <p:cNvPr id="3" name="Content Placeholder 2"/>
          <p:cNvSpPr>
            <a:spLocks noGrp="1"/>
          </p:cNvSpPr>
          <p:nvPr>
            <p:ph idx="1"/>
          </p:nvPr>
        </p:nvSpPr>
        <p:spPr/>
        <p:txBody>
          <a:bodyPr>
            <a:normAutofit/>
          </a:bodyPr>
          <a:lstStyle/>
          <a:p>
            <a:pPr marL="0" indent="0">
              <a:buNone/>
            </a:pPr>
            <a:r>
              <a:rPr lang="en-GB" sz="3400" dirty="0"/>
              <a:t>The crochet stitch itself must be nearly as old as fingers, which seem mysteriously impelled to pull a loop through a loop. I say mysteriously, remembering how this impulse baffled the American Near East Relief workers who went into Caucasian Armenia [in 1918]…Every hut in every village was totally destroyed. In the ruins and in the miles of wild grasses the Americans found 25,000 orphaned children hiding, lost, sick, starving and dying. </a:t>
            </a:r>
            <a:endParaRPr lang="en-US" dirty="0"/>
          </a:p>
        </p:txBody>
      </p:sp>
    </p:spTree>
    <p:extLst>
      <p:ext uri="{BB962C8B-B14F-4D97-AF65-F5344CB8AC3E}">
        <p14:creationId xmlns:p14="http://schemas.microsoft.com/office/powerpoint/2010/main" val="3873782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D39A2-8CC7-4416-8EFA-0B16B610F7A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C307C913-EB48-4E94-ADC5-3C67B629164A}"/>
              </a:ext>
            </a:extLst>
          </p:cNvPr>
          <p:cNvSpPr>
            <a:spLocks noGrp="1"/>
          </p:cNvSpPr>
          <p:nvPr>
            <p:ph idx="1"/>
          </p:nvPr>
        </p:nvSpPr>
        <p:spPr/>
        <p:txBody>
          <a:bodyPr/>
          <a:lstStyle/>
          <a:p>
            <a:pPr marL="0" marR="0" indent="0">
              <a:lnSpc>
                <a:spcPct val="107000"/>
              </a:lnSpc>
              <a:spcBef>
                <a:spcPts val="0"/>
              </a:spcBef>
              <a:spcAft>
                <a:spcPts val="800"/>
              </a:spcAft>
              <a:buNone/>
            </a:pPr>
            <a:r>
              <a:rPr lang="en-US" sz="1800" dirty="0">
                <a:effectLst/>
                <a:latin typeface="Garamond" panose="02020404030301010803" pitchFamily="18" charset="0"/>
                <a:ea typeface="Calibri" panose="020F0502020204030204" pitchFamily="34" charset="0"/>
                <a:cs typeface="Times New Roman" panose="02020603050405020304" pitchFamily="18" charset="0"/>
              </a:rPr>
              <a:t>In </a:t>
            </a:r>
            <a:r>
              <a:rPr lang="en-US" sz="1800" i="1" dirty="0">
                <a:effectLst/>
                <a:latin typeface="Garamond" panose="02020404030301010803" pitchFamily="18" charset="0"/>
                <a:ea typeface="Calibri" panose="020F0502020204030204" pitchFamily="34" charset="0"/>
                <a:cs typeface="Times New Roman" panose="02020603050405020304" pitchFamily="18" charset="0"/>
              </a:rPr>
              <a:t>I Hadn’t Meant to Tell You This</a:t>
            </a:r>
            <a:r>
              <a:rPr lang="en-US" sz="1800" dirty="0">
                <a:effectLst/>
                <a:latin typeface="Garamond" panose="02020404030301010803" pitchFamily="18" charset="0"/>
                <a:ea typeface="Calibri" panose="020F0502020204030204" pitchFamily="34" charset="0"/>
                <a:cs typeface="Times New Roman" panose="02020603050405020304" pitchFamily="18" charset="0"/>
              </a:rPr>
              <a:t>, Woodson tells the story of a rich, Black girl who befriends a “whitetrash” girl, Lena, who has experienced sexual abuse: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71450" marR="0" indent="0">
              <a:lnSpc>
                <a:spcPct val="107000"/>
              </a:lnSpc>
              <a:spcBef>
                <a:spcPts val="0"/>
              </a:spcBef>
              <a:spcAft>
                <a:spcPts val="0"/>
              </a:spcAft>
              <a:buNone/>
            </a:pPr>
            <a:r>
              <a:rPr lang="en-US" sz="1800" dirty="0">
                <a:effectLst/>
                <a:latin typeface="Garamond" panose="02020404030301010803" pitchFamily="18" charset="0"/>
                <a:ea typeface="Calibri" panose="020F0502020204030204" pitchFamily="34" charset="0"/>
                <a:cs typeface="Times New Roman" panose="02020603050405020304" pitchFamily="18" charset="0"/>
              </a:rPr>
              <a:t>We stared at each other silently. I wanted to shake all that sadness and steel out of her. I wanted to know everything about her right then; what had she been like as a little girl, what did she believe in, who did she love. I wanted to throw my arms around her and shout, “Welcome home.”</a:t>
            </a:r>
          </a:p>
          <a:p>
            <a:pPr marL="171450" marR="0" indent="0">
              <a:lnSpc>
                <a:spcPct val="107000"/>
              </a:lnSpc>
              <a:spcBef>
                <a:spcPts val="0"/>
              </a:spcBef>
              <a:spcAft>
                <a:spcPts val="0"/>
              </a:spcAft>
              <a:buNone/>
            </a:pPr>
            <a:endParaRPr lang="en-US" sz="1800" dirty="0">
              <a:latin typeface="Garamond" panose="02020404030301010803" pitchFamily="18" charset="0"/>
              <a:ea typeface="Calibri" panose="020F0502020204030204" pitchFamily="34" charset="0"/>
              <a:cs typeface="Times New Roman" panose="02020603050405020304" pitchFamily="18" charset="0"/>
            </a:endParaRPr>
          </a:p>
          <a:p>
            <a:pPr marL="171450" marR="0" indent="0">
              <a:lnSpc>
                <a:spcPct val="107000"/>
              </a:lnSpc>
              <a:spcBef>
                <a:spcPts val="0"/>
              </a:spcBef>
              <a:spcAft>
                <a:spcPts val="0"/>
              </a:spcAft>
              <a:buNone/>
            </a:pPr>
            <a:r>
              <a:rPr lang="en-US" sz="1800" dirty="0">
                <a:effectLst/>
                <a:latin typeface="Garamond" panose="02020404030301010803" pitchFamily="18" charset="0"/>
                <a:ea typeface="Calibri" panose="020F0502020204030204" pitchFamily="34" charset="0"/>
                <a:cs typeface="Times New Roman" panose="02020603050405020304" pitchFamily="18" charset="0"/>
              </a:rPr>
              <a:t>“Welcome home”—our continuing message to those who grieve.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17268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2F86D63-2AB6-4B3E-9F37-F19B039DF088}"/>
              </a:ext>
            </a:extLst>
          </p:cNvPr>
          <p:cNvSpPr>
            <a:spLocks noGrp="1"/>
          </p:cNvSpPr>
          <p:nvPr>
            <p:ph type="title"/>
          </p:nvPr>
        </p:nvSpPr>
        <p:spPr>
          <a:xfrm>
            <a:off x="838200" y="365125"/>
            <a:ext cx="10515600" cy="5494499"/>
          </a:xfrm>
        </p:spPr>
        <p:txBody>
          <a:bodyPr>
            <a:normAutofit/>
          </a:bodyPr>
          <a:lstStyle/>
          <a:p>
            <a:r>
              <a:rPr lang="en-US" dirty="0"/>
              <a:t>Resources</a:t>
            </a:r>
            <a:br>
              <a:rPr lang="en-US" dirty="0"/>
            </a:br>
            <a:r>
              <a:rPr lang="en-US" dirty="0"/>
              <a:t>Collaborative for Equity in Literacy Learning at Mount Saint Mary College:</a:t>
            </a:r>
            <a:r>
              <a:rPr lang="en-US" sz="1600" dirty="0"/>
              <a:t/>
            </a:r>
            <a:br>
              <a:rPr lang="en-US" sz="1600" dirty="0"/>
            </a:br>
            <a:r>
              <a:rPr lang="en-US" sz="1600" dirty="0"/>
              <a:t>https://www.msmc.edu/about/centers-institutes/the-collaborative-for-equity-in-literacy-learning/resources/children-s-and-young-adult-literature/</a:t>
            </a:r>
            <a:r>
              <a:rPr lang="en-US" dirty="0"/>
              <a:t/>
            </a:r>
            <a:br>
              <a:rPr lang="en-US" dirty="0"/>
            </a:br>
            <a:endParaRPr lang="en-US" sz="3200" dirty="0"/>
          </a:p>
        </p:txBody>
      </p:sp>
      <p:pic>
        <p:nvPicPr>
          <p:cNvPr id="7" name="Content Placeholder 6" descr="CELL_FullName_MSMC_color">
            <a:extLst>
              <a:ext uri="{FF2B5EF4-FFF2-40B4-BE49-F238E27FC236}">
                <a16:creationId xmlns:a16="http://schemas.microsoft.com/office/drawing/2014/main" xmlns="" id="{09B67CE3-D563-4C7C-A1B6-4C6583E8724B}"/>
              </a:ext>
            </a:extLst>
          </p:cNvPr>
          <p:cNvPicPr>
            <a:picLocks noGrp="1"/>
          </p:cNvPicPr>
          <p:nvPr>
            <p:ph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981575" y="5148084"/>
            <a:ext cx="2228850" cy="542925"/>
          </a:xfrm>
          <a:prstGeom prst="rect">
            <a:avLst/>
          </a:prstGeom>
          <a:noFill/>
          <a:ln>
            <a:noFill/>
          </a:ln>
        </p:spPr>
      </p:pic>
    </p:spTree>
    <p:extLst>
      <p:ext uri="{BB962C8B-B14F-4D97-AF65-F5344CB8AC3E}">
        <p14:creationId xmlns:p14="http://schemas.microsoft.com/office/powerpoint/2010/main" val="234238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Rose Wilder Lane, continued</a:t>
            </a:r>
          </a:p>
        </p:txBody>
      </p:sp>
      <p:sp>
        <p:nvSpPr>
          <p:cNvPr id="3" name="Content Placeholder 2"/>
          <p:cNvSpPr>
            <a:spLocks noGrp="1"/>
          </p:cNvSpPr>
          <p:nvPr>
            <p:ph idx="1"/>
          </p:nvPr>
        </p:nvSpPr>
        <p:spPr/>
        <p:txBody>
          <a:bodyPr>
            <a:normAutofit/>
          </a:bodyPr>
          <a:lstStyle/>
          <a:p>
            <a:pPr marL="0" indent="0">
              <a:buNone/>
            </a:pPr>
            <a:r>
              <a:rPr lang="en-GB" dirty="0"/>
              <a:t>They were three to ten years old and knew nothing but hunger and fear. The Americans gathered them…cleaned, deloused, fed, healed and saved most of them alive. But it was impossible to keep bandages on their sores. Untaught, and constantly admonished not to, they couldn’t resist pulling ravellings from the gauze and with their tiny fingers looping them into crude Armenian lace. (as cited in Armenian Relief Cross of Lebanon, p. 18)</a:t>
            </a:r>
            <a:endParaRPr lang="en-US" b="1" dirty="0"/>
          </a:p>
          <a:p>
            <a:pPr marL="0" indent="0">
              <a:buNone/>
            </a:pPr>
            <a:endParaRPr lang="en-US" dirty="0"/>
          </a:p>
        </p:txBody>
      </p:sp>
    </p:spTree>
    <p:extLst>
      <p:ext uri="{BB962C8B-B14F-4D97-AF65-F5344CB8AC3E}">
        <p14:creationId xmlns:p14="http://schemas.microsoft.com/office/powerpoint/2010/main" val="311437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BD85127-9855-4065-A908-2CB6725350D2}"/>
              </a:ext>
            </a:extLst>
          </p:cNvPr>
          <p:cNvSpPr>
            <a:spLocks noGrp="1"/>
          </p:cNvSpPr>
          <p:nvPr>
            <p:ph type="title"/>
          </p:nvPr>
        </p:nvSpPr>
        <p:spPr>
          <a:xfrm>
            <a:off x="5354955" y="552182"/>
            <a:ext cx="5998840" cy="3343135"/>
          </a:xfrm>
          <a:noFill/>
        </p:spPr>
        <p:txBody>
          <a:bodyPr vert="horz" lIns="91440" tIns="45720" rIns="91440" bIns="45720" rtlCol="0" anchor="b">
            <a:normAutofit/>
          </a:bodyPr>
          <a:lstStyle/>
          <a:p>
            <a:r>
              <a:rPr lang="en-US" sz="3200" dirty="0"/>
              <a:t>Rudine Sims Bishop (1990): Children must have books that are mirrors—where they see themselves—and windows—books that open to them new worlds.</a:t>
            </a:r>
          </a:p>
        </p:txBody>
      </p:sp>
      <p:pic>
        <p:nvPicPr>
          <p:cNvPr id="7" name="Content Placeholder 6" descr="A screenshot of a cell phone&#10;&#10;Description automatically generated">
            <a:extLst>
              <a:ext uri="{FF2B5EF4-FFF2-40B4-BE49-F238E27FC236}">
                <a16:creationId xmlns:a16="http://schemas.microsoft.com/office/drawing/2014/main" xmlns="" id="{080F70F6-05A3-49B8-B662-4B41C4E5CC96}"/>
              </a:ext>
            </a:extLst>
          </p:cNvPr>
          <p:cNvPicPr>
            <a:picLocks noGrp="1" noChangeAspect="1"/>
          </p:cNvPicPr>
          <p:nvPr>
            <p:ph idx="1"/>
          </p:nvPr>
        </p:nvPicPr>
        <p:blipFill rotWithShape="1">
          <a:blip r:embed="rId2"/>
          <a:srcRect t="1793"/>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nline image">
            <a:extLst>
              <a:ext uri="{FF2B5EF4-FFF2-40B4-BE49-F238E27FC236}">
                <a16:creationId xmlns:a16="http://schemas.microsoft.com/office/drawing/2014/main" xmlns="" id="{8811ED90-D799-4AA9-8580-8C130207133A}"/>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0952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6F2CF-ED9C-4F4B-A2DD-897F3435EDC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D6A6BF77-22A0-4180-ACAC-4EB17F9480BC}"/>
              </a:ext>
            </a:extLst>
          </p:cNvPr>
          <p:cNvSpPr>
            <a:spLocks noGrp="1"/>
          </p:cNvSpPr>
          <p:nvPr>
            <p:ph idx="1"/>
          </p:nvPr>
        </p:nvSpPr>
        <p:spPr/>
        <p:txBody>
          <a:bodyPr/>
          <a:lstStyle/>
          <a:p>
            <a:pPr marL="0" indent="0">
              <a:buNone/>
            </a:pPr>
            <a:endParaRPr lang="en-US" dirty="0"/>
          </a:p>
          <a:p>
            <a:pPr marL="0" indent="0">
              <a:buNone/>
            </a:pPr>
            <a:r>
              <a:rPr lang="en-US" dirty="0"/>
              <a:t>Not all of these possible “mirror” books would be appropriate, which is why we will always need adults sensitive to individual children.</a:t>
            </a:r>
          </a:p>
        </p:txBody>
      </p:sp>
    </p:spTree>
    <p:extLst>
      <p:ext uri="{BB962C8B-B14F-4D97-AF65-F5344CB8AC3E}">
        <p14:creationId xmlns:p14="http://schemas.microsoft.com/office/powerpoint/2010/main" val="108664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72665-E21B-4E52-87C4-22FB209B28F4}"/>
              </a:ext>
            </a:extLst>
          </p:cNvPr>
          <p:cNvSpPr>
            <a:spLocks noGrp="1"/>
          </p:cNvSpPr>
          <p:nvPr>
            <p:ph type="title"/>
          </p:nvPr>
        </p:nvSpPr>
        <p:spPr/>
        <p:txBody>
          <a:bodyPr>
            <a:normAutofit fontScale="90000"/>
          </a:bodyPr>
          <a:lstStyle/>
          <a:p>
            <a:r>
              <a:rPr lang="en-US" dirty="0"/>
              <a:t>Death: Connor must come to terms with his dying mother. Novel—probably 6</a:t>
            </a:r>
            <a:r>
              <a:rPr lang="en-US" baseline="30000" dirty="0"/>
              <a:t>th</a:t>
            </a:r>
            <a:r>
              <a:rPr lang="en-US" dirty="0"/>
              <a:t> grade and up.</a:t>
            </a:r>
          </a:p>
        </p:txBody>
      </p:sp>
      <p:pic>
        <p:nvPicPr>
          <p:cNvPr id="1026" name="Picture 2" descr="A Monster Calls (Reprint) (Paperback) By Patrick Ness : Target">
            <a:extLst>
              <a:ext uri="{FF2B5EF4-FFF2-40B4-BE49-F238E27FC236}">
                <a16:creationId xmlns:a16="http://schemas.microsoft.com/office/drawing/2014/main" xmlns="" id="{607B17D5-681F-455F-B998-0C462674491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Monster Calls (film) - Wikipedia">
            <a:extLst>
              <a:ext uri="{FF2B5EF4-FFF2-40B4-BE49-F238E27FC236}">
                <a16:creationId xmlns:a16="http://schemas.microsoft.com/office/drawing/2014/main" xmlns="" id="{C270D1CD-A481-4969-BC9E-F1FEF197F71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78040" y="1690688"/>
            <a:ext cx="30853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1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D9DDB2A-A005-45B4-BCE9-7A86945A6D32}"/>
              </a:ext>
            </a:extLst>
          </p:cNvPr>
          <p:cNvSpPr>
            <a:spLocks noGrp="1"/>
          </p:cNvSpPr>
          <p:nvPr>
            <p:ph type="title"/>
          </p:nvPr>
        </p:nvSpPr>
        <p:spPr/>
        <p:txBody>
          <a:bodyPr>
            <a:noAutofit/>
          </a:bodyPr>
          <a:lstStyle/>
          <a:p>
            <a:r>
              <a:rPr lang="en-US" sz="3600" dirty="0"/>
              <a:t>In Tokyo, three friends who have never witnessed death decide to “stalk” an old man who looks like he is about to die. Their eventual friendship changes things. Middle grade novel.</a:t>
            </a:r>
          </a:p>
        </p:txBody>
      </p:sp>
      <p:pic>
        <p:nvPicPr>
          <p:cNvPr id="4098" name="Picture 2" descr="The Friends by Kazumi Yumoto">
            <a:extLst>
              <a:ext uri="{FF2B5EF4-FFF2-40B4-BE49-F238E27FC236}">
                <a16:creationId xmlns:a16="http://schemas.microsoft.com/office/drawing/2014/main" xmlns="" id="{CEBC3E9E-6642-4CBD-AF0E-0357B957A3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8608" y="1825625"/>
            <a:ext cx="2894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614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Custom</PresentationFormat>
  <Paragraphs>111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Good Grief:  Healing After Loss</vt:lpstr>
      <vt:lpstr>6 Feet Didn’t Seem That Far by Jennarose Colucci an Education student at  Mount Saint Mary College, Newburgh, NY May 2020 </vt:lpstr>
      <vt:lpstr>“Making things makes my head feel better”—a child in Newark, NJ (2015)</vt:lpstr>
      <vt:lpstr>Rose Wilder Lane (Laura Ingalls Wilder’s daughter)</vt:lpstr>
      <vt:lpstr>Rose Wilder Lane, continued</vt:lpstr>
      <vt:lpstr>Rudine Sims Bishop (1990): Children must have books that are mirrors—where they see themselves—and windows—books that open to them new worlds.</vt:lpstr>
      <vt:lpstr>PowerPoint Presentation</vt:lpstr>
      <vt:lpstr>Death: Connor must come to terms with his dying mother. Novel—probably 6th grade and up.</vt:lpstr>
      <vt:lpstr>In Tokyo, three friends who have never witnessed death decide to “stalk” an old man who looks like he is about to die. Their eventual friendship changes things. Middle grade novel.</vt:lpstr>
      <vt:lpstr>Upper elementary +</vt:lpstr>
      <vt:lpstr>After a beloved grandmother passes away, spring brings her favorite purple flowers. Picture book.</vt:lpstr>
      <vt:lpstr>Would we really want to live forever? Fantasy novel. Upper elementary—middle school.</vt:lpstr>
      <vt:lpstr>To come to terms with the death of her mother, Phoebe takes a trip with her grandparents. Middle grade novel.</vt:lpstr>
      <vt:lpstr>An Iranian and Iraqi boy end up in the same hospital, at first as enemies and, later, as friends. Picture book.</vt:lpstr>
      <vt:lpstr>Two children lose their mother during the Dust Bowl. Picture book.</vt:lpstr>
      <vt:lpstr>Also, the loss of a mother during the Dust Bowl. Novel in verse.</vt:lpstr>
      <vt:lpstr>Escaping from Haiti, a boy loses his parents to a drowning accident. The love of his uncle and his drum help him grieve. Picture book.</vt:lpstr>
      <vt:lpstr>A boy who has witnessed death in Somalia begins to find his way through art and a caring teacher. Picture book.</vt:lpstr>
      <vt:lpstr>After the death of their parents, an older brother tries to keep his younger brothers together. Novel.</vt:lpstr>
      <vt:lpstr>During the Holocaust, a German woman rescues a baby, Erika, whose parents have thrown her from the train taking them to certain death in a concentration camp. Picture book (upper elementary and higher).</vt:lpstr>
      <vt:lpstr>In Afghanistan, after her mother dies, her father seeks to remarry. The new stepmother doesn’t want her so her father abandons Jameela in a marketplace. Novel, based on a true story. </vt:lpstr>
      <vt:lpstr>During World War I, Sterling North loses his mother. His laid back father and a pet racoon help relieve his sadness. Novel.</vt:lpstr>
      <vt:lpstr>Animal death. Novel.</vt:lpstr>
      <vt:lpstr>Divorce and separation: Lee and an author communicate through letters after his parents divorce. Novel.</vt:lpstr>
      <vt:lpstr>A boy receives a letter from his father who has left the family. Picture book.</vt:lpstr>
      <vt:lpstr>Loss and separation from family: Abandoned children find each other in a foster home. Novel (as also been adapted to a play by Aurand Harris).</vt:lpstr>
      <vt:lpstr>Jacqueline Woodson and James Ransome, both of whom have relatives in prison, wrote this so that those affected know there could be joy in a prison visit. Picture book.</vt:lpstr>
      <vt:lpstr>Loss of home: Yasmin and her family must move after a typhoon destroys their home.</vt:lpstr>
      <vt:lpstr>After a Pakistan soldier shoots her for going to school, Malala emigrates to the U. K. Picture book and chapter book biography.</vt:lpstr>
      <vt:lpstr>Tomás and his family, because they are migrants do not have library cards so a librarian loans him one. True story of Tomás Rivera who became a chancellor of the U of California. Picture book.</vt:lpstr>
      <vt:lpstr>When the British separate two aboriginal Australian girls from their people, the two girls make a trip of extraordinary danger to return to home. Based on a true store. Chapter book biography and there is also a film.</vt:lpstr>
      <vt:lpstr>When the Canadian government separates children from their families to send them to boarding school, Shi-shi-etko takes a walk of memories with her grandmother. Picture book.</vt:lpstr>
      <vt:lpstr>A family from Kosovo escapes genocide to a family in Vermont. Novel.</vt:lpstr>
      <vt:lpstr>Three picture books.</vt:lpstr>
      <vt:lpstr>Based on a true story. After the American invasion of Afghanistan, an Afghani family flees to Canada. Ziba remembers all she loved about her home. Picture book.</vt:lpstr>
      <vt:lpstr>The Hmong embroidery of their flight from one country to another. Picture book.</vt:lpstr>
      <vt:lpstr>A man must leave his family for another country to find work. Wordless picture book.</vt:lpstr>
      <vt:lpstr>Teens who meet to discuss all kinds of problems. Novel.</vt:lpstr>
      <vt:lpstr>Really, anything by Jacqueline Woodson who has won every major award there is including, today, the MacArthur genius grant.</vt:lpstr>
      <vt:lpstr>PowerPoint Presentation</vt:lpstr>
      <vt:lpstr>Resources Collaborative for Equity in Literacy Learning at Mount Saint Mary College: https://www.msmc.edu/about/centers-institutes/the-collaborative-for-equity-in-literacy-learning/resources/children-s-and-young-adult-literature/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Grief:  Healing After Loss</dc:title>
  <dc:creator>Jane Gangi</dc:creator>
  <cp:lastModifiedBy>Tim</cp:lastModifiedBy>
  <cp:revision>15</cp:revision>
  <dcterms:created xsi:type="dcterms:W3CDTF">2020-10-04T01:29:48Z</dcterms:created>
  <dcterms:modified xsi:type="dcterms:W3CDTF">2020-10-28T10:09:34Z</dcterms:modified>
</cp:coreProperties>
</file>