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95" r:id="rId2"/>
    <p:sldId id="790" r:id="rId3"/>
    <p:sldId id="791" r:id="rId4"/>
    <p:sldId id="797" r:id="rId5"/>
    <p:sldId id="792" r:id="rId6"/>
    <p:sldId id="699" r:id="rId7"/>
    <p:sldId id="787" r:id="rId8"/>
    <p:sldId id="793" r:id="rId9"/>
    <p:sldId id="802" r:id="rId10"/>
    <p:sldId id="804" r:id="rId11"/>
    <p:sldId id="805" r:id="rId12"/>
    <p:sldId id="795" r:id="rId13"/>
    <p:sldId id="798" r:id="rId14"/>
    <p:sldId id="801" r:id="rId15"/>
    <p:sldId id="799" r:id="rId16"/>
    <p:sldId id="800" r:id="rId17"/>
    <p:sldId id="788" r:id="rId18"/>
    <p:sldId id="789" r:id="rId19"/>
    <p:sldId id="685" r:id="rId20"/>
    <p:sldId id="390" r:id="rId21"/>
    <p:sldId id="776" r:id="rId22"/>
    <p:sldId id="780" r:id="rId23"/>
    <p:sldId id="705" r:id="rId24"/>
    <p:sldId id="6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409" autoAdjust="0"/>
  </p:normalViewPr>
  <p:slideViewPr>
    <p:cSldViewPr>
      <p:cViewPr varScale="1">
        <p:scale>
          <a:sx n="56" d="100"/>
          <a:sy n="56" d="100"/>
        </p:scale>
        <p:origin x="1660" y="72"/>
      </p:cViewPr>
      <p:guideLst>
        <p:guide orient="horz" pos="2160"/>
        <p:guide pos="2880"/>
      </p:guideLst>
    </p:cSldViewPr>
  </p:slideViewPr>
  <p:outlineViewPr>
    <p:cViewPr>
      <p:scale>
        <a:sx n="33" d="100"/>
        <a:sy n="33" d="100"/>
      </p:scale>
      <p:origin x="0" y="-41050"/>
    </p:cViewPr>
  </p:outlineViewPr>
  <p:notesTextViewPr>
    <p:cViewPr>
      <p:scale>
        <a:sx n="100" d="100"/>
        <a:sy n="100" d="100"/>
      </p:scale>
      <p:origin x="0" y="0"/>
    </p:cViewPr>
  </p:notesTextViewPr>
  <p:sorterViewPr>
    <p:cViewPr>
      <p:scale>
        <a:sx n="100" d="100"/>
        <a:sy n="100" d="100"/>
      </p:scale>
      <p:origin x="0" y="-9821"/>
    </p:cViewPr>
  </p:sorterViewPr>
  <p:notesViewPr>
    <p:cSldViewPr>
      <p:cViewPr varScale="1">
        <p:scale>
          <a:sx n="51" d="100"/>
          <a:sy n="51" d="100"/>
        </p:scale>
        <p:origin x="2692"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5C669-93F3-4E36-A33F-2250DF1A3A13}" type="datetimeFigureOut">
              <a:rPr lang="en-GB" smtClean="0"/>
              <a:pPr/>
              <a:t>10/07/2020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74B65-30CB-4647-82C7-B322FA4F90D6}" type="slidenum">
              <a:rPr lang="en-GB" smtClean="0"/>
              <a:pPr/>
              <a:t>‹#›</a:t>
            </a:fld>
            <a:endParaRPr lang="en-GB"/>
          </a:p>
        </p:txBody>
      </p:sp>
    </p:spTree>
    <p:extLst>
      <p:ext uri="{BB962C8B-B14F-4D97-AF65-F5344CB8AC3E}">
        <p14:creationId xmlns:p14="http://schemas.microsoft.com/office/powerpoint/2010/main" val="24963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oremembercare.blogspot.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hcr.org/figures-at-a-glance.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thenation.com/authors/nael-bitarie/" TargetMode="External"/><Relationship Id="rId5" Type="http://schemas.openxmlformats.org/officeDocument/2006/relationships/hyperlink" Target="https://www.thenation.com/authors/mai-abu-moghli/" TargetMode="External"/><Relationship Id="rId4" Type="http://schemas.openxmlformats.org/officeDocument/2006/relationships/hyperlink" Target="http://http:/membercareassociates.org/?page_id=726//membercareassociates.org/?page_id=72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cs.google.com/viewer?a=v&amp;pid=sites&amp;srcid=ZGVmYXVsdGRvbWFpbnxnbWhtYXB8Z3g6NjYyY2JjYzU1YjNmOGVj"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embercareassociates.org/?page_id=2007"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mailto:MCAresources@gmail.com" TargetMode="External"/><Relationship Id="rId4" Type="http://schemas.openxmlformats.org/officeDocument/2006/relationships/hyperlink" Target="http://membercareassociates.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ttp:/membercareassociates.org/?page_id=726//membercareassociates.org/?page_id=72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We speak regularly on the topics of global integration, global mental health, member care, and integrity/anti-corruption, in person and remotely. We have found that a 90 minute lecture at a graduate school, for example, is good to give an overview, perhaps even inspire folks, yet understandably it can usually only go so far and thus an overall strategy by graduate schools is needed for  including “global” perspectives and material throughout  the curriculum/training. This might require an intentional, informed, consensual  shift.  Key to this shift is cultivating a more “global” mentality and mentors/models with not just ‘international” (different  nations) experience but multi-sectoral, global experience (with issues that transcend geo-political borders—problems without passports). Note for instance, within the multi-disciplinary field of psychology, the American Psychological Association’s recent Strategic Plan (2019) which explicitly calls the organization and its members to “Embrace a global mentality.”</a:t>
            </a:r>
          </a:p>
          <a:p>
            <a:endParaRPr lang="en-US" dirty="0"/>
          </a:p>
          <a:p>
            <a:r>
              <a:rPr lang="en-US" dirty="0"/>
              <a:t>--Image: Detail from the cover</a:t>
            </a:r>
            <a:r>
              <a:rPr lang="en-US" baseline="0" dirty="0"/>
              <a:t> of </a:t>
            </a:r>
            <a:r>
              <a:rPr lang="en-US" i="1" dirty="0"/>
              <a:t>Global Member Care:</a:t>
            </a:r>
            <a:r>
              <a:rPr lang="en-US" i="1" baseline="0" dirty="0"/>
              <a:t> </a:t>
            </a:r>
            <a:r>
              <a:rPr lang="en-US" i="1" dirty="0"/>
              <a:t>Crossing</a:t>
            </a:r>
            <a:r>
              <a:rPr lang="en-US" i="1" baseline="0" dirty="0"/>
              <a:t> S</a:t>
            </a:r>
            <a:r>
              <a:rPr lang="en-US" i="1" dirty="0"/>
              <a:t>ectors for Serving Humanity </a:t>
            </a:r>
            <a:r>
              <a:rPr lang="en-US" dirty="0"/>
              <a:t>(2013) William Carey Library.</a:t>
            </a:r>
            <a:endParaRPr lang="en-US" baseline="0" dirty="0"/>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F1EAF7E-90E5-418C-9F6B-FCDA53F3897B}"/>
              </a:ext>
            </a:extLst>
          </p:cNvPr>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EF56716-EE0A-4CC6-BAC8-313F33A05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576818F1-5CEE-4B93-A091-03501DEAFE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7C6333-E3AE-47A0-AE7C-EEBB67DC034C}" type="slidenum">
              <a:rPr lang="en-US" altLang="en-US">
                <a:solidFill>
                  <a:srgbClr val="000000"/>
                </a:solidFill>
                <a:latin typeface="Calibri" panose="020F0502020204030204" pitchFamily="34" charset="0"/>
              </a:rPr>
              <a:pPr/>
              <a:t>20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8392E-862A-4788-96B6-BA63A791C467}" type="slidenum">
              <a:rPr lang="en-GB" smtClean="0"/>
              <a:pPr/>
              <a:t>22</a:t>
            </a:fld>
            <a:endParaRPr lang="en-GB"/>
          </a:p>
        </p:txBody>
      </p:sp>
    </p:spTree>
    <p:extLst>
      <p:ext uri="{BB962C8B-B14F-4D97-AF65-F5344CB8AC3E}">
        <p14:creationId xmlns:p14="http://schemas.microsoft.com/office/powerpoint/2010/main" val="357227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a:t>Note from </a:t>
            </a:r>
            <a:r>
              <a:rPr lang="en-US" b="1" i="1" dirty="0"/>
              <a:t>CORE Member Care </a:t>
            </a:r>
            <a:r>
              <a:rPr lang="en-US" b="1" dirty="0"/>
              <a:t>weblog, 16 December 2015</a:t>
            </a:r>
            <a:br>
              <a:rPr lang="en-US" b="1" dirty="0"/>
            </a:br>
            <a:r>
              <a:rPr lang="en-US" sz="1100" b="1" dirty="0">
                <a:hlinkClick r:id="rId3"/>
              </a:rPr>
              <a:t>http://coremembercare.blogspot.com</a:t>
            </a:r>
            <a:endParaRPr lang="en-US" sz="1100" b="1" dirty="0"/>
          </a:p>
          <a:p>
            <a:pPr algn="just">
              <a:defRPr/>
            </a:pPr>
            <a:br>
              <a:rPr lang="en-US" dirty="0"/>
            </a:br>
            <a:r>
              <a:rPr lang="en-US" dirty="0"/>
              <a:t>--We also want to mention the need to address global injustices and global inequities related to the current global governance systems--a central issue which relates to but is not sufficiently addressed by  </a:t>
            </a:r>
            <a:r>
              <a:rPr lang="en-US" b="1" dirty="0"/>
              <a:t>SDG 10: "Reduce inequality within and between countries." </a:t>
            </a:r>
            <a:r>
              <a:rPr lang="en-US" dirty="0"/>
              <a:t>For example with regards to health, consider this perspective: "Power asymmetry and global social norms limit the range of choice and constrain action on health inequity; these limitations are reinforced by systemic global governance dysfunctions and require vigilance across all policy arenas....Global governance for health must be rooted in commitments to global solidarity and shared responsibility; sustainable and healthy development for all requires a global economic and political system that serves a global community of healthy people on a healthy planet. " (The Lancet-University of Oslo Commission on Global Governance for Health, </a:t>
            </a:r>
            <a:r>
              <a:rPr lang="en-US" i="1" dirty="0"/>
              <a:t>The Lancet</a:t>
            </a:r>
            <a:r>
              <a:rPr lang="en-US" dirty="0"/>
              <a:t>, Feb. 2014,  p. 5)</a:t>
            </a:r>
          </a:p>
          <a:p>
            <a:endParaRPr lang="en-US" dirty="0"/>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Platforms, Presentations, Publications, Partnerships, Probity…</a:t>
            </a:r>
          </a:p>
        </p:txBody>
      </p:sp>
      <p:sp>
        <p:nvSpPr>
          <p:cNvPr id="4" name="Slide Number Placeholder 3"/>
          <p:cNvSpPr>
            <a:spLocks noGrp="1"/>
          </p:cNvSpPr>
          <p:nvPr>
            <p:ph type="sldNum" sz="quarter" idx="5"/>
          </p:nvPr>
        </p:nvSpPr>
        <p:spPr/>
        <p:txBody>
          <a:bodyPr/>
          <a:lstStyle/>
          <a:p>
            <a:fld id="{AE574B65-30CB-4647-82C7-B322FA4F90D6}" type="slidenum">
              <a:rPr lang="en-GB" smtClean="0"/>
              <a:pPr/>
              <a:t>3</a:t>
            </a:fld>
            <a:endParaRPr lang="en-GB"/>
          </a:p>
        </p:txBody>
      </p:sp>
    </p:spTree>
    <p:extLst>
      <p:ext uri="{BB962C8B-B14F-4D97-AF65-F5344CB8AC3E}">
        <p14:creationId xmlns:p14="http://schemas.microsoft.com/office/powerpoint/2010/main" val="353796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defRPr/>
            </a:pPr>
            <a:r>
              <a:rPr lang="en-GB" dirty="0"/>
              <a:t>--</a:t>
            </a:r>
            <a:r>
              <a:rPr lang="en-US" dirty="0"/>
              <a:t> Palestinian refugees residing in Syria--forcibly displaced again--refugees twice over.</a:t>
            </a:r>
          </a:p>
          <a:p>
            <a:r>
              <a:rPr lang="en-US" dirty="0"/>
              <a:t>Yarmouk refugee camp, February 2014.</a:t>
            </a:r>
            <a:br>
              <a:rPr lang="en-US" dirty="0"/>
            </a:br>
            <a:r>
              <a:rPr lang="en-US" dirty="0"/>
              <a:t>Current estimates of forcibly displaced people worldwide: 70+ million people (</a:t>
            </a:r>
            <a:r>
              <a:rPr lang="en-US" u="sng" dirty="0">
                <a:hlinkClick r:id="rId3"/>
              </a:rPr>
              <a:t>UNHCR</a:t>
            </a:r>
            <a:r>
              <a:rPr lang="en-US" dirty="0"/>
              <a:t>)</a:t>
            </a:r>
          </a:p>
          <a:p>
            <a:br>
              <a:rPr lang="en-GB" baseline="0" dirty="0"/>
            </a:br>
            <a:r>
              <a:rPr lang="en-GB" sz="1200" b="1" dirty="0"/>
              <a:t>130M+people  in need of humanitarian assistance.</a:t>
            </a:r>
            <a:br>
              <a:rPr lang="en-GB" sz="1200" b="1" dirty="0"/>
            </a:br>
            <a:r>
              <a:rPr lang="en-GB" sz="1200" b="1" dirty="0"/>
              <a:t>65M+ people  internally or internationally displaced.</a:t>
            </a:r>
            <a:br>
              <a:rPr lang="en-GB" sz="1200" b="1" dirty="0"/>
            </a:br>
            <a:r>
              <a:rPr lang="en-GB" sz="1200" b="1" dirty="0"/>
              <a:t>--And the list of “globe-ails” goes on and on...</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“Globe-ails” is a term we use to encapsulate the many major problems--ails--affecting the people-planet nexus, including our yearnings-</a:t>
            </a:r>
            <a:r>
              <a:rPr lang="en-GB" baseline="0" dirty="0" err="1"/>
              <a:t>groanings</a:t>
            </a:r>
            <a:r>
              <a:rPr lang="en-GB" baseline="0" dirty="0"/>
              <a:t> for the full restoration of creation.</a:t>
            </a:r>
            <a:br>
              <a:rPr lang="en-GB" baseline="0" dirty="0"/>
            </a:br>
            <a:r>
              <a:rPr lang="en-GB" baseline="0" dirty="0"/>
              <a:t>--See: </a:t>
            </a:r>
            <a:r>
              <a:rPr lang="en-US" sz="1200" dirty="0"/>
              <a:t>--Doomsday:</a:t>
            </a:r>
            <a:r>
              <a:rPr lang="en-US" sz="1200" baseline="0" dirty="0"/>
              <a:t> </a:t>
            </a:r>
            <a:r>
              <a:rPr lang="en-US" sz="1200" dirty="0"/>
              <a:t>Next Stop, Global </a:t>
            </a:r>
            <a:r>
              <a:rPr lang="en-US" sz="1200" dirty="0" err="1"/>
              <a:t>Dis</a:t>
            </a:r>
            <a:r>
              <a:rPr lang="en-US" sz="1200" dirty="0"/>
              <a:t>-Integration?  (</a:t>
            </a:r>
            <a:r>
              <a:rPr lang="en-US" sz="1200" dirty="0">
                <a:hlinkClick r:id="rId4"/>
              </a:rPr>
              <a:t>Global Integration Update</a:t>
            </a:r>
            <a:r>
              <a:rPr lang="en-US" sz="1200" dirty="0"/>
              <a:t>, June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fontAlgn="base"/>
            <a:r>
              <a:rPr lang="en-US" sz="1200" dirty="0"/>
              <a:t>Syria (and Lebanon)</a:t>
            </a:r>
            <a:r>
              <a:rPr lang="en-US" sz="1200" baseline="0" dirty="0"/>
              <a:t> </a:t>
            </a:r>
            <a:r>
              <a:rPr lang="mr-IN" sz="1200" baseline="0" dirty="0"/>
              <a:t>–</a:t>
            </a:r>
            <a:r>
              <a:rPr lang="en-US" sz="1200" baseline="0" dirty="0"/>
              <a:t> complex recent history of civil war: the </a:t>
            </a:r>
            <a:r>
              <a:rPr lang="en-US" sz="1200" b="1" baseline="0" dirty="0"/>
              <a:t>Palestinians</a:t>
            </a:r>
            <a:r>
              <a:rPr lang="en-US" sz="1200" baseline="0" dirty="0"/>
              <a:t> given refuge are </a:t>
            </a:r>
            <a:r>
              <a:rPr lang="en-US" sz="1200" b="1" baseline="0" dirty="0"/>
              <a:t>twice refugees in the current Syrian civil war.</a:t>
            </a:r>
          </a:p>
          <a:p>
            <a:pPr fontAlgn="base"/>
            <a:r>
              <a:rPr lang="en-US" sz="1200" b="0" kern="1200" dirty="0">
                <a:solidFill>
                  <a:schemeClr val="tx1"/>
                </a:solidFill>
                <a:effectLst/>
                <a:latin typeface="+mn-lt"/>
                <a:ea typeface="+mn-ea"/>
                <a:cs typeface="+mn-cs"/>
              </a:rPr>
              <a:t>Article: </a:t>
            </a:r>
            <a:r>
              <a:rPr lang="en-US" sz="1200" b="1" kern="1200" dirty="0">
                <a:solidFill>
                  <a:schemeClr val="tx1"/>
                </a:solidFill>
                <a:effectLst/>
                <a:latin typeface="+mn-lt"/>
                <a:ea typeface="+mn-ea"/>
                <a:cs typeface="+mn-cs"/>
              </a:rPr>
              <a:t>The Palestinians Fleeing Syria Are Among the Most Vulnerable Refugees  </a:t>
            </a:r>
            <a:r>
              <a:rPr lang="en-US" sz="1200" b="0" kern="1200" dirty="0">
                <a:solidFill>
                  <a:schemeClr val="tx1"/>
                </a:solidFill>
                <a:effectLst/>
                <a:latin typeface="+mn-lt"/>
                <a:ea typeface="+mn-ea"/>
                <a:cs typeface="+mn-cs"/>
              </a:rPr>
              <a:t>(Dec.</a:t>
            </a:r>
            <a:r>
              <a:rPr lang="en-US" sz="1200" b="0" kern="1200" baseline="0" dirty="0">
                <a:solidFill>
                  <a:schemeClr val="tx1"/>
                </a:solidFill>
                <a:effectLst/>
                <a:latin typeface="+mn-lt"/>
                <a:ea typeface="+mn-ea"/>
                <a:cs typeface="+mn-cs"/>
              </a:rPr>
              <a:t> 4, 2015, </a:t>
            </a:r>
            <a:r>
              <a:rPr lang="en-US" sz="1200" b="0" kern="1200" baseline="0" dirty="0" err="1">
                <a:solidFill>
                  <a:schemeClr val="tx1"/>
                </a:solidFill>
                <a:effectLst/>
                <a:latin typeface="+mn-lt"/>
                <a:ea typeface="+mn-ea"/>
                <a:cs typeface="+mn-cs"/>
              </a:rPr>
              <a:t>thenation.com</a:t>
            </a:r>
            <a:r>
              <a:rPr lang="en-US" sz="1200" b="0" kern="1200" baseline="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Their special legal status leaves them stateless, even after decades of exile, and without the same rights as other refugees.</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By </a:t>
            </a:r>
            <a:r>
              <a:rPr lang="en-US" sz="1200" i="1" kern="1200" dirty="0">
                <a:solidFill>
                  <a:schemeClr val="tx1"/>
                </a:solidFill>
                <a:effectLst/>
                <a:latin typeface="+mn-lt"/>
                <a:ea typeface="+mn-ea"/>
                <a:cs typeface="+mn-cs"/>
                <a:hlinkClick r:id="rId5"/>
              </a:rPr>
              <a:t>Mai Abu Moghli</a:t>
            </a:r>
            <a:r>
              <a:rPr lang="en-US" sz="1200" i="1"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hlinkClick r:id="rId6"/>
              </a:rPr>
              <a:t>Nael Bitarie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link:https</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www.thenation.com</a:t>
            </a:r>
            <a:r>
              <a:rPr lang="en-US" sz="1200" i="1" kern="1200" dirty="0">
                <a:solidFill>
                  <a:schemeClr val="tx1"/>
                </a:solidFill>
                <a:effectLst/>
                <a:latin typeface="+mn-lt"/>
                <a:ea typeface="+mn-ea"/>
                <a:cs typeface="+mn-cs"/>
              </a:rPr>
              <a:t>/article/the-palestinians-fleeing-syria-are-among-the-most-vulnerable-refugees/</a:t>
            </a:r>
          </a:p>
          <a:p>
            <a:pPr fontAlgn="base"/>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History</a:t>
            </a:r>
            <a:r>
              <a:rPr lang="en-US" sz="1200" baseline="0" dirty="0"/>
              <a:t> </a:t>
            </a:r>
            <a:r>
              <a:rPr lang="en-US" sz="1200" dirty="0"/>
              <a:t>in Syria: several waves of Palestinian</a:t>
            </a:r>
            <a:r>
              <a:rPr lang="en-US" sz="1200" baseline="0" dirty="0"/>
              <a:t> refugees</a:t>
            </a:r>
            <a:r>
              <a:rPr lang="en-US" sz="1200" dirty="0"/>
              <a:t> since 1948 (by 2011, more than</a:t>
            </a:r>
            <a:r>
              <a:rPr lang="en-US" sz="1200" baseline="0" dirty="0"/>
              <a:t> 56</a:t>
            </a:r>
            <a:r>
              <a:rPr lang="en-US" sz="1200" dirty="0"/>
              <a:t>0,000 refugees</a:t>
            </a:r>
            <a:r>
              <a:rPr lang="en-US" sz="1200" baseline="0" dirty="0"/>
              <a:t> living in Syria). Also, there is a large Iraqi refugee population.</a:t>
            </a:r>
            <a:endParaRPr lang="en-US" sz="1200"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--GMH shaped by public</a:t>
            </a:r>
            <a:r>
              <a:rPr lang="en-US" baseline="0" dirty="0"/>
              <a:t> health, human rights, clinical science, and cultural anthropology.</a:t>
            </a:r>
          </a:p>
          <a:p>
            <a:r>
              <a:rPr lang="en-US" baseline="0" dirty="0"/>
              <a:t>--It is not simply something that concerns specialists--“psychology-psychiatry, psychotherapy, and psychopharmacology.”</a:t>
            </a:r>
          </a:p>
          <a:p>
            <a:r>
              <a:rPr lang="en-US" baseline="0" dirty="0"/>
              <a:t>--Note: personally, 2009 is the year we began to intentionally connect with the young GMH movement. </a:t>
            </a:r>
            <a:r>
              <a:rPr lang="en-US" dirty="0"/>
              <a:t>It would be </a:t>
            </a:r>
            <a:r>
              <a:rPr lang="en-US" baseline="0" dirty="0"/>
              <a:t>accurate to say that the initial GMH “movement” was significantly shaped via the launching of: The Lancet’s GMH Special Issue (2007),</a:t>
            </a:r>
            <a:r>
              <a:rPr lang="en-US" dirty="0"/>
              <a:t>   </a:t>
            </a:r>
            <a:r>
              <a:rPr lang="en-US" baseline="0" dirty="0"/>
              <a:t>the formation of the Movement for </a:t>
            </a:r>
            <a:r>
              <a:rPr lang="en-US" dirty="0"/>
              <a:t>Global Mental H</a:t>
            </a:r>
            <a:r>
              <a:rPr lang="en-US" baseline="0" dirty="0"/>
              <a:t>ealth (2008), and the </a:t>
            </a:r>
            <a:r>
              <a:rPr lang="en-US" baseline="0" dirty="0" err="1"/>
              <a:t>mhGAP</a:t>
            </a:r>
            <a:r>
              <a:rPr lang="en-US" baseline="0" dirty="0"/>
              <a:t> Program by the</a:t>
            </a:r>
            <a:r>
              <a:rPr lang="en-US" dirty="0"/>
              <a:t> World Health Organization</a:t>
            </a:r>
            <a:r>
              <a:rPr lang="en-US" baseline="0" dirty="0"/>
              <a:t> (2008). There were plenty of precursors and other influences</a:t>
            </a:r>
            <a:r>
              <a:rPr lang="en-US" dirty="0"/>
              <a:t> as well. And the were concerns and detractors from the start about a perceived over emphasis on Western concepts for mental ill health, psychiatry, and pharmacology. </a:t>
            </a:r>
            <a:br>
              <a:rPr lang="en-US" dirty="0"/>
            </a:br>
            <a:r>
              <a:rPr lang="en-US" dirty="0"/>
              <a:t>--For a helpful critique of GMH, see </a:t>
            </a:r>
            <a:r>
              <a:rPr lang="en-US" dirty="0" err="1"/>
              <a:t>Kirmayer</a:t>
            </a:r>
            <a:r>
              <a:rPr lang="en-US" dirty="0"/>
              <a:t> and Peterson’s introductory article in the special issue on GMH in the Journal of Trans-Cultural Psychiatry (December 2014, this article is open access).</a:t>
            </a:r>
          </a:p>
        </p:txBody>
      </p:sp>
      <p:sp>
        <p:nvSpPr>
          <p:cNvPr id="4" name="Slide Number Placeholder 3"/>
          <p:cNvSpPr>
            <a:spLocks noGrp="1"/>
          </p:cNvSpPr>
          <p:nvPr>
            <p:ph type="sldNum" sz="quarter" idx="10"/>
          </p:nvPr>
        </p:nvSpPr>
        <p:spPr/>
        <p:txBody>
          <a:bodyPr/>
          <a:lstStyle/>
          <a:p>
            <a:fld id="{AE574B65-30CB-4647-82C7-B322FA4F90D6}"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Global Mental Health: What’s Up? Recent Developments and Directions</a:t>
            </a:r>
            <a:br>
              <a:rPr lang="en-US" i="1" dirty="0"/>
            </a:br>
            <a:r>
              <a:rPr lang="en-US" i="1" dirty="0"/>
              <a:t>Global Insights</a:t>
            </a:r>
            <a:r>
              <a:rPr lang="en-US" dirty="0"/>
              <a:t>, Office of International Affairs, American Psychological Association (June 2019) Click </a:t>
            </a:r>
            <a:r>
              <a:rPr lang="en-US" dirty="0">
                <a:hlinkClick r:id="rId4"/>
              </a:rPr>
              <a:t>HERE</a:t>
            </a:r>
            <a:r>
              <a:rPr lang="en-US" dirty="0"/>
              <a:t> for the full version. </a:t>
            </a:r>
          </a:p>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9</a:t>
            </a:fld>
            <a:endParaRPr lang="en-GB"/>
          </a:p>
        </p:txBody>
      </p:sp>
    </p:spTree>
    <p:extLst>
      <p:ext uri="{BB962C8B-B14F-4D97-AF65-F5344CB8AC3E}">
        <p14:creationId xmlns:p14="http://schemas.microsoft.com/office/powerpoint/2010/main" val="298584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how is trauma included and represented in this Report?</a:t>
            </a:r>
            <a:br>
              <a:rPr lang="en-US" dirty="0"/>
            </a:br>
            <a:r>
              <a:rPr lang="en-US" dirty="0"/>
              <a:t>Causes and consequences, sources and symptoms, prevention and treatment, contributing to the global burden of health?</a:t>
            </a:r>
          </a:p>
        </p:txBody>
      </p:sp>
      <p:sp>
        <p:nvSpPr>
          <p:cNvPr id="4" name="Slide Number Placeholder 3"/>
          <p:cNvSpPr>
            <a:spLocks noGrp="1"/>
          </p:cNvSpPr>
          <p:nvPr>
            <p:ph type="sldNum" sz="quarter" idx="5"/>
          </p:nvPr>
        </p:nvSpPr>
        <p:spPr/>
        <p:txBody>
          <a:bodyPr/>
          <a:lstStyle/>
          <a:p>
            <a:fld id="{F178392E-862A-4788-96B6-BA63A791C467}" type="slidenum">
              <a:rPr lang="en-GB" smtClean="0"/>
              <a:pPr/>
              <a:t>10</a:t>
            </a:fld>
            <a:endParaRPr lang="en-GB"/>
          </a:p>
        </p:txBody>
      </p:sp>
    </p:spTree>
    <p:extLst>
      <p:ext uri="{BB962C8B-B14F-4D97-AF65-F5344CB8AC3E}">
        <p14:creationId xmlns:p14="http://schemas.microsoft.com/office/powerpoint/2010/main" val="276781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dirty="0">
                <a:solidFill>
                  <a:srgbClr val="0000CC"/>
                </a:solidFill>
              </a:rPr>
              <a:t> </a:t>
            </a:r>
            <a:r>
              <a:rPr lang="en-US" b="1" dirty="0"/>
              <a:t>--Dr. </a:t>
            </a:r>
            <a:r>
              <a:rPr lang="en-US" b="1" dirty="0" err="1"/>
              <a:t>Michèle</a:t>
            </a:r>
            <a:r>
              <a:rPr lang="en-US" dirty="0"/>
              <a:t> </a:t>
            </a:r>
            <a:r>
              <a:rPr lang="en-US" b="1" dirty="0"/>
              <a:t>Lewis O’Donnell</a:t>
            </a:r>
            <a:r>
              <a:rPr lang="en-US" dirty="0"/>
              <a:t> and </a:t>
            </a:r>
            <a:r>
              <a:rPr lang="en-US" b="1" dirty="0"/>
              <a:t>Dr. Kelly O’Donnell</a:t>
            </a:r>
            <a:r>
              <a:rPr lang="en-US" dirty="0"/>
              <a:t> are consulting psychologists living/working internationally for 30+ years.. Respectively they are the COO and CEO of Member Care Associates, Inc (MCA), an NGO focusing on the wellbeing and effectiveness of staff and their organizations. Their multi-</a:t>
            </a:r>
            <a:r>
              <a:rPr lang="en-US" dirty="0" err="1"/>
              <a:t>sectoral</a:t>
            </a:r>
            <a:r>
              <a:rPr lang="en-US" dirty="0"/>
              <a:t> emphases for consultation, training, and writing include: personnel development, Global Mental Health, and integrity/anti-corruption. Kelly and </a:t>
            </a:r>
            <a:r>
              <a:rPr lang="en-US" dirty="0" err="1"/>
              <a:t>Michèle</a:t>
            </a:r>
            <a:r>
              <a:rPr lang="en-US" dirty="0"/>
              <a:t> are International Affiliates of the American Psychological Association and Representatives of the World Federation for Mental Health to the United Nations. Their publications include over 70 articles and five books in the member care and mental health fields (see </a:t>
            </a:r>
            <a:r>
              <a:rPr lang="en-US" u="sng" dirty="0">
                <a:hlinkClick r:id="rId3"/>
              </a:rPr>
              <a:t>recent publications</a:t>
            </a:r>
            <a:r>
              <a:rPr lang="en-US" dirty="0"/>
              <a:t>) as well as ongoing </a:t>
            </a:r>
            <a:r>
              <a:rPr lang="en-US" i="1" dirty="0"/>
              <a:t>Member Care Updates</a:t>
            </a:r>
            <a:r>
              <a:rPr lang="en-US" dirty="0"/>
              <a:t> and </a:t>
            </a:r>
            <a:r>
              <a:rPr lang="en-US" i="1" dirty="0"/>
              <a:t>Global Integration Updates</a:t>
            </a:r>
            <a:r>
              <a:rPr lang="en-US" dirty="0"/>
              <a:t> (archived on the </a:t>
            </a:r>
            <a:r>
              <a:rPr lang="en-US" u="sng" dirty="0">
                <a:hlinkClick r:id="rId4"/>
              </a:rPr>
              <a:t>MCA website</a:t>
            </a:r>
            <a:r>
              <a:rPr lang="en-US" dirty="0"/>
              <a:t>). They did their doctoral training in clinical psychology and theology at Rosemead School of Psychology, </a:t>
            </a:r>
            <a:r>
              <a:rPr lang="en-US" dirty="0" err="1"/>
              <a:t>Biola</a:t>
            </a:r>
            <a:r>
              <a:rPr lang="en-US" dirty="0"/>
              <a:t> University, USA and have two wonderful adult daughters, Erin and </a:t>
            </a:r>
            <a:r>
              <a:rPr lang="en-US" dirty="0" err="1"/>
              <a:t>Ashling</a:t>
            </a:r>
            <a:r>
              <a:rPr lang="en-US" dirty="0"/>
              <a:t>, raised in five countries. </a:t>
            </a:r>
            <a:r>
              <a:rPr lang="en-US" u="sng" dirty="0">
                <a:hlinkClick r:id="rId5"/>
              </a:rPr>
              <a:t>MCAresources@gmail.com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a:p>
            <a:pPr>
              <a:defRPr/>
            </a:pPr>
            <a:r>
              <a:rPr lang="en-US" dirty="0"/>
              <a:t>We are aware that there are different perspectives about the United Nations. It has many strengths and weaknesses, accomplishments and failures. In spite of its shortcomings, we are convinced of its critical importance in our world along with the huge opportunities--and moral responsibilities--that are before us all via the sustainable development Agenda.</a:t>
            </a:r>
            <a:br>
              <a:rPr lang="en-US" dirty="0"/>
            </a:br>
            <a:br>
              <a:rPr lang="en-US" dirty="0"/>
            </a:br>
            <a:r>
              <a:rPr lang="en-US" dirty="0"/>
              <a:t>We encourage you to carefully review the Agenda, noting especially its core which consists of 17 goals and 169 targets. It is a plan of action that involves five overlapping areas: People, Planet, Prosperity, Peace, and Partnerships.</a:t>
            </a:r>
            <a:endParaRPr lang="en-GB" dirty="0"/>
          </a:p>
          <a:p>
            <a:endParaRPr lang="en-US" dirty="0"/>
          </a:p>
          <a:p>
            <a:endParaRPr lang="en-US" dirty="0"/>
          </a:p>
          <a:p>
            <a:r>
              <a:rPr lang="en-US" dirty="0"/>
              <a:t>--How are we</a:t>
            </a:r>
            <a:r>
              <a:rPr lang="en-US" baseline="0" dirty="0"/>
              <a:t> connecting and contributing to the SDGs?</a:t>
            </a:r>
            <a:br>
              <a:rPr lang="en-US" b="0" baseline="0" dirty="0"/>
            </a:br>
            <a:r>
              <a:rPr lang="en-US" b="0" baseline="0" dirty="0"/>
              <a:t>--How can the SDGs support the purpose and work of the </a:t>
            </a:r>
            <a:r>
              <a:rPr lang="en-US" dirty="0"/>
              <a:t>church-mission community?</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--Will the SDGs morph into the Sustainable </a:t>
            </a:r>
            <a:r>
              <a:rPr lang="en-US" b="0" i="1" baseline="0" dirty="0"/>
              <a:t>Survival</a:t>
            </a:r>
            <a:r>
              <a:rPr lang="en-US" b="0" baseline="0" dirty="0"/>
              <a:t> Goals? See: </a:t>
            </a:r>
            <a:r>
              <a:rPr lang="en-US" sz="1200" b="0" dirty="0">
                <a:hlinkClick r:id="rId3"/>
              </a:rPr>
              <a:t>Global Integration Updates</a:t>
            </a:r>
            <a:r>
              <a:rPr lang="en-US" sz="1200" b="0" dirty="0"/>
              <a:t> (Member Care Associates) Doomsday? Next Stop, Global Dis-Integration  (June 2017) and Faith-Based Partners in Transformation (August 2015) </a:t>
            </a:r>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3E18D-C0AA-4AB4-A445-F2380591012F}" type="datetimeFigureOut">
              <a:rPr lang="en-GB" smtClean="0"/>
              <a:pPr/>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3E18D-C0AA-4AB4-A445-F2380591012F}" type="datetimeFigureOut">
              <a:rPr lang="en-GB" smtClean="0"/>
              <a:pPr/>
              <a:t>10/07/2020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EA40F-77A0-4F8C-8116-502096CA11B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Aresources@gmail.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hyperlink" Target="http://membercareassociates.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dx.doi.org/10.1016/S0140-6736(18)31612-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mhinnovation.net/resources/policy-brief-lancet-commission-global-mental-health-and-sustainable-develop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ites.google.com/view/global-integrity-day/"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membercareassociates.org/wp-content/uploads/2020/03/GIN-web-resources.docx" TargetMode="External"/><Relationship Id="rId2" Type="http://schemas.openxmlformats.org/officeDocument/2006/relationships/hyperlink" Target="https://sites.google.com/view/global-integrity-day/" TargetMode="External"/><Relationship Id="rId1" Type="http://schemas.openxmlformats.org/officeDocument/2006/relationships/slideLayout" Target="../slideLayouts/slideLayout2.xml"/><Relationship Id="rId5" Type="http://schemas.openxmlformats.org/officeDocument/2006/relationships/hyperlink" Target="https://mailchi.mp/8ded81eb1bf6/michele-and-kelly-news-fall-5747775" TargetMode="External"/><Relationship Id="rId4" Type="http://schemas.openxmlformats.org/officeDocument/2006/relationships/hyperlink" Target="https://www.lausanne.org/content/lga/2018-03/summons-global-integrity-movemen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interagencystandingcommittee.org/iasc-reference-group-mental-health-and-psychosocial-support-emergency-settings/iasc-guidance" TargetMode="External"/><Relationship Id="rId3" Type="http://schemas.openxmlformats.org/officeDocument/2006/relationships/hyperlink" Target="https://mailchi.mp/aaf86cca1b64/global-integration-update-special-news-1518449" TargetMode="External"/><Relationship Id="rId7" Type="http://schemas.openxmlformats.org/officeDocument/2006/relationships/hyperlink" Target="https://reliefweb.int/sites/reliefweb.int/files/resources/un_comprehensive_response_to_covid-19_june_2020.pdf" TargetMode="External"/><Relationship Id="rId2" Type="http://schemas.openxmlformats.org/officeDocument/2006/relationships/hyperlink" Target="https://sites.google.com/site/gmhmap/" TargetMode="External"/><Relationship Id="rId1" Type="http://schemas.openxmlformats.org/officeDocument/2006/relationships/slideLayout" Target="../slideLayouts/slideLayout2.xml"/><Relationship Id="rId6" Type="http://schemas.openxmlformats.org/officeDocument/2006/relationships/hyperlink" Target="https://www.mhinnovation.net/collaborations/resources-mental-health-and-psychosocial-support-during-covid-19-pandemic" TargetMode="External"/><Relationship Id="rId11" Type="http://schemas.openxmlformats.org/officeDocument/2006/relationships/hyperlink" Target="https://reliefweb.int/sites/reliefweb.int/files/resources/un_policy_brief-covid_and_mental_health_final.pdf" TargetMode="External"/><Relationship Id="rId5" Type="http://schemas.openxmlformats.org/officeDocument/2006/relationships/hyperlink" Target="https://mailchi.mp/fd9e814dcba8/global-integration-update-special-news-1493673" TargetMode="External"/><Relationship Id="rId10" Type="http://schemas.openxmlformats.org/officeDocument/2006/relationships/hyperlink" Target="https://apps.who.int/gb/ebwha/pdf_files/WHA73/A73_R1-en.pdf" TargetMode="External"/><Relationship Id="rId4" Type="http://schemas.openxmlformats.org/officeDocument/2006/relationships/hyperlink" Target="https://mailchi.mp/ca77afbb99d9/global-integration-update-special-news-1507689" TargetMode="External"/><Relationship Id="rId9" Type="http://schemas.openxmlformats.org/officeDocument/2006/relationships/hyperlink" Target="https://interagencystandingcommittee.org/iasc-reference-group-mental-health-and-psychosocial-support-emergency-settings/iasc-guidance-basic"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interagencystandingcommittee.org/iasc-reference-group-on-mental-health-and-psychosocial-support-in-emergency-settings" TargetMode="External"/><Relationship Id="rId3" Type="http://schemas.openxmlformats.org/officeDocument/2006/relationships/hyperlink" Target="https://undocs.org/A/HRC/44/48" TargetMode="External"/><Relationship Id="rId7" Type="http://schemas.openxmlformats.org/officeDocument/2006/relationships/hyperlink" Target="http://globalmentalhealth.org/" TargetMode="External"/><Relationship Id="rId2" Type="http://schemas.openxmlformats.org/officeDocument/2006/relationships/hyperlink" Target="https://www.ohchr.org/EN/NewsEvents/Pages/DisplayNews.aspx?NewsID=26039&amp;LangID=E" TargetMode="External"/><Relationship Id="rId1" Type="http://schemas.openxmlformats.org/officeDocument/2006/relationships/slideLayout" Target="../slideLayouts/slideLayout2.xml"/><Relationship Id="rId6" Type="http://schemas.openxmlformats.org/officeDocument/2006/relationships/hyperlink" Target="https://www.mhinnovation.net/" TargetMode="External"/><Relationship Id="rId5" Type="http://schemas.openxmlformats.org/officeDocument/2006/relationships/hyperlink" Target="https://www.unitedgmh.org/blue-print-group" TargetMode="External"/><Relationship Id="rId4" Type="http://schemas.openxmlformats.org/officeDocument/2006/relationships/hyperlink" Target="https://opendocs.ids.ac.uk/opendocs/handle/20.500.12413/14908" TargetMode="External"/><Relationship Id="rId9" Type="http://schemas.openxmlformats.org/officeDocument/2006/relationships/hyperlink" Target="https://www.who.int/mental_health/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caresources@gmai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hyperlink" Target="http://www.membercareassociates.or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membercareassociates.org/wp-content/uploads/2020/05/Wellbeing-and-GMH-Payap-University-6-February-2020-with-video-links-but-not-embedded-videos.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s://www.biola.edu/rosemead" TargetMode="External"/><Relationship Id="rId2" Type="http://schemas.openxmlformats.org/officeDocument/2006/relationships/hyperlink" Target="http://membercareassociate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fmh.globa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Th77mCuL5G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ental%20Health%20and%20psychological%20Support%20in%20Humanitarain%20Cris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https://www.thelancet.com/journals/lanpsy/article/PIIS2215-0366(18)30060-9/fulltex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https://outreach.un.org/sites/outreach.un.org/files/ngorelations_legacy/2016/08/ActionPlan-EN.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outreach.un.org/ngorelations/files/2016/05/FinalAA.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lausanne.org/content/lga/2020-01/following-jesus-globall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mailchi.mp/9bce3c87ab5c/michele-and-kelly-news-fall-57494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mcapp.ignis.de/pdf/emcapp_journal_14.pdf" TargetMode="External"/><Relationship Id="rId2" Type="http://schemas.openxmlformats.org/officeDocument/2006/relationships/hyperlink" Target="http://membercareassociates.org/wp-content/uploads/2020/05/Engaging-in-Humanity-Care-Stress-Trauma-and-Humanitarian-Work-final-version-CPAW-May-2020.pdf" TargetMode="External"/><Relationship Id="rId1" Type="http://schemas.openxmlformats.org/officeDocument/2006/relationships/slideLayout" Target="../slideLayouts/slideLayout2.xml"/><Relationship Id="rId4" Type="http://schemas.openxmlformats.org/officeDocument/2006/relationships/hyperlink" Target="http://membercareassociates.org/wp-content/uploads/2016/12/ODonnells-2016-JPT-article-published-pdf.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rldefense.proofpoint.com/v2/url?u=https-3A__www.cambridge.org_core_services_aop-2Dcambridge-2Dcore_content_view_DCAED6DE1AA133F8A7D876F3564126A4_S2054425116000224a.pdf_global-2Dmental-2Dhealth-2Dsharing-2Dand-2Dsynthesizing-2Dknowledge-2Dfor-2Dsustainable-2Ddevelopment.pdf&amp;d=DwMFaQ&amp;c=XuwJK26h77xqxpbZGgbjkdqHiCAgI8ShbCmQt4lrFlM&amp;r=8uzZszmLPKPFpxScM8ssBA&amp;m=b2ighHMAilWX3laFplP5RVWprJZa_reSwKu7nR3PHeU&amp;s=9s1BsrqavzsiPyyw6z5zmUwM-QPmrDn_xGpyYNncijQ&amp;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urldefense.proofpoint.com/v2/url?u=https-3A__www.medicusmundi.ch_de_bulletin_mms-2Dbulletin_mental-2Dhealth_global-2Dmental-2Dhealth_collaborating-2Dacross-2Dsectors-2Dforsustainable-2Ddevelopment-2Dand-2Dwellbeing&amp;d=DwMFaQ&amp;c=XuwJK26h77xqxpbZGgbjkdqHiCAgI8ShbCmQt4lrFlM&amp;r=8uzZszmLPKPFpxScM8ssBA&amp;m=b2ighHMAilWX3laFplP5RVWprJZa_reSwKu7nR3PHeU&amp;s=XmDro_Qi4ocd2GVyfpdSU-DCvoTIpTigoqMDDDOUyCg&amp;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hyperlink" Target="https://www.apa.org/international/global-insights/mental-health-support" TargetMode="External"/><Relationship Id="rId1" Type="http://schemas.openxmlformats.org/officeDocument/2006/relationships/slideLayout" Target="../slideLayouts/slideLayout2.xml"/><Relationship Id="rId4" Type="http://schemas.openxmlformats.org/officeDocument/2006/relationships/hyperlink" Target="https://docs.google.com/viewer?a=v&amp;pid=sites&amp;srcid=ZGVmYXVsdGRvbWFpbnxnbWhtYXB8Z3g6NjYyY2JjYzU1YjNmOGVj"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r>
              <a:rPr lang="en-GB" sz="4800" b="1" dirty="0">
                <a:solidFill>
                  <a:srgbClr val="0000CC"/>
                </a:solidFill>
              </a:rPr>
              <a:t>Working Globally Across Sectors</a:t>
            </a:r>
            <a:br>
              <a:rPr lang="en-GB" sz="4800" b="1" dirty="0">
                <a:solidFill>
                  <a:srgbClr val="0000CC"/>
                </a:solidFill>
              </a:rPr>
            </a:br>
            <a:r>
              <a:rPr lang="en-GB" sz="2800" b="1" dirty="0">
                <a:solidFill>
                  <a:srgbClr val="0000CC"/>
                </a:solidFill>
              </a:rPr>
              <a:t>Reflections and Resources for Global Mental Health</a:t>
            </a:r>
            <a:br>
              <a:rPr lang="en-GB" sz="2800" b="1" dirty="0">
                <a:solidFill>
                  <a:srgbClr val="0000CC"/>
                </a:solidFill>
              </a:rPr>
            </a:br>
            <a:br>
              <a:rPr lang="en-GB" sz="2700" b="1" dirty="0">
                <a:solidFill>
                  <a:srgbClr val="0000CC"/>
                </a:solidFill>
              </a:rPr>
            </a:br>
            <a:br>
              <a:rPr lang="en-GB" sz="2700" b="1" dirty="0">
                <a:solidFill>
                  <a:srgbClr val="0000CC"/>
                </a:solidFill>
              </a:rPr>
            </a:br>
            <a:br>
              <a:rPr lang="en-GB" sz="2700" b="1" dirty="0">
                <a:solidFill>
                  <a:srgbClr val="0000CC"/>
                </a:solidFill>
              </a:rPr>
            </a:br>
            <a:br>
              <a:rPr lang="en-GB" sz="2700" b="1" dirty="0">
                <a:solidFill>
                  <a:srgbClr val="0000CC"/>
                </a:solidFill>
              </a:rPr>
            </a:br>
            <a:br>
              <a:rPr lang="en-GB" sz="2700" b="1" dirty="0">
                <a:solidFill>
                  <a:srgbClr val="0000CC"/>
                </a:solidFill>
              </a:rPr>
            </a:br>
            <a:br>
              <a:rPr lang="en-GB" sz="2700" b="1" dirty="0">
                <a:solidFill>
                  <a:srgbClr val="0000CC"/>
                </a:solidFill>
              </a:rPr>
            </a:br>
            <a:br>
              <a:rPr lang="en-GB" sz="2700" b="1" dirty="0">
                <a:solidFill>
                  <a:srgbClr val="0000CC"/>
                </a:solidFill>
              </a:rPr>
            </a:br>
            <a:br>
              <a:rPr lang="en-GB" sz="2700" b="1" dirty="0">
                <a:solidFill>
                  <a:srgbClr val="0000CC"/>
                </a:solidFill>
              </a:rPr>
            </a:br>
            <a:br>
              <a:rPr lang="en-GB" sz="2700" b="1" dirty="0">
                <a:solidFill>
                  <a:srgbClr val="0000CC"/>
                </a:solidFill>
              </a:rPr>
            </a:br>
            <a:r>
              <a:rPr lang="en-US" sz="2200" b="1" dirty="0"/>
              <a:t>Michèle Lewis O’Donnell, PsyD and Kelly O’Donnell, PsyD</a:t>
            </a:r>
            <a:br>
              <a:rPr lang="en-US" sz="2200" dirty="0"/>
            </a:br>
            <a:r>
              <a:rPr lang="en-US" sz="2200" dirty="0"/>
              <a:t>Member Care Associates, Inc.</a:t>
            </a:r>
            <a:br>
              <a:rPr lang="en-US" sz="2200" dirty="0"/>
            </a:br>
            <a:br>
              <a:rPr lang="en-US" sz="2200" dirty="0"/>
            </a:br>
            <a:r>
              <a:rPr lang="en-US" sz="2200" dirty="0"/>
              <a:t>Regent University, School of Psychology and Counseling</a:t>
            </a:r>
            <a:br>
              <a:rPr lang="en-US" sz="2200" dirty="0"/>
            </a:br>
            <a:r>
              <a:rPr lang="en-US" sz="2200" dirty="0"/>
              <a:t>MHPS 691—Indigenous Mental Health Care I, 11 July 2020</a:t>
            </a:r>
            <a:br>
              <a:rPr lang="en-GB" sz="2400" dirty="0"/>
            </a:br>
            <a:r>
              <a:rPr lang="en-US" sz="1800" i="1" u="sng" dirty="0">
                <a:hlinkClick r:id="rId3"/>
              </a:rPr>
              <a:t>MCAresources@gmail.com</a:t>
            </a:r>
            <a:r>
              <a:rPr lang="en-US" sz="1800" i="1" dirty="0"/>
              <a:t>    </a:t>
            </a:r>
            <a:r>
              <a:rPr lang="en-US" sz="1800" i="1" u="sng" dirty="0">
                <a:hlinkClick r:id="rId4"/>
              </a:rPr>
              <a:t>http://membercareassociates.org</a:t>
            </a:r>
            <a:r>
              <a:rPr lang="en-GB" sz="1800" dirty="0"/>
              <a:t> </a:t>
            </a:r>
            <a:br>
              <a:rPr lang="en-GB" sz="1800" b="1" dirty="0"/>
            </a:br>
            <a:r>
              <a:rPr lang="en-US" sz="1800" dirty="0"/>
              <a:t>©</a:t>
            </a:r>
            <a:r>
              <a:rPr lang="en-GB" sz="1800" dirty="0"/>
              <a:t>2020 Kelly and </a:t>
            </a:r>
            <a:r>
              <a:rPr lang="en-GB" sz="1800" dirty="0" err="1"/>
              <a:t>Mich</a:t>
            </a:r>
            <a:r>
              <a:rPr lang="en-US" sz="1800" dirty="0"/>
              <a:t>è</a:t>
            </a:r>
            <a:r>
              <a:rPr lang="en-GB" sz="1800" dirty="0"/>
              <a:t>le O’Donnell—see the notes under the slides too</a:t>
            </a:r>
            <a:br>
              <a:rPr lang="en-GB" sz="2000" dirty="0"/>
            </a:br>
            <a:r>
              <a:rPr lang="en-US" sz="2400" i="1" dirty="0"/>
              <a:t> </a:t>
            </a:r>
            <a:br>
              <a:rPr lang="en-GB" dirty="0"/>
            </a:br>
            <a:r>
              <a:rPr lang="en-US" i="1" dirty="0"/>
              <a:t> </a:t>
            </a:r>
            <a:br>
              <a:rPr lang="en-GB" dirty="0"/>
            </a:br>
            <a:r>
              <a:rPr lang="en-US" i="1" dirty="0"/>
              <a:t> </a:t>
            </a:r>
            <a:br>
              <a:rPr lang="en-GB" dirty="0"/>
            </a:br>
            <a:r>
              <a:rPr lang="en-US" i="1" dirty="0"/>
              <a:t> </a:t>
            </a:r>
            <a:br>
              <a:rPr lang="en-GB" dirty="0"/>
            </a:br>
            <a:endParaRPr lang="en-GB" dirty="0"/>
          </a:p>
        </p:txBody>
      </p:sp>
      <p:pic>
        <p:nvPicPr>
          <p:cNvPr id="8" name="Picture 6" descr="crossing sectors crop.jpg"/>
          <p:cNvPicPr>
            <a:picLocks noChangeAspect="1"/>
          </p:cNvPicPr>
          <p:nvPr/>
        </p:nvPicPr>
        <p:blipFill>
          <a:blip r:embed="rId5" cstate="print"/>
          <a:srcRect/>
          <a:stretch>
            <a:fillRect/>
          </a:stretch>
        </p:blipFill>
        <p:spPr bwMode="auto">
          <a:xfrm>
            <a:off x="1336963" y="1447800"/>
            <a:ext cx="6470073" cy="29654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1B1F-53C4-4818-AE9D-73F18CDF5289}"/>
              </a:ext>
            </a:extLst>
          </p:cNvPr>
          <p:cNvSpPr>
            <a:spLocks noGrp="1"/>
          </p:cNvSpPr>
          <p:nvPr>
            <p:ph type="title"/>
          </p:nvPr>
        </p:nvSpPr>
        <p:spPr>
          <a:xfrm>
            <a:off x="152400" y="76200"/>
            <a:ext cx="8915400" cy="1524000"/>
          </a:xfrm>
        </p:spPr>
        <p:txBody>
          <a:bodyPr>
            <a:normAutofit fontScale="90000"/>
          </a:bodyPr>
          <a:lstStyle/>
          <a:p>
            <a:br>
              <a:rPr lang="en-US" sz="2800" b="1" dirty="0">
                <a:solidFill>
                  <a:srgbClr val="0000FF"/>
                </a:solidFill>
              </a:rPr>
            </a:br>
            <a:r>
              <a:rPr lang="en-US" sz="3600" dirty="0">
                <a:solidFill>
                  <a:srgbClr val="0000FF"/>
                </a:solidFill>
                <a:hlinkClick r:id="rId3">
                  <a:extLst>
                    <a:ext uri="{A12FA001-AC4F-418D-AE19-62706E023703}">
                      <ahyp:hlinkClr xmlns:ahyp="http://schemas.microsoft.com/office/drawing/2018/hyperlinkcolor" val="tx"/>
                    </a:ext>
                  </a:extLst>
                </a:hlinkClick>
              </a:rPr>
              <a:t>Lancet Commission on GMH </a:t>
            </a:r>
            <a:br>
              <a:rPr lang="en-US" sz="3600" dirty="0">
                <a:solidFill>
                  <a:srgbClr val="0000FF"/>
                </a:solidFill>
                <a:hlinkClick r:id="rId3">
                  <a:extLst>
                    <a:ext uri="{A12FA001-AC4F-418D-AE19-62706E023703}">
                      <ahyp:hlinkClr xmlns:ahyp="http://schemas.microsoft.com/office/drawing/2018/hyperlinkcolor" val="tx"/>
                    </a:ext>
                  </a:extLst>
                </a:hlinkClick>
              </a:rPr>
            </a:br>
            <a:r>
              <a:rPr lang="en-US" sz="3600" dirty="0">
                <a:solidFill>
                  <a:srgbClr val="0000FF"/>
                </a:solidFill>
                <a:hlinkClick r:id="rId3">
                  <a:extLst>
                    <a:ext uri="{A12FA001-AC4F-418D-AE19-62706E023703}">
                      <ahyp:hlinkClr xmlns:ahyp="http://schemas.microsoft.com/office/drawing/2018/hyperlinkcolor" val="tx"/>
                    </a:ext>
                  </a:extLst>
                </a:hlinkClick>
              </a:rPr>
              <a:t>and Sustainable Development </a:t>
            </a:r>
            <a:br>
              <a:rPr lang="en-US" sz="3600" dirty="0">
                <a:solidFill>
                  <a:srgbClr val="0000FF"/>
                </a:solidFill>
              </a:rPr>
            </a:br>
            <a:r>
              <a:rPr lang="en-US" sz="3300" dirty="0">
                <a:solidFill>
                  <a:schemeClr val="tx1"/>
                </a:solidFill>
              </a:rPr>
              <a:t>(October 2018)</a:t>
            </a:r>
            <a:br>
              <a:rPr lang="en-US" sz="2800" b="1" dirty="0">
                <a:solidFill>
                  <a:schemeClr val="tx1"/>
                </a:solidFill>
              </a:rPr>
            </a:br>
            <a:endParaRPr lang="en-US" sz="2800" b="1" dirty="0">
              <a:solidFill>
                <a:schemeClr val="tx1"/>
              </a:solidFill>
            </a:endParaRPr>
          </a:p>
        </p:txBody>
      </p:sp>
      <p:sp>
        <p:nvSpPr>
          <p:cNvPr id="3" name="Content Placeholder 2">
            <a:extLst>
              <a:ext uri="{FF2B5EF4-FFF2-40B4-BE49-F238E27FC236}">
                <a16:creationId xmlns:a16="http://schemas.microsoft.com/office/drawing/2014/main" id="{72759BA8-F84D-4E0F-8A76-74B9525BE2D6}"/>
              </a:ext>
            </a:extLst>
          </p:cNvPr>
          <p:cNvSpPr>
            <a:spLocks noGrp="1"/>
          </p:cNvSpPr>
          <p:nvPr>
            <p:ph idx="1"/>
          </p:nvPr>
        </p:nvSpPr>
        <p:spPr>
          <a:xfrm>
            <a:off x="0" y="1600200"/>
            <a:ext cx="9144000" cy="5257800"/>
          </a:xfrm>
        </p:spPr>
        <p:txBody>
          <a:bodyPr>
            <a:normAutofit/>
          </a:bodyPr>
          <a:lstStyle/>
          <a:p>
            <a:pPr marL="0" indent="0" algn="ctr">
              <a:buNone/>
            </a:pPr>
            <a:r>
              <a:rPr lang="en-US" sz="2400" b="1" u="sng" dirty="0"/>
              <a:t>Summary of Key Recommendations </a:t>
            </a:r>
          </a:p>
          <a:p>
            <a:pPr marL="514350" indent="-514350">
              <a:buFont typeface="+mj-lt"/>
              <a:buAutoNum type="arabicPeriod"/>
            </a:pPr>
            <a:r>
              <a:rPr lang="en-US" sz="2400" dirty="0"/>
              <a:t>Address mental health across all the Sustainable Development Goals </a:t>
            </a:r>
          </a:p>
          <a:p>
            <a:pPr marL="514350" indent="-514350">
              <a:buFont typeface="+mj-lt"/>
              <a:buAutoNum type="arabicPeriod"/>
            </a:pPr>
            <a:r>
              <a:rPr lang="en-US" sz="2400" dirty="0"/>
              <a:t>Include mental health in the essential package of services for Universal Health Coverage </a:t>
            </a:r>
          </a:p>
          <a:p>
            <a:pPr marL="514350" indent="-514350">
              <a:buFont typeface="+mj-lt"/>
              <a:buAutoNum type="arabicPeriod"/>
            </a:pPr>
            <a:r>
              <a:rPr lang="en-US" sz="2400" dirty="0"/>
              <a:t>Take a public health approach to prevention and promotion </a:t>
            </a:r>
          </a:p>
          <a:p>
            <a:pPr marL="514350" indent="-514350">
              <a:buFont typeface="+mj-lt"/>
              <a:buAutoNum type="arabicPeriod"/>
            </a:pPr>
            <a:r>
              <a:rPr lang="en-US" sz="2400" dirty="0"/>
              <a:t>Ensure inclusion of people with mental health conditions </a:t>
            </a:r>
          </a:p>
          <a:p>
            <a:pPr marL="514350" indent="-514350">
              <a:buFont typeface="+mj-lt"/>
              <a:buAutoNum type="arabicPeriod"/>
            </a:pPr>
            <a:r>
              <a:rPr lang="en-US" sz="2400" dirty="0"/>
              <a:t>Increase investment in mental health </a:t>
            </a:r>
          </a:p>
          <a:p>
            <a:pPr marL="514350" indent="-514350">
              <a:buFont typeface="+mj-lt"/>
              <a:buAutoNum type="arabicPeriod"/>
            </a:pPr>
            <a:r>
              <a:rPr lang="en-US" sz="2400" dirty="0"/>
              <a:t>Harness learning from research to help drive change </a:t>
            </a:r>
          </a:p>
          <a:p>
            <a:pPr marL="514350" indent="-514350">
              <a:buFont typeface="+mj-lt"/>
              <a:buAutoNum type="arabicPeriod"/>
            </a:pPr>
            <a:r>
              <a:rPr lang="en-US" sz="2400" dirty="0"/>
              <a:t>Measure progress against existing commitments </a:t>
            </a:r>
          </a:p>
          <a:p>
            <a:pPr marL="0" indent="0" algn="ctr">
              <a:buNone/>
            </a:pPr>
            <a:endParaRPr lang="en-US" sz="2400" dirty="0"/>
          </a:p>
          <a:p>
            <a:pPr marL="0" indent="0" algn="ctr">
              <a:buNone/>
            </a:pPr>
            <a:r>
              <a:rPr lang="en-US" sz="2400" dirty="0"/>
              <a:t>Source: </a:t>
            </a:r>
            <a:r>
              <a:rPr lang="en-US" sz="2400" dirty="0">
                <a:solidFill>
                  <a:srgbClr val="0000FF"/>
                </a:solidFill>
                <a:hlinkClick r:id="rId4">
                  <a:extLst>
                    <a:ext uri="{A12FA001-AC4F-418D-AE19-62706E023703}">
                      <ahyp:hlinkClr xmlns:ahyp="http://schemas.microsoft.com/office/drawing/2018/hyperlinkcolor" val="tx"/>
                    </a:ext>
                  </a:extLst>
                </a:hlinkClick>
              </a:rPr>
              <a:t>MHIN </a:t>
            </a:r>
            <a:r>
              <a:rPr lang="en-US" sz="2400" i="1" dirty="0">
                <a:solidFill>
                  <a:srgbClr val="0000FF"/>
                </a:solidFill>
                <a:hlinkClick r:id="rId4">
                  <a:extLst>
                    <a:ext uri="{A12FA001-AC4F-418D-AE19-62706E023703}">
                      <ahyp:hlinkClr xmlns:ahyp="http://schemas.microsoft.com/office/drawing/2018/hyperlinkcolor" val="tx"/>
                    </a:ext>
                  </a:extLst>
                </a:hlinkClick>
              </a:rPr>
              <a:t>Policy Brief </a:t>
            </a:r>
            <a:r>
              <a:rPr lang="en-US" sz="2400" dirty="0">
                <a:solidFill>
                  <a:srgbClr val="0000FF"/>
                </a:solidFill>
                <a:hlinkClick r:id="rId4">
                  <a:extLst>
                    <a:ext uri="{A12FA001-AC4F-418D-AE19-62706E023703}">
                      <ahyp:hlinkClr xmlns:ahyp="http://schemas.microsoft.com/office/drawing/2018/hyperlinkcolor" val="tx"/>
                    </a:ext>
                  </a:extLst>
                </a:hlinkClick>
              </a:rPr>
              <a:t>October 2018</a:t>
            </a:r>
            <a:endParaRPr lang="en-US" sz="2400" dirty="0">
              <a:solidFill>
                <a:srgbClr val="0000FF"/>
              </a:solidFill>
            </a:endParaRPr>
          </a:p>
          <a:p>
            <a:endParaRPr lang="en-US" dirty="0"/>
          </a:p>
        </p:txBody>
      </p:sp>
      <p:pic>
        <p:nvPicPr>
          <p:cNvPr id="4" name="Picture 5" descr="crossing sectors crop.jpg">
            <a:extLst>
              <a:ext uri="{FF2B5EF4-FFF2-40B4-BE49-F238E27FC236}">
                <a16:creationId xmlns:a16="http://schemas.microsoft.com/office/drawing/2014/main" id="{C69C769C-0F8B-497E-9BD0-8276CF8C0826}"/>
              </a:ext>
            </a:extLst>
          </p:cNvPr>
          <p:cNvPicPr>
            <a:picLocks noChangeAspect="1"/>
          </p:cNvPicPr>
          <p:nvPr/>
        </p:nvPicPr>
        <p:blipFill>
          <a:blip r:embed="rId5" cstate="print"/>
          <a:srcRect/>
          <a:stretch>
            <a:fillRect/>
          </a:stretch>
        </p:blipFill>
        <p:spPr bwMode="auto">
          <a:xfrm>
            <a:off x="7620000" y="0"/>
            <a:ext cx="1524000" cy="698500"/>
          </a:xfrm>
          <a:prstGeom prst="rect">
            <a:avLst/>
          </a:prstGeom>
          <a:noFill/>
          <a:ln w="9525">
            <a:noFill/>
            <a:miter lim="800000"/>
            <a:headEnd/>
            <a:tailEnd/>
          </a:ln>
        </p:spPr>
      </p:pic>
    </p:spTree>
    <p:extLst>
      <p:ext uri="{BB962C8B-B14F-4D97-AF65-F5344CB8AC3E}">
        <p14:creationId xmlns:p14="http://schemas.microsoft.com/office/powerpoint/2010/main" val="39110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br>
              <a:rPr lang="en-US" i="1" dirty="0"/>
            </a:br>
            <a:r>
              <a:rPr lang="en-US" sz="3600" i="1" dirty="0">
                <a:solidFill>
                  <a:srgbClr val="0000CC"/>
                </a:solidFill>
              </a:rPr>
              <a:t>Cape Town Declaration </a:t>
            </a:r>
            <a:r>
              <a:rPr lang="en-US" sz="3600" dirty="0">
                <a:solidFill>
                  <a:srgbClr val="0000CC"/>
                </a:solidFill>
              </a:rPr>
              <a:t>(2011)</a:t>
            </a:r>
            <a:br>
              <a:rPr lang="en-US" sz="3600" dirty="0">
                <a:solidFill>
                  <a:srgbClr val="0000CC"/>
                </a:solidFill>
              </a:rPr>
            </a:br>
            <a:r>
              <a:rPr lang="en-US" sz="3100" dirty="0"/>
              <a:t>Pan African Network of People with Psychosocial Disabilities</a:t>
            </a:r>
          </a:p>
        </p:txBody>
      </p:sp>
      <p:sp>
        <p:nvSpPr>
          <p:cNvPr id="3" name="Content Placeholder 2"/>
          <p:cNvSpPr>
            <a:spLocks noGrp="1"/>
          </p:cNvSpPr>
          <p:nvPr>
            <p:ph idx="1"/>
          </p:nvPr>
        </p:nvSpPr>
        <p:spPr>
          <a:xfrm>
            <a:off x="0" y="1600200"/>
            <a:ext cx="9144000" cy="5189538"/>
          </a:xfrm>
        </p:spPr>
        <p:txBody>
          <a:bodyPr>
            <a:normAutofit fontScale="62500" lnSpcReduction="20000"/>
          </a:bodyPr>
          <a:lstStyle/>
          <a:p>
            <a:endParaRPr lang="en-US" dirty="0"/>
          </a:p>
          <a:p>
            <a:pPr algn="just"/>
            <a:r>
              <a:rPr lang="en-US" dirty="0"/>
              <a:t>“We </a:t>
            </a:r>
            <a:r>
              <a:rPr lang="en-US" dirty="0" err="1"/>
              <a:t>recognise</a:t>
            </a:r>
            <a:r>
              <a:rPr lang="en-US" dirty="0"/>
              <a:t> that people with psychosocial disabilities have been viewed in bad ways, with derogatory words being used to describe us such as mentally disturbed, having unsound minds, idiots, lunatics, imbeciles and many other hurtful labels We are people first! </a:t>
            </a:r>
          </a:p>
          <a:p>
            <a:pPr algn="just"/>
            <a:endParaRPr lang="en-US" dirty="0"/>
          </a:p>
          <a:p>
            <a:pPr algn="just"/>
            <a:r>
              <a:rPr lang="en-US" dirty="0"/>
              <a:t>We have potentials, abilities, talents and each of us can make a great contribution to the world. We in the past, presently and in the future, have, do and will continue to make great contributions if barriers are removed…. </a:t>
            </a:r>
          </a:p>
          <a:p>
            <a:pPr algn="just"/>
            <a:endParaRPr lang="en-US" dirty="0"/>
          </a:p>
          <a:p>
            <a:pPr algn="just"/>
            <a:r>
              <a:rPr lang="en-US" dirty="0"/>
              <a:t>For as long as others decide for us, we do not have rights. No one can speak for us. We want to speak for ourselves. </a:t>
            </a:r>
          </a:p>
          <a:p>
            <a:pPr algn="just"/>
            <a:endParaRPr lang="en-US" dirty="0"/>
          </a:p>
          <a:p>
            <a:pPr algn="just"/>
            <a:r>
              <a:rPr lang="en-US" dirty="0"/>
              <a:t>We want to be embraced with respect and love…. </a:t>
            </a:r>
          </a:p>
          <a:p>
            <a:pPr algn="just"/>
            <a:endParaRPr lang="en-US" dirty="0"/>
          </a:p>
          <a:p>
            <a:pPr algn="just"/>
            <a:r>
              <a:rPr lang="en-US" dirty="0"/>
              <a:t>We wish for a better world in which all people are treated equally, a world where human rights belong to everyone. We invite you to walk beside us. We know where we want to go”. </a:t>
            </a:r>
          </a:p>
        </p:txBody>
      </p:sp>
      <p:pic>
        <p:nvPicPr>
          <p:cNvPr id="4" name="Picture 6" descr="crossing sectors crop.jpg">
            <a:extLst>
              <a:ext uri="{FF2B5EF4-FFF2-40B4-BE49-F238E27FC236}">
                <a16:creationId xmlns:a16="http://schemas.microsoft.com/office/drawing/2014/main" id="{DAE1B65F-8C01-4332-8FA4-7618D093F8C3}"/>
              </a:ext>
            </a:extLst>
          </p:cNvPr>
          <p:cNvPicPr>
            <a:picLocks noChangeAspect="1"/>
          </p:cNvPicPr>
          <p:nvPr/>
        </p:nvPicPr>
        <p:blipFill>
          <a:blip r:embed="rId3" cstate="print"/>
          <a:srcRect/>
          <a:stretch>
            <a:fillRect/>
          </a:stretch>
        </p:blipFill>
        <p:spPr bwMode="auto">
          <a:xfrm>
            <a:off x="7696200" y="68262"/>
            <a:ext cx="1447800" cy="663575"/>
          </a:xfrm>
          <a:prstGeom prst="rect">
            <a:avLst/>
          </a:prstGeom>
          <a:noFill/>
          <a:ln w="9525">
            <a:noFill/>
            <a:miter lim="800000"/>
            <a:headEnd/>
            <a:tailEnd/>
          </a:ln>
        </p:spPr>
      </p:pic>
    </p:spTree>
    <p:extLst>
      <p:ext uri="{BB962C8B-B14F-4D97-AF65-F5344CB8AC3E}">
        <p14:creationId xmlns:p14="http://schemas.microsoft.com/office/powerpoint/2010/main" val="305261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B3AB-93D6-4977-9DD6-91C63FCACF2D}"/>
              </a:ext>
            </a:extLst>
          </p:cNvPr>
          <p:cNvSpPr>
            <a:spLocks noGrp="1"/>
          </p:cNvSpPr>
          <p:nvPr>
            <p:ph type="title"/>
          </p:nvPr>
        </p:nvSpPr>
        <p:spPr>
          <a:xfrm>
            <a:off x="457200" y="274638"/>
            <a:ext cx="8229600" cy="4221162"/>
          </a:xfrm>
        </p:spPr>
        <p:txBody>
          <a:bodyPr/>
          <a:lstStyle/>
          <a:p>
            <a:endParaRPr lang="en-US" dirty="0"/>
          </a:p>
        </p:txBody>
      </p:sp>
      <p:sp>
        <p:nvSpPr>
          <p:cNvPr id="3" name="Content Placeholder 2">
            <a:extLst>
              <a:ext uri="{FF2B5EF4-FFF2-40B4-BE49-F238E27FC236}">
                <a16:creationId xmlns:a16="http://schemas.microsoft.com/office/drawing/2014/main" id="{90EC7E3D-FA0B-44E4-88DE-E8CA4D1E6F66}"/>
              </a:ext>
            </a:extLst>
          </p:cNvPr>
          <p:cNvSpPr>
            <a:spLocks noGrp="1"/>
          </p:cNvSpPr>
          <p:nvPr>
            <p:ph idx="1"/>
          </p:nvPr>
        </p:nvSpPr>
        <p:spPr>
          <a:xfrm>
            <a:off x="457200" y="5257800"/>
            <a:ext cx="8229600" cy="868363"/>
          </a:xfrm>
        </p:spPr>
        <p:txBody>
          <a:bodyPr>
            <a:normAutofit fontScale="92500" lnSpcReduction="20000"/>
          </a:bodyPr>
          <a:lstStyle/>
          <a:p>
            <a:pPr marL="0" indent="0" algn="ctr">
              <a:buNone/>
            </a:pPr>
            <a:r>
              <a:rPr lang="en-US" dirty="0"/>
              <a:t>3. Pro-Integrity and Anti-Corruption</a:t>
            </a:r>
            <a:br>
              <a:rPr lang="en-US" dirty="0"/>
            </a:br>
            <a:r>
              <a:rPr lang="en-US" dirty="0"/>
              <a:t>Moral Health</a:t>
            </a:r>
          </a:p>
        </p:txBody>
      </p:sp>
      <p:pic>
        <p:nvPicPr>
          <p:cNvPr id="4" name="Picture 3" descr="A large body of water&#10;&#10;Description automatically generated">
            <a:extLst>
              <a:ext uri="{FF2B5EF4-FFF2-40B4-BE49-F238E27FC236}">
                <a16:creationId xmlns:a16="http://schemas.microsoft.com/office/drawing/2014/main" id="{85987011-9710-4891-A481-C448E0C03F9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495800"/>
          </a:xfrm>
          <a:prstGeom prst="rect">
            <a:avLst/>
          </a:prstGeom>
        </p:spPr>
      </p:pic>
      <p:sp>
        <p:nvSpPr>
          <p:cNvPr id="5" name="Rectangle 4">
            <a:extLst>
              <a:ext uri="{FF2B5EF4-FFF2-40B4-BE49-F238E27FC236}">
                <a16:creationId xmlns:a16="http://schemas.microsoft.com/office/drawing/2014/main" id="{562565DF-4599-499E-ACFD-BB549BD92C46}"/>
              </a:ext>
            </a:extLst>
          </p:cNvPr>
          <p:cNvSpPr/>
          <p:nvPr/>
        </p:nvSpPr>
        <p:spPr>
          <a:xfrm>
            <a:off x="2286000" y="3105835"/>
            <a:ext cx="4572000" cy="646331"/>
          </a:xfrm>
          <a:prstGeom prst="rect">
            <a:avLst/>
          </a:prstGeom>
        </p:spPr>
        <p:txBody>
          <a:bodyPr>
            <a:spAutoFit/>
          </a:bodyPr>
          <a:lstStyle/>
          <a:p>
            <a:r>
              <a:rPr lang="en-US" dirty="0">
                <a:hlinkClick r:id="rId3"/>
              </a:rPr>
              <a:t>https://sites.google.com/view/global-integrity-day/</a:t>
            </a:r>
            <a:endParaRPr lang="en-US" dirty="0"/>
          </a:p>
        </p:txBody>
      </p:sp>
    </p:spTree>
    <p:extLst>
      <p:ext uri="{BB962C8B-B14F-4D97-AF65-F5344CB8AC3E}">
        <p14:creationId xmlns:p14="http://schemas.microsoft.com/office/powerpoint/2010/main" val="371449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770D-8DF4-43AA-8A1E-9CF3EB106E4E}"/>
              </a:ext>
            </a:extLst>
          </p:cNvPr>
          <p:cNvSpPr>
            <a:spLocks noGrp="1"/>
          </p:cNvSpPr>
          <p:nvPr>
            <p:ph type="title"/>
          </p:nvPr>
        </p:nvSpPr>
        <p:spPr/>
        <p:txBody>
          <a:bodyPr>
            <a:normAutofit fontScale="90000"/>
          </a:bodyPr>
          <a:lstStyle/>
          <a:p>
            <a:br>
              <a:rPr lang="en-US" b="1" dirty="0"/>
            </a:br>
            <a:r>
              <a:rPr lang="en-US" b="1" dirty="0"/>
              <a:t>Pro-Integrity and Anti-Corruption</a:t>
            </a:r>
            <a:br>
              <a:rPr lang="en-US" b="1" dirty="0"/>
            </a:br>
            <a:r>
              <a:rPr lang="en-US" b="1" dirty="0"/>
              <a:t>Moral Health</a:t>
            </a:r>
            <a:br>
              <a:rPr lang="en-US" dirty="0"/>
            </a:br>
            <a:endParaRPr lang="en-US" dirty="0"/>
          </a:p>
        </p:txBody>
      </p:sp>
      <p:sp>
        <p:nvSpPr>
          <p:cNvPr id="3" name="Content Placeholder 2">
            <a:extLst>
              <a:ext uri="{FF2B5EF4-FFF2-40B4-BE49-F238E27FC236}">
                <a16:creationId xmlns:a16="http://schemas.microsoft.com/office/drawing/2014/main" id="{C9849D76-CEE8-44F9-A489-E4AEAFD67837}"/>
              </a:ext>
            </a:extLst>
          </p:cNvPr>
          <p:cNvSpPr>
            <a:spLocks noGrp="1"/>
          </p:cNvSpPr>
          <p:nvPr>
            <p:ph idx="1"/>
          </p:nvPr>
        </p:nvSpPr>
        <p:spPr/>
        <p:txBody>
          <a:bodyPr>
            <a:normAutofit fontScale="85000" lnSpcReduction="10000"/>
          </a:bodyPr>
          <a:lstStyle/>
          <a:p>
            <a:r>
              <a:rPr lang="en-US" u="sng" dirty="0">
                <a:hlinkClick r:id="rId2"/>
              </a:rPr>
              <a:t>Global Integrity Day, 9 June 2020–Moral Lives Matter</a:t>
            </a:r>
            <a:br>
              <a:rPr lang="en-US" dirty="0"/>
            </a:br>
            <a:r>
              <a:rPr lang="en-US" dirty="0"/>
              <a:t>‘A positive and solemn day for cultivating lifestyles of integrity throughout the year.’</a:t>
            </a:r>
            <a:br>
              <a:rPr lang="en-US" dirty="0"/>
            </a:br>
            <a:endParaRPr lang="en-US" dirty="0"/>
          </a:p>
          <a:p>
            <a:pPr fontAlgn="base"/>
            <a:r>
              <a:rPr lang="en-US" u="sng" dirty="0">
                <a:hlinkClick r:id="rId3"/>
              </a:rPr>
              <a:t>Integrity and Anti-Corruption Resource List </a:t>
            </a:r>
            <a:r>
              <a:rPr lang="en-US" dirty="0"/>
              <a:t>(March 2020)</a:t>
            </a:r>
          </a:p>
          <a:p>
            <a:endParaRPr lang="en-US" dirty="0"/>
          </a:p>
          <a:p>
            <a:r>
              <a:rPr lang="en-US" u="sng" dirty="0">
                <a:hlinkClick r:id="rId4"/>
              </a:rPr>
              <a:t>A Summons to a Global Integrity Movement: Fighting Self-Deception and Corruption</a:t>
            </a:r>
            <a:br>
              <a:rPr lang="en-US" dirty="0"/>
            </a:br>
            <a:r>
              <a:rPr lang="en-US" i="1" dirty="0"/>
              <a:t>Lausanne Global Analysis</a:t>
            </a:r>
            <a:r>
              <a:rPr lang="en-US" dirty="0"/>
              <a:t> (March 2018)  Link to a copy with a translation tool for 50 languages </a:t>
            </a:r>
            <a:r>
              <a:rPr lang="en-US" u="sng" dirty="0">
                <a:hlinkClick r:id="rId5"/>
              </a:rPr>
              <a:t>HERE</a:t>
            </a:r>
            <a:r>
              <a:rPr lang="en-US" b="1" u="sng" dirty="0">
                <a:hlinkClick r:id="rId5"/>
              </a:rPr>
              <a:t>.</a:t>
            </a:r>
            <a:r>
              <a:rPr lang="en-US" u="sng" dirty="0">
                <a:hlinkClick r:id="rId5"/>
              </a:rPr>
              <a:t> </a:t>
            </a:r>
            <a:r>
              <a:rPr lang="en-US" b="1" u="sng" dirty="0">
                <a:hlinkClick r:id="rId5"/>
              </a:rPr>
              <a:t> </a:t>
            </a:r>
            <a:endParaRPr lang="en-US" u="sng" dirty="0">
              <a:hlinkClick r:id="rId5"/>
            </a:endParaRPr>
          </a:p>
          <a:p>
            <a:endParaRPr lang="en-US" dirty="0"/>
          </a:p>
        </p:txBody>
      </p:sp>
    </p:spTree>
    <p:extLst>
      <p:ext uri="{BB962C8B-B14F-4D97-AF65-F5344CB8AC3E}">
        <p14:creationId xmlns:p14="http://schemas.microsoft.com/office/powerpoint/2010/main" val="111326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C3A6-FAA3-4EB7-B9EF-81EAD25903CF}"/>
              </a:ext>
            </a:extLst>
          </p:cNvPr>
          <p:cNvSpPr>
            <a:spLocks noGrp="1"/>
          </p:cNvSpPr>
          <p:nvPr>
            <p:ph type="title"/>
          </p:nvPr>
        </p:nvSpPr>
        <p:spPr/>
        <p:txBody>
          <a:bodyPr/>
          <a:lstStyle/>
          <a:p>
            <a:r>
              <a:rPr lang="en-US" dirty="0">
                <a:solidFill>
                  <a:srgbClr val="0000FF"/>
                </a:solidFill>
              </a:rPr>
              <a:t>4. United Nations etc.</a:t>
            </a:r>
            <a:endParaRPr lang="en-US" dirty="0"/>
          </a:p>
        </p:txBody>
      </p:sp>
      <p:pic>
        <p:nvPicPr>
          <p:cNvPr id="5" name="Content Placeholder 4" descr="A group of people standing in front of a building&#10;&#10;Description automatically generated">
            <a:extLst>
              <a:ext uri="{FF2B5EF4-FFF2-40B4-BE49-F238E27FC236}">
                <a16:creationId xmlns:a16="http://schemas.microsoft.com/office/drawing/2014/main" id="{F9E4D6B6-275F-45E7-86FC-A1DB288A3F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199"/>
            <a:ext cx="9144000" cy="5257801"/>
          </a:xfrm>
        </p:spPr>
      </p:pic>
    </p:spTree>
    <p:extLst>
      <p:ext uri="{BB962C8B-B14F-4D97-AF65-F5344CB8AC3E}">
        <p14:creationId xmlns:p14="http://schemas.microsoft.com/office/powerpoint/2010/main" val="30982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067C-6B52-42D7-8208-3F1DA96A8101}"/>
              </a:ext>
            </a:extLst>
          </p:cNvPr>
          <p:cNvSpPr>
            <a:spLocks noGrp="1"/>
          </p:cNvSpPr>
          <p:nvPr>
            <p:ph type="title"/>
          </p:nvPr>
        </p:nvSpPr>
        <p:spPr>
          <a:xfrm>
            <a:off x="457200" y="274638"/>
            <a:ext cx="8229600" cy="563562"/>
          </a:xfrm>
        </p:spPr>
        <p:txBody>
          <a:bodyPr>
            <a:normAutofit fontScale="90000"/>
          </a:bodyPr>
          <a:lstStyle/>
          <a:p>
            <a:r>
              <a:rPr lang="en-US" dirty="0"/>
              <a:t>United Nations and COVID etc.</a:t>
            </a:r>
          </a:p>
        </p:txBody>
      </p:sp>
      <p:sp>
        <p:nvSpPr>
          <p:cNvPr id="3" name="Content Placeholder 2">
            <a:extLst>
              <a:ext uri="{FF2B5EF4-FFF2-40B4-BE49-F238E27FC236}">
                <a16:creationId xmlns:a16="http://schemas.microsoft.com/office/drawing/2014/main" id="{D04EA317-A9DA-4471-B374-93A617D00F47}"/>
              </a:ext>
            </a:extLst>
          </p:cNvPr>
          <p:cNvSpPr>
            <a:spLocks noGrp="1"/>
          </p:cNvSpPr>
          <p:nvPr>
            <p:ph idx="1"/>
          </p:nvPr>
        </p:nvSpPr>
        <p:spPr>
          <a:xfrm>
            <a:off x="0" y="1143000"/>
            <a:ext cx="9144000" cy="5715000"/>
          </a:xfrm>
        </p:spPr>
        <p:txBody>
          <a:bodyPr>
            <a:normAutofit fontScale="55000" lnSpcReduction="20000"/>
          </a:bodyPr>
          <a:lstStyle/>
          <a:p>
            <a:pPr marL="0" indent="0" algn="ctr">
              <a:buNone/>
            </a:pPr>
            <a:r>
              <a:rPr lang="en-US" sz="7400" b="1" dirty="0">
                <a:hlinkClick r:id="rId2"/>
              </a:rPr>
              <a:t>GMH-Map website:</a:t>
            </a:r>
            <a:br>
              <a:rPr lang="en-US" b="1" dirty="0">
                <a:hlinkClick r:id="rId2"/>
              </a:rPr>
            </a:br>
            <a:endParaRPr lang="en-US" dirty="0"/>
          </a:p>
          <a:p>
            <a:r>
              <a:rPr lang="en-US" b="1" dirty="0"/>
              <a:t>COVID-19 resources from various sources</a:t>
            </a:r>
            <a:br>
              <a:rPr lang="en-US" dirty="0"/>
            </a:br>
            <a:r>
              <a:rPr lang="en-US" dirty="0"/>
              <a:t>--GI Update June 2020: </a:t>
            </a:r>
            <a:r>
              <a:rPr lang="en-US" u="sng" dirty="0">
                <a:hlinkClick r:id="rId3"/>
              </a:rPr>
              <a:t>Managing Stress and COVID-Distress: Faith-Inclusive Resources</a:t>
            </a:r>
            <a:br>
              <a:rPr lang="en-US" u="sng" dirty="0"/>
            </a:br>
            <a:br>
              <a:rPr lang="en-US" dirty="0"/>
            </a:br>
            <a:r>
              <a:rPr lang="en-US" dirty="0"/>
              <a:t>--GI Update May 2020: </a:t>
            </a:r>
            <a:r>
              <a:rPr lang="en-US" u="sng" dirty="0">
                <a:hlinkClick r:id="rId4"/>
              </a:rPr>
              <a:t>Staying Sane during COVID-19: Mental Health Resources for Ourselves, Others, and the World</a:t>
            </a:r>
            <a:br>
              <a:rPr lang="en-US" u="sng" dirty="0"/>
            </a:br>
            <a:br>
              <a:rPr lang="en-US" dirty="0"/>
            </a:br>
            <a:r>
              <a:rPr lang="en-US" dirty="0"/>
              <a:t>--GI Update April 2020: </a:t>
            </a:r>
            <a:r>
              <a:rPr lang="en-US" u="sng" dirty="0">
                <a:hlinkClick r:id="rId5"/>
              </a:rPr>
              <a:t>Confronting COVID-19: "Be safe. Be smart. Be kind.“</a:t>
            </a:r>
            <a:endParaRPr lang="en-US" u="sng" dirty="0"/>
          </a:p>
          <a:p>
            <a:pPr marL="0" indent="0">
              <a:buNone/>
            </a:pPr>
            <a:endParaRPr lang="en-US" u="sng" dirty="0">
              <a:hlinkClick r:id="rId6"/>
            </a:endParaRPr>
          </a:p>
          <a:p>
            <a:pPr marL="0" indent="0">
              <a:buNone/>
            </a:pPr>
            <a:r>
              <a:rPr lang="en-US" u="sng" dirty="0">
                <a:hlinkClick r:id="rId6"/>
              </a:rPr>
              <a:t>--Resources for MHPSS during the COIVD-19 Pandemic</a:t>
            </a:r>
            <a:r>
              <a:rPr lang="en-US" dirty="0"/>
              <a:t>, MHIN (ongoing)</a:t>
            </a:r>
          </a:p>
          <a:p>
            <a:endParaRPr lang="en-US" dirty="0"/>
          </a:p>
          <a:p>
            <a:pPr marL="0" indent="0">
              <a:buNone/>
            </a:pPr>
            <a:r>
              <a:rPr lang="en-US" dirty="0"/>
              <a:t>--</a:t>
            </a:r>
            <a:r>
              <a:rPr lang="en-US" u="sng" dirty="0">
                <a:hlinkClick r:id="rId7"/>
              </a:rPr>
              <a:t>United Nation Comprehensive Response to COVID-19</a:t>
            </a:r>
            <a:r>
              <a:rPr lang="en-US" dirty="0"/>
              <a:t> (June 2020)  </a:t>
            </a:r>
            <a:br>
              <a:rPr lang="en-US" dirty="0"/>
            </a:br>
            <a:endParaRPr lang="en-US" dirty="0"/>
          </a:p>
          <a:p>
            <a:pPr marL="0" indent="0">
              <a:buNone/>
            </a:pPr>
            <a:r>
              <a:rPr lang="en-US" dirty="0"/>
              <a:t>--</a:t>
            </a:r>
            <a:r>
              <a:rPr lang="en-US" u="sng" dirty="0">
                <a:hlinkClick r:id="rId8"/>
              </a:rPr>
              <a:t>IASC Guidance: Operational Considerations for Multi-Sectoral MHPSS in COVID</a:t>
            </a:r>
            <a:r>
              <a:rPr lang="en-US" dirty="0"/>
              <a:t> (June 2020)</a:t>
            </a:r>
            <a:br>
              <a:rPr lang="en-US" dirty="0"/>
            </a:br>
            <a:endParaRPr lang="en-US" dirty="0"/>
          </a:p>
          <a:p>
            <a:pPr marL="0" indent="0">
              <a:buNone/>
            </a:pPr>
            <a:r>
              <a:rPr lang="en-US" dirty="0"/>
              <a:t>--</a:t>
            </a:r>
            <a:r>
              <a:rPr lang="en-US" u="sng" dirty="0">
                <a:hlinkClick r:id="rId9"/>
              </a:rPr>
              <a:t>IASC Guidance on Basic Psychosocial Skills: A Guide for COVID-19 Responders</a:t>
            </a:r>
            <a:r>
              <a:rPr lang="en-US" dirty="0"/>
              <a:t> (June 2020)</a:t>
            </a:r>
            <a:br>
              <a:rPr lang="en-US" dirty="0"/>
            </a:br>
            <a:endParaRPr lang="en-US" dirty="0"/>
          </a:p>
          <a:p>
            <a:pPr marL="0" indent="0">
              <a:buNone/>
            </a:pPr>
            <a:r>
              <a:rPr lang="en-US" dirty="0"/>
              <a:t>--</a:t>
            </a:r>
            <a:r>
              <a:rPr lang="en-US" u="sng" dirty="0">
                <a:hlinkClick r:id="rId10"/>
              </a:rPr>
              <a:t>WHO Resolution on the COVID-19 Response</a:t>
            </a:r>
            <a:r>
              <a:rPr lang="en-US" dirty="0"/>
              <a:t> (19 May 2020)</a:t>
            </a:r>
            <a:br>
              <a:rPr lang="en-US" dirty="0"/>
            </a:br>
            <a:endParaRPr lang="en-US" dirty="0"/>
          </a:p>
          <a:p>
            <a:pPr marL="0" indent="0">
              <a:buNone/>
            </a:pPr>
            <a:r>
              <a:rPr lang="en-US" dirty="0"/>
              <a:t>--</a:t>
            </a:r>
            <a:r>
              <a:rPr lang="en-US" u="sng" dirty="0">
                <a:hlinkClick r:id="rId11"/>
              </a:rPr>
              <a:t>COVID-19 and the Need for Action on Mental Health</a:t>
            </a:r>
            <a:r>
              <a:rPr lang="en-US" dirty="0"/>
              <a:t>. UN Policy Brief, 13 May 2020. </a:t>
            </a:r>
          </a:p>
          <a:p>
            <a:endParaRPr lang="en-US" dirty="0"/>
          </a:p>
        </p:txBody>
      </p:sp>
    </p:spTree>
    <p:extLst>
      <p:ext uri="{BB962C8B-B14F-4D97-AF65-F5344CB8AC3E}">
        <p14:creationId xmlns:p14="http://schemas.microsoft.com/office/powerpoint/2010/main" val="97795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9F3D-598F-4010-B400-F37C640987D5}"/>
              </a:ext>
            </a:extLst>
          </p:cNvPr>
          <p:cNvSpPr>
            <a:spLocks noGrp="1"/>
          </p:cNvSpPr>
          <p:nvPr>
            <p:ph type="title"/>
          </p:nvPr>
        </p:nvSpPr>
        <p:spPr/>
        <p:txBody>
          <a:bodyPr/>
          <a:lstStyle/>
          <a:p>
            <a:r>
              <a:rPr lang="en-US" dirty="0"/>
              <a:t>More Resources</a:t>
            </a:r>
          </a:p>
        </p:txBody>
      </p:sp>
      <p:sp>
        <p:nvSpPr>
          <p:cNvPr id="3" name="Content Placeholder 2">
            <a:extLst>
              <a:ext uri="{FF2B5EF4-FFF2-40B4-BE49-F238E27FC236}">
                <a16:creationId xmlns:a16="http://schemas.microsoft.com/office/drawing/2014/main" id="{FE04CCF3-6BE9-4FAF-8053-F830F6D65B5F}"/>
              </a:ext>
            </a:extLst>
          </p:cNvPr>
          <p:cNvSpPr>
            <a:spLocks noGrp="1"/>
          </p:cNvSpPr>
          <p:nvPr>
            <p:ph idx="1"/>
          </p:nvPr>
        </p:nvSpPr>
        <p:spPr/>
        <p:txBody>
          <a:bodyPr>
            <a:normAutofit fontScale="55000" lnSpcReduction="20000"/>
          </a:bodyPr>
          <a:lstStyle/>
          <a:p>
            <a:endParaRPr lang="en-US" dirty="0"/>
          </a:p>
          <a:p>
            <a:endParaRPr lang="en-US" dirty="0"/>
          </a:p>
          <a:p>
            <a:r>
              <a:rPr lang="en-US" i="1" dirty="0"/>
              <a:t>"The world must change the way mental health challenges are addressed."</a:t>
            </a:r>
            <a:r>
              <a:rPr lang="en-US" dirty="0"/>
              <a:t> </a:t>
            </a:r>
            <a:r>
              <a:rPr lang="en-US" dirty="0" err="1"/>
              <a:t>Dainius</a:t>
            </a:r>
            <a:r>
              <a:rPr lang="en-US" dirty="0"/>
              <a:t> </a:t>
            </a:r>
            <a:r>
              <a:rPr lang="en-US" dirty="0" err="1"/>
              <a:t>Puras</a:t>
            </a:r>
            <a:r>
              <a:rPr lang="en-US" dirty="0"/>
              <a:t>, </a:t>
            </a:r>
            <a:r>
              <a:rPr lang="en-US" u="sng" dirty="0">
                <a:hlinkClick r:id="rId2"/>
              </a:rPr>
              <a:t>Remarks 6 July 2020 to the UNCHR</a:t>
            </a:r>
            <a:r>
              <a:rPr lang="en-US" dirty="0"/>
              <a:t>, presenting his </a:t>
            </a:r>
            <a:r>
              <a:rPr lang="en-US" u="sng" dirty="0">
                <a:hlinkClick r:id="rId3"/>
              </a:rPr>
              <a:t>annual report as the UN Special Rapporteur on the Right to Physical and Mental Health</a:t>
            </a:r>
            <a:r>
              <a:rPr lang="en-US" dirty="0"/>
              <a:t>. </a:t>
            </a:r>
          </a:p>
          <a:p>
            <a:endParaRPr lang="en-US" dirty="0"/>
          </a:p>
          <a:p>
            <a:r>
              <a:rPr lang="en-US" u="sng" dirty="0">
                <a:hlinkClick r:id="rId4"/>
              </a:rPr>
              <a:t>Mental Health for Sustainable Development: A Topic Guide for Development Professionals</a:t>
            </a:r>
            <a:br>
              <a:rPr lang="en-US" dirty="0"/>
            </a:br>
            <a:r>
              <a:rPr lang="en-US" dirty="0"/>
              <a:t>Ryan, </a:t>
            </a:r>
            <a:r>
              <a:rPr lang="en-US" dirty="0" err="1"/>
              <a:t>Iemmi</a:t>
            </a:r>
            <a:r>
              <a:rPr lang="en-US" dirty="0"/>
              <a:t>, Hanna, </a:t>
            </a:r>
            <a:r>
              <a:rPr lang="en-US" dirty="0" err="1"/>
              <a:t>Loryman</a:t>
            </a:r>
            <a:r>
              <a:rPr lang="en-US" dirty="0"/>
              <a:t>, Eaton; K4D Emerging Issues Report (January 2020)</a:t>
            </a:r>
          </a:p>
          <a:p>
            <a:endParaRPr lang="en-US" dirty="0"/>
          </a:p>
          <a:p>
            <a:r>
              <a:rPr lang="en-US" b="1" dirty="0"/>
              <a:t>See also:</a:t>
            </a:r>
            <a:br>
              <a:rPr lang="en-US" dirty="0"/>
            </a:br>
            <a:r>
              <a:rPr lang="en-US" u="sng" dirty="0">
                <a:hlinkClick r:id="rId5"/>
              </a:rPr>
              <a:t>Blue Print Group, United for GMH</a:t>
            </a:r>
            <a:endParaRPr lang="en-US" dirty="0"/>
          </a:p>
          <a:p>
            <a:r>
              <a:rPr lang="en-US" u="sng" dirty="0">
                <a:hlinkClick r:id="rId6"/>
              </a:rPr>
              <a:t>Mental Health Innovation Network</a:t>
            </a:r>
            <a:endParaRPr lang="en-US" dirty="0"/>
          </a:p>
          <a:p>
            <a:r>
              <a:rPr lang="en-US" u="sng" dirty="0">
                <a:hlinkClick r:id="rId7"/>
              </a:rPr>
              <a:t>Movement for Global Mental Health</a:t>
            </a:r>
            <a:endParaRPr lang="en-US" dirty="0"/>
          </a:p>
          <a:p>
            <a:r>
              <a:rPr lang="en-US" u="sng" dirty="0">
                <a:hlinkClick r:id="rId8"/>
              </a:rPr>
              <a:t>UN IASC MHPSS Reference Group</a:t>
            </a:r>
            <a:endParaRPr lang="en-US" dirty="0"/>
          </a:p>
          <a:p>
            <a:r>
              <a:rPr lang="en-US" u="sng" dirty="0">
                <a:hlinkClick r:id="rId9"/>
              </a:rPr>
              <a:t>MHPSS Network</a:t>
            </a:r>
            <a:endParaRPr lang="en-US" dirty="0"/>
          </a:p>
          <a:p>
            <a:r>
              <a:rPr lang="en-US" u="sng" dirty="0">
                <a:hlinkClick r:id="rId9"/>
              </a:rPr>
              <a:t>WHO, Mental Health</a:t>
            </a:r>
            <a:endParaRPr lang="en-US" dirty="0"/>
          </a:p>
          <a:p>
            <a:endParaRPr lang="en-US" dirty="0"/>
          </a:p>
        </p:txBody>
      </p:sp>
    </p:spTree>
    <p:extLst>
      <p:ext uri="{BB962C8B-B14F-4D97-AF65-F5344CB8AC3E}">
        <p14:creationId xmlns:p14="http://schemas.microsoft.com/office/powerpoint/2010/main" val="1542101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04800"/>
            <a:ext cx="8229600" cy="1143000"/>
          </a:xfrm>
        </p:spPr>
        <p:txBody>
          <a:bodyPr/>
          <a:lstStyle/>
          <a:p>
            <a:pPr eaLnBrk="1" hangingPunct="1"/>
            <a:r>
              <a:rPr lang="en-GB"/>
              <a:t>.</a:t>
            </a:r>
          </a:p>
        </p:txBody>
      </p:sp>
      <p:sp>
        <p:nvSpPr>
          <p:cNvPr id="3" name="Content Placeholder 2"/>
          <p:cNvSpPr>
            <a:spLocks noGrp="1"/>
          </p:cNvSpPr>
          <p:nvPr>
            <p:ph idx="1"/>
          </p:nvPr>
        </p:nvSpPr>
        <p:spPr>
          <a:xfrm>
            <a:off x="0" y="1447800"/>
            <a:ext cx="9144000" cy="5410200"/>
          </a:xfrm>
        </p:spPr>
        <p:txBody>
          <a:bodyPr rtlCol="0">
            <a:normAutofit lnSpcReduction="10000"/>
          </a:bodyPr>
          <a:lstStyle/>
          <a:p>
            <a:pPr algn="ctr" eaLnBrk="1" fontAlgn="auto" hangingPunct="1">
              <a:spcAft>
                <a:spcPts val="0"/>
              </a:spcAft>
              <a:buFont typeface="Arial" pitchFamily="34" charset="0"/>
              <a:buNone/>
              <a:defRPr/>
            </a:pPr>
            <a:endParaRPr lang="en-GB" sz="1800" b="1" dirty="0"/>
          </a:p>
          <a:p>
            <a:pPr algn="ctr">
              <a:buNone/>
              <a:defRPr/>
            </a:pPr>
            <a:endParaRPr lang="en-GB" sz="4400" b="1" dirty="0">
              <a:solidFill>
                <a:srgbClr val="0000CC"/>
              </a:solidFill>
            </a:endParaRPr>
          </a:p>
          <a:p>
            <a:pPr algn="ctr">
              <a:buNone/>
              <a:defRPr/>
            </a:pPr>
            <a:r>
              <a:rPr lang="en-GB" sz="4400" b="1" dirty="0">
                <a:solidFill>
                  <a:srgbClr val="0000CC"/>
                </a:solidFill>
              </a:rPr>
              <a:t>Thank you!</a:t>
            </a:r>
            <a:br>
              <a:rPr lang="en-GB" sz="4400" b="1" dirty="0">
                <a:solidFill>
                  <a:srgbClr val="0000CC"/>
                </a:solidFill>
              </a:rPr>
            </a:b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200" b="1" dirty="0"/>
          </a:p>
          <a:p>
            <a:pPr algn="ctr" eaLnBrk="1" fontAlgn="auto" hangingPunct="1">
              <a:spcAft>
                <a:spcPts val="0"/>
              </a:spcAft>
              <a:buFont typeface="Arial" pitchFamily="34" charset="0"/>
              <a:buNone/>
              <a:defRPr/>
            </a:pPr>
            <a:r>
              <a:rPr lang="en-GB" sz="2200" b="1" dirty="0"/>
              <a:t>Kelly and Michele O’Donnell, Member Care Associates, Inc.</a:t>
            </a:r>
            <a:br>
              <a:rPr lang="en-GB" sz="2200" b="1" dirty="0"/>
            </a:br>
            <a:r>
              <a:rPr lang="en-GB" sz="2200" b="1" u="sng" dirty="0">
                <a:solidFill>
                  <a:srgbClr val="3366FF"/>
                </a:solidFill>
                <a:hlinkClick r:id="rId3"/>
              </a:rPr>
              <a:t>mcaresources@gmail.com</a:t>
            </a:r>
            <a:r>
              <a:rPr lang="en-GB" sz="2200" b="1" dirty="0">
                <a:solidFill>
                  <a:srgbClr val="3366FF"/>
                </a:solidFill>
              </a:rPr>
              <a:t>      </a:t>
            </a:r>
            <a:r>
              <a:rPr lang="en-GB" sz="2200" b="1" u="sng" dirty="0">
                <a:solidFill>
                  <a:srgbClr val="3366FF"/>
                </a:solidFill>
                <a:hlinkClick r:id="rId4"/>
              </a:rPr>
              <a:t>www.membercareassociates.org</a:t>
            </a:r>
            <a:endParaRPr lang="en-GB" sz="2200" b="1" u="sng" dirty="0">
              <a:solidFill>
                <a:srgbClr val="3366FF"/>
              </a:solidFill>
            </a:endParaRPr>
          </a:p>
          <a:p>
            <a:pPr algn="ctr" eaLnBrk="1" fontAlgn="auto" hangingPunct="1">
              <a:spcAft>
                <a:spcPts val="0"/>
              </a:spcAft>
              <a:buFont typeface="Arial" pitchFamily="34" charset="0"/>
              <a:buNone/>
              <a:defRPr/>
            </a:pPr>
            <a:endParaRPr lang="en-GB" sz="2200" dirty="0"/>
          </a:p>
          <a:p>
            <a:pPr algn="ctr" eaLnBrk="1" fontAlgn="auto" hangingPunct="1">
              <a:spcAft>
                <a:spcPts val="0"/>
              </a:spcAft>
              <a:buFont typeface="Arial" pitchFamily="34" charset="0"/>
              <a:buNone/>
              <a:defRPr/>
            </a:pPr>
            <a:endParaRPr lang="en-GB" sz="1700" b="1" u="sng" dirty="0">
              <a:solidFill>
                <a:srgbClr val="3366FF"/>
              </a:solidFill>
            </a:endParaRPr>
          </a:p>
          <a:p>
            <a:pPr algn="ctr" eaLnBrk="1" fontAlgn="auto" hangingPunct="1">
              <a:spcAft>
                <a:spcPts val="0"/>
              </a:spcAft>
              <a:buFont typeface="Arial" pitchFamily="34" charset="0"/>
              <a:buNone/>
              <a:defRPr/>
            </a:pPr>
            <a:endParaRPr lang="en-GB" sz="2800" b="1" dirty="0">
              <a:solidFill>
                <a:srgbClr val="0000FF"/>
              </a:solidFill>
            </a:endParaRPr>
          </a:p>
        </p:txBody>
      </p:sp>
      <p:pic>
        <p:nvPicPr>
          <p:cNvPr id="57348" name="Picture 6" descr="crossing sectors crop.jpg"/>
          <p:cNvPicPr>
            <a:picLocks noChangeAspect="1"/>
          </p:cNvPicPr>
          <p:nvPr/>
        </p:nvPicPr>
        <p:blipFill>
          <a:blip r:embed="rId5" cstate="print"/>
          <a:srcRect/>
          <a:stretch>
            <a:fillRect/>
          </a:stretch>
        </p:blipFill>
        <p:spPr bwMode="auto">
          <a:xfrm>
            <a:off x="2133600" y="109947"/>
            <a:ext cx="5181600" cy="2374900"/>
          </a:xfrm>
          <a:prstGeom prst="rect">
            <a:avLst/>
          </a:prstGeom>
          <a:noFill/>
          <a:ln w="9525">
            <a:noFill/>
            <a:miter lim="800000"/>
            <a:headEnd/>
            <a:tailEnd/>
          </a:ln>
        </p:spPr>
      </p:pic>
      <p:pic>
        <p:nvPicPr>
          <p:cNvPr id="57349" name="Picture 5" descr="kelly and michele cambridge 2014 crop.jpg"/>
          <p:cNvPicPr>
            <a:picLocks noChangeAspect="1"/>
          </p:cNvPicPr>
          <p:nvPr/>
        </p:nvPicPr>
        <p:blipFill>
          <a:blip r:embed="rId6" cstate="print"/>
          <a:srcRect/>
          <a:stretch>
            <a:fillRect/>
          </a:stretch>
        </p:blipFill>
        <p:spPr bwMode="auto">
          <a:xfrm>
            <a:off x="3124200" y="3240497"/>
            <a:ext cx="2895600" cy="2068645"/>
          </a:xfrm>
          <a:prstGeom prst="rect">
            <a:avLst/>
          </a:prstGeom>
          <a:noFill/>
          <a:ln w="9525">
            <a:noFill/>
            <a:miter lim="800000"/>
            <a:headEnd/>
            <a:tailEnd/>
          </a:ln>
        </p:spPr>
      </p:pic>
    </p:spTree>
    <p:extLst>
      <p:ext uri="{BB962C8B-B14F-4D97-AF65-F5344CB8AC3E}">
        <p14:creationId xmlns:p14="http://schemas.microsoft.com/office/powerpoint/2010/main" val="349861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C760-6510-4760-8C9D-DEC6E979C5C8}"/>
              </a:ext>
            </a:extLst>
          </p:cNvPr>
          <p:cNvSpPr>
            <a:spLocks noGrp="1"/>
          </p:cNvSpPr>
          <p:nvPr>
            <p:ph type="title"/>
          </p:nvPr>
        </p:nvSpPr>
        <p:spPr/>
        <p:txBody>
          <a:bodyPr>
            <a:normAutofit/>
          </a:bodyPr>
          <a:lstStyle/>
          <a:p>
            <a:r>
              <a:rPr lang="en-US" sz="2000" b="1" dirty="0"/>
              <a:t>PS</a:t>
            </a:r>
            <a:br>
              <a:rPr lang="en-US" sz="2000" b="1" dirty="0"/>
            </a:br>
            <a:r>
              <a:rPr lang="en-US" sz="2000" b="1" dirty="0"/>
              <a:t>More things we want to share with you….</a:t>
            </a:r>
          </a:p>
        </p:txBody>
      </p:sp>
      <p:sp>
        <p:nvSpPr>
          <p:cNvPr id="3" name="Content Placeholder 2">
            <a:extLst>
              <a:ext uri="{FF2B5EF4-FFF2-40B4-BE49-F238E27FC236}">
                <a16:creationId xmlns:a16="http://schemas.microsoft.com/office/drawing/2014/main" id="{DB3792D6-FE9A-441C-B13C-01E435921E99}"/>
              </a:ext>
            </a:extLst>
          </p:cNvPr>
          <p:cNvSpPr>
            <a:spLocks noGrp="1"/>
          </p:cNvSpPr>
          <p:nvPr>
            <p:ph idx="1"/>
          </p:nvPr>
        </p:nvSpPr>
        <p:spPr>
          <a:xfrm>
            <a:off x="457200" y="1600200"/>
            <a:ext cx="8229600" cy="5105400"/>
          </a:xfrm>
        </p:spPr>
        <p:txBody>
          <a:bodyPr>
            <a:normAutofit fontScale="32500" lnSpcReduction="20000"/>
          </a:bodyPr>
          <a:lstStyle/>
          <a:p>
            <a:pPr marL="0" indent="0">
              <a:buNone/>
            </a:pPr>
            <a:r>
              <a:rPr lang="en-US" dirty="0"/>
              <a:t> </a:t>
            </a:r>
          </a:p>
          <a:p>
            <a:pPr marL="0" indent="0" algn="ctr">
              <a:buNone/>
            </a:pPr>
            <a:r>
              <a:rPr lang="en-GB" sz="9800" b="1" dirty="0">
                <a:solidFill>
                  <a:srgbClr val="0000CC"/>
                </a:solidFill>
                <a:hlinkClick r:id="rId2"/>
              </a:rPr>
              <a:t>Wellbeing for All</a:t>
            </a:r>
            <a:br>
              <a:rPr lang="en-GB" sz="9800" b="1" dirty="0">
                <a:solidFill>
                  <a:srgbClr val="0000CC"/>
                </a:solidFill>
                <a:hlinkClick r:id="rId2"/>
              </a:rPr>
            </a:br>
            <a:r>
              <a:rPr lang="en-GB" sz="9800" b="1" dirty="0">
                <a:solidFill>
                  <a:srgbClr val="0000CC"/>
                </a:solidFill>
                <a:hlinkClick r:id="rId2"/>
              </a:rPr>
              <a:t>Global Mental Health</a:t>
            </a:r>
            <a:br>
              <a:rPr lang="en-GB" sz="9800" b="1" dirty="0">
                <a:solidFill>
                  <a:srgbClr val="0000CC"/>
                </a:solidFill>
                <a:hlinkClick r:id="rId2"/>
              </a:rPr>
            </a:br>
            <a:r>
              <a:rPr lang="en-GB" sz="9800" b="1" i="1" dirty="0">
                <a:solidFill>
                  <a:srgbClr val="0000CC"/>
                </a:solidFill>
                <a:hlinkClick r:id="rId2"/>
              </a:rPr>
              <a:t>Developments and Directions</a:t>
            </a:r>
            <a:endParaRPr lang="en-GB" sz="9800" b="1" i="1" dirty="0">
              <a:solidFill>
                <a:srgbClr val="0000CC"/>
              </a:solidFill>
            </a:endParaRPr>
          </a:p>
          <a:p>
            <a:pPr marL="0" indent="0" algn="ctr">
              <a:buNone/>
            </a:pPr>
            <a:endParaRPr lang="en-GB" b="1" i="1" dirty="0">
              <a:solidFill>
                <a:srgbClr val="0000CC"/>
              </a:solidFill>
            </a:endParaRPr>
          </a:p>
          <a:p>
            <a:pPr marL="0" indent="0" algn="ctr">
              <a:buNone/>
            </a:pPr>
            <a:endParaRPr lang="en-GB" sz="7000" b="1" i="1" dirty="0">
              <a:solidFill>
                <a:srgbClr val="0000CC"/>
              </a:solidFill>
            </a:endParaRPr>
          </a:p>
          <a:p>
            <a:pPr marL="0" indent="0" algn="ctr">
              <a:buNone/>
            </a:pPr>
            <a:r>
              <a:rPr lang="en-GB" sz="7000" b="1" i="1" dirty="0"/>
              <a:t>Presentations</a:t>
            </a:r>
            <a:br>
              <a:rPr lang="en-GB" sz="7000" b="1" i="1" dirty="0"/>
            </a:br>
            <a:r>
              <a:rPr lang="en-GB" sz="7000" b="1" i="1" dirty="0" err="1"/>
              <a:t>Payap</a:t>
            </a:r>
            <a:r>
              <a:rPr lang="en-GB" sz="7000" b="1" i="1" dirty="0"/>
              <a:t> University and Cornerstone </a:t>
            </a:r>
            <a:r>
              <a:rPr lang="en-GB" sz="7000" b="1" i="1" dirty="0" err="1"/>
              <a:t>Counseling</a:t>
            </a:r>
            <a:r>
              <a:rPr lang="en-GB" sz="7000" b="1" i="1" dirty="0"/>
              <a:t> </a:t>
            </a:r>
            <a:r>
              <a:rPr lang="en-GB" sz="7000" b="1" i="1" dirty="0" err="1"/>
              <a:t>Center</a:t>
            </a:r>
            <a:endParaRPr lang="en-GB" sz="7000" b="1" i="1" dirty="0"/>
          </a:p>
          <a:p>
            <a:pPr marL="0" indent="0" algn="ctr">
              <a:buNone/>
            </a:pPr>
            <a:r>
              <a:rPr lang="en-GB" sz="7000" b="1" i="1" dirty="0"/>
              <a:t>Chiang Mai, Thailand</a:t>
            </a:r>
          </a:p>
          <a:p>
            <a:pPr marL="0" indent="0" algn="ctr">
              <a:buNone/>
            </a:pPr>
            <a:r>
              <a:rPr lang="en-GB" sz="7000" b="1" i="1" dirty="0"/>
              <a:t>6, 7 February 2020</a:t>
            </a:r>
          </a:p>
          <a:p>
            <a:pPr marL="0" indent="0" algn="ctr">
              <a:buNone/>
            </a:pPr>
            <a:endParaRPr lang="en-GB" sz="7000" b="1" i="1" dirty="0"/>
          </a:p>
          <a:p>
            <a:pPr marL="0" indent="0" algn="ctr">
              <a:buNone/>
            </a:pPr>
            <a:r>
              <a:rPr lang="en-GB" sz="7000" b="1" i="1" dirty="0"/>
              <a:t>(some of the slides)</a:t>
            </a:r>
            <a:br>
              <a:rPr lang="en-GB" sz="7000" b="1" i="1" dirty="0"/>
            </a:br>
            <a:br>
              <a:rPr lang="en-GB" sz="2800" b="1" dirty="0"/>
            </a:br>
            <a:br>
              <a:rPr lang="en-GB" sz="2800" b="1" dirty="0"/>
            </a:br>
            <a:br>
              <a:rPr lang="en-GB" sz="2800" b="1" dirty="0"/>
            </a:br>
            <a:br>
              <a:rPr lang="en-GB" sz="2800" b="1" dirty="0"/>
            </a:br>
            <a:br>
              <a:rPr lang="en-GB" sz="2800" b="1" dirty="0"/>
            </a:br>
            <a:br>
              <a:rPr lang="en-GB" sz="2800" dirty="0"/>
            </a:br>
            <a:r>
              <a:rPr lang="en-GB" sz="2800" dirty="0"/>
              <a:t> </a:t>
            </a:r>
            <a:br>
              <a:rPr lang="en-GB" sz="2800" dirty="0"/>
            </a:br>
            <a:endParaRPr lang="en-GB" sz="2800" dirty="0"/>
          </a:p>
          <a:p>
            <a:endParaRPr lang="en-GB" sz="2800" dirty="0"/>
          </a:p>
          <a:p>
            <a:pPr marL="0" indent="0">
              <a:buNone/>
            </a:pPr>
            <a:endParaRPr lang="en-US" b="1" dirty="0">
              <a:highlight>
                <a:srgbClr val="FFFF00"/>
              </a:highlight>
            </a:endParaRPr>
          </a:p>
        </p:txBody>
      </p:sp>
    </p:spTree>
    <p:extLst>
      <p:ext uri="{BB962C8B-B14F-4D97-AF65-F5344CB8AC3E}">
        <p14:creationId xmlns:p14="http://schemas.microsoft.com/office/powerpoint/2010/main" val="370108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fontScale="90000"/>
          </a:bodyPr>
          <a:lstStyle/>
          <a:p>
            <a:r>
              <a:rPr lang="en-US" sz="3100" i="1"/>
              <a:t>There </a:t>
            </a:r>
            <a:r>
              <a:rPr lang="en-US" sz="3100" i="1" dirty="0"/>
              <a:t>is no sustainable development without mental health</a:t>
            </a:r>
            <a:br>
              <a:rPr lang="en-US" sz="3100" i="1" dirty="0"/>
            </a:br>
            <a:r>
              <a:rPr lang="en-US" sz="2200" i="1" dirty="0">
                <a:hlinkClick r:id="rId3"/>
              </a:rPr>
              <a:t>Transforming Our World: The 2030 Agenda for Sustainable Development</a:t>
            </a:r>
            <a:r>
              <a:rPr lang="en-US" sz="2200" dirty="0"/>
              <a:t> (Sept. 2015)</a:t>
            </a:r>
            <a:endParaRPr lang="en-US" sz="2200" i="1" dirty="0"/>
          </a:p>
        </p:txBody>
      </p:sp>
      <p:sp>
        <p:nvSpPr>
          <p:cNvPr id="3" name="Content Placeholder 2"/>
          <p:cNvSpPr>
            <a:spLocks noGrp="1"/>
          </p:cNvSpPr>
          <p:nvPr>
            <p:ph idx="1"/>
          </p:nvPr>
        </p:nvSpPr>
        <p:spPr>
          <a:xfrm>
            <a:off x="0" y="1447799"/>
            <a:ext cx="8915400" cy="5410200"/>
          </a:xfrm>
        </p:spPr>
        <p:txBody>
          <a:bodyPr/>
          <a:lstStyle/>
          <a:p>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Content Placeholder 3" descr="SDGs.jpg"/>
          <p:cNvPicPr>
            <a:picLocks noChangeAspect="1"/>
          </p:cNvPicPr>
          <p:nvPr/>
        </p:nvPicPr>
        <p:blipFill>
          <a:blip r:embed="rId4" cstate="print"/>
          <a:srcRect/>
          <a:stretch>
            <a:fillRect/>
          </a:stretch>
        </p:blipFill>
        <p:spPr bwMode="auto">
          <a:xfrm>
            <a:off x="0" y="1524000"/>
            <a:ext cx="9144000" cy="3352800"/>
          </a:xfrm>
          <a:prstGeom prst="rect">
            <a:avLst/>
          </a:prstGeom>
          <a:noFill/>
          <a:ln w="9525">
            <a:noFill/>
            <a:miter lim="800000"/>
            <a:headEnd/>
            <a:tailEnd/>
          </a:ln>
        </p:spPr>
      </p:pic>
      <p:sp>
        <p:nvSpPr>
          <p:cNvPr id="6" name="Rectangle 5"/>
          <p:cNvSpPr/>
          <p:nvPr/>
        </p:nvSpPr>
        <p:spPr>
          <a:xfrm>
            <a:off x="0" y="4953000"/>
            <a:ext cx="9144000" cy="1754326"/>
          </a:xfrm>
          <a:prstGeom prst="rect">
            <a:avLst/>
          </a:prstGeom>
        </p:spPr>
        <p:txBody>
          <a:bodyPr wrap="square">
            <a:spAutoFit/>
          </a:bodyPr>
          <a:lstStyle/>
          <a:p>
            <a:pPr algn="just">
              <a:defRPr/>
            </a:pPr>
            <a:r>
              <a:rPr lang="en-GB" dirty="0"/>
              <a:t>"Today we are also taking a decision of great historic significance. We resolve to build a better future for all people, including the millions who have been denied the chance to lead decent, dignified and rewarding lives and to achieve their full human potential. We can be the first generation to succeed in ending poverty; just as we may be the last to have a chance of saving the planet…” (paragraph 50)</a:t>
            </a:r>
          </a:p>
          <a:p>
            <a:pPr algn="ctr">
              <a:defRPr/>
            </a:pPr>
            <a:r>
              <a:rPr lang="en-GB" b="1" dirty="0">
                <a:highlight>
                  <a:srgbClr val="FFFF00"/>
                </a:highlight>
              </a:rPr>
              <a:t>The five overlapping themes in the SDGs: People-Peace-Prosperity-Planet-Partnership</a:t>
            </a:r>
            <a:endParaRPr lang="en-US" dirty="0">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3127-98D1-4A6C-9AEE-8238176233E4}"/>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497A76E2-7946-4F92-981A-18D4F3F53947}"/>
              </a:ext>
            </a:extLst>
          </p:cNvPr>
          <p:cNvSpPr>
            <a:spLocks noGrp="1"/>
          </p:cNvSpPr>
          <p:nvPr>
            <p:ph idx="1"/>
          </p:nvPr>
        </p:nvSpPr>
        <p:spPr>
          <a:xfrm>
            <a:off x="457200" y="1905000"/>
            <a:ext cx="8229600" cy="4800600"/>
          </a:xfrm>
        </p:spPr>
        <p:txBody>
          <a:bodyPr>
            <a:normAutofit fontScale="85000" lnSpcReduction="20000"/>
          </a:bodyPr>
          <a:lstStyle/>
          <a:p>
            <a:endParaRPr lang="en-US" u="sng" dirty="0">
              <a:hlinkClick r:id="rId2"/>
            </a:endParaRPr>
          </a:p>
          <a:p>
            <a:pPr marL="0" indent="0" algn="just">
              <a:buNone/>
            </a:pPr>
            <a:r>
              <a:rPr lang="en-US" u="sng" dirty="0">
                <a:hlinkClick r:id="rId2"/>
              </a:rPr>
              <a:t>Member Care Associates Inc. (MCA)</a:t>
            </a:r>
            <a:r>
              <a:rPr lang="en-US" dirty="0"/>
              <a:t> is a Christian non-profit </a:t>
            </a:r>
            <a:r>
              <a:rPr lang="en-US" dirty="0" err="1"/>
              <a:t>organisation</a:t>
            </a:r>
            <a:r>
              <a:rPr lang="en-US" dirty="0"/>
              <a:t> working internationally and across sectors (mission, health, humanitarian, development, peace, human rights). We focus on </a:t>
            </a:r>
            <a:r>
              <a:rPr lang="en-US" b="1" dirty="0"/>
              <a:t>wellbeing and effectiveness (WE) for staff and their organizations, global mental health, and integrity/anti-corruption.</a:t>
            </a:r>
            <a:br>
              <a:rPr lang="en-US" b="1" dirty="0"/>
            </a:br>
            <a:br>
              <a:rPr lang="en-US" dirty="0"/>
            </a:br>
            <a:r>
              <a:rPr lang="en-US" dirty="0"/>
              <a:t>Our services include consultation, training, research, developing resources, and publications. We (Kelly and Michèle) did our doctoral training in clinical psychology and theology at </a:t>
            </a:r>
            <a:r>
              <a:rPr lang="en-US" u="sng" dirty="0">
                <a:hlinkClick r:id="rId3"/>
              </a:rPr>
              <a:t>Rosemead School of Psychology, </a:t>
            </a:r>
            <a:r>
              <a:rPr lang="en-US" u="sng" dirty="0" err="1">
                <a:hlinkClick r:id="rId3"/>
              </a:rPr>
              <a:t>Biola</a:t>
            </a:r>
            <a:r>
              <a:rPr lang="en-US" u="sng" dirty="0">
                <a:hlinkClick r:id="rId3"/>
              </a:rPr>
              <a:t> University USA</a:t>
            </a:r>
            <a:r>
              <a:rPr lang="en-US" dirty="0"/>
              <a:t>. We are representatives for the </a:t>
            </a:r>
            <a:r>
              <a:rPr lang="en-US" u="sng" dirty="0">
                <a:hlinkClick r:id="rId4"/>
              </a:rPr>
              <a:t>World Federation for Mental Health</a:t>
            </a:r>
            <a:r>
              <a:rPr lang="en-US" dirty="0"/>
              <a:t> at the United Nations.</a:t>
            </a:r>
          </a:p>
          <a:p>
            <a:endParaRPr lang="en-US" dirty="0"/>
          </a:p>
        </p:txBody>
      </p:sp>
      <p:pic>
        <p:nvPicPr>
          <p:cNvPr id="5" name="Picture 4" descr="A picture containing building, window&#10;&#10;Description automatically generated">
            <a:extLst>
              <a:ext uri="{FF2B5EF4-FFF2-40B4-BE49-F238E27FC236}">
                <a16:creationId xmlns:a16="http://schemas.microsoft.com/office/drawing/2014/main" id="{B059D6AF-5B16-4B86-857E-FCB32BC87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28575"/>
            <a:ext cx="1819275" cy="1876425"/>
          </a:xfrm>
          <a:prstGeom prst="rect">
            <a:avLst/>
          </a:prstGeom>
        </p:spPr>
      </p:pic>
    </p:spTree>
    <p:extLst>
      <p:ext uri="{BB962C8B-B14F-4D97-AF65-F5344CB8AC3E}">
        <p14:creationId xmlns:p14="http://schemas.microsoft.com/office/powerpoint/2010/main" val="347226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F07636E-08FB-490F-8CEB-14119975AFAA}"/>
              </a:ext>
            </a:extLst>
          </p:cNvPr>
          <p:cNvGraphicFramePr>
            <a:graphicFrameLocks noGrp="1"/>
          </p:cNvGraphicFramePr>
          <p:nvPr/>
        </p:nvGraphicFramePr>
        <p:xfrm>
          <a:off x="0" y="0"/>
          <a:ext cx="9183687" cy="6824663"/>
        </p:xfrm>
        <a:graphic>
          <a:graphicData uri="http://schemas.openxmlformats.org/drawingml/2006/table">
            <a:tbl>
              <a:tblPr bandRow="1">
                <a:tableStyleId>{5C22544A-7EE6-4342-B048-85BDC9FD1C3A}</a:tableStyleId>
              </a:tblPr>
              <a:tblGrid>
                <a:gridCol w="1827758">
                  <a:extLst>
                    <a:ext uri="{9D8B030D-6E8A-4147-A177-3AD203B41FA5}">
                      <a16:colId xmlns:a16="http://schemas.microsoft.com/office/drawing/2014/main" val="20000"/>
                    </a:ext>
                  </a:extLst>
                </a:gridCol>
                <a:gridCol w="785686">
                  <a:extLst>
                    <a:ext uri="{9D8B030D-6E8A-4147-A177-3AD203B41FA5}">
                      <a16:colId xmlns:a16="http://schemas.microsoft.com/office/drawing/2014/main" val="20001"/>
                    </a:ext>
                  </a:extLst>
                </a:gridCol>
                <a:gridCol w="522039">
                  <a:extLst>
                    <a:ext uri="{9D8B030D-6E8A-4147-A177-3AD203B41FA5}">
                      <a16:colId xmlns:a16="http://schemas.microsoft.com/office/drawing/2014/main" val="20002"/>
                    </a:ext>
                  </a:extLst>
                </a:gridCol>
                <a:gridCol w="1425375">
                  <a:extLst>
                    <a:ext uri="{9D8B030D-6E8A-4147-A177-3AD203B41FA5}">
                      <a16:colId xmlns:a16="http://schemas.microsoft.com/office/drawing/2014/main" val="20003"/>
                    </a:ext>
                  </a:extLst>
                </a:gridCol>
                <a:gridCol w="1235270">
                  <a:extLst>
                    <a:ext uri="{9D8B030D-6E8A-4147-A177-3AD203B41FA5}">
                      <a16:colId xmlns:a16="http://schemas.microsoft.com/office/drawing/2014/main" val="20004"/>
                    </a:ext>
                  </a:extLst>
                </a:gridCol>
                <a:gridCol w="1310341">
                  <a:extLst>
                    <a:ext uri="{9D8B030D-6E8A-4147-A177-3AD203B41FA5}">
                      <a16:colId xmlns:a16="http://schemas.microsoft.com/office/drawing/2014/main" val="20005"/>
                    </a:ext>
                  </a:extLst>
                </a:gridCol>
                <a:gridCol w="238396">
                  <a:extLst>
                    <a:ext uri="{9D8B030D-6E8A-4147-A177-3AD203B41FA5}">
                      <a16:colId xmlns:a16="http://schemas.microsoft.com/office/drawing/2014/main" val="20006"/>
                    </a:ext>
                  </a:extLst>
                </a:gridCol>
                <a:gridCol w="1838822">
                  <a:extLst>
                    <a:ext uri="{9D8B030D-6E8A-4147-A177-3AD203B41FA5}">
                      <a16:colId xmlns:a16="http://schemas.microsoft.com/office/drawing/2014/main" val="20007"/>
                    </a:ext>
                  </a:extLst>
                </a:gridCol>
              </a:tblGrid>
              <a:tr h="340272">
                <a:tc gridSpan="8">
                  <a:txBody>
                    <a:bodyPr/>
                    <a:lstStyle/>
                    <a:p>
                      <a:pPr algn="ctr"/>
                      <a:r>
                        <a:rPr lang="en-US" sz="1600" dirty="0">
                          <a:latin typeface="+mn-lt"/>
                        </a:rPr>
                        <a:t>Overview: Mental</a:t>
                      </a:r>
                      <a:r>
                        <a:rPr lang="en-US" sz="1600" baseline="0" dirty="0">
                          <a:latin typeface="+mn-lt"/>
                        </a:rPr>
                        <a:t> Health Action Plan 2013-2020</a:t>
                      </a:r>
                      <a:endParaRPr lang="en-US" sz="1600" dirty="0">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8417">
                <a:tc gridSpan="8">
                  <a:txBody>
                    <a:bodyPr/>
                    <a:lstStyle/>
                    <a:p>
                      <a:pPr marL="0" algn="ctr" defTabSz="914400" rtl="0" eaLnBrk="1" latinLnBrk="0" hangingPunct="1"/>
                      <a:r>
                        <a:rPr lang="en-US" sz="1800" kern="1200" dirty="0">
                          <a:solidFill>
                            <a:srgbClr val="0070C0"/>
                          </a:solidFill>
                          <a:latin typeface="+mn-lt"/>
                          <a:ea typeface="+mn-ea"/>
                          <a:cs typeface="+mn-cs"/>
                        </a:rPr>
                        <a:t>Vision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 world in which mental health is valued,</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promoted, and protected, mental disorders are prevented and persons affected by these disorders are able to exercise the full range of human rights and to access high-quality,</a:t>
                      </a:r>
                      <a:r>
                        <a:rPr lang="en-US" sz="1100" kern="1200" baseline="0" dirty="0">
                          <a:solidFill>
                            <a:schemeClr val="dk1"/>
                          </a:solidFill>
                          <a:effectLst/>
                          <a:latin typeface="+mn-lt"/>
                          <a:ea typeface="+mn-ea"/>
                          <a:cs typeface="+mn-cs"/>
                        </a:rPr>
                        <a:t> culturally appropriate health and social care in a timely way to promote recovery, all in order </a:t>
                      </a:r>
                      <a:r>
                        <a:rPr lang="en-US" sz="1100" strike="noStrike" kern="1200" baseline="0" dirty="0">
                          <a:solidFill>
                            <a:schemeClr val="dk1"/>
                          </a:solidFill>
                          <a:effectLst/>
                          <a:latin typeface="+mn-lt"/>
                          <a:ea typeface="+mn-ea"/>
                          <a:cs typeface="+mn-cs"/>
                        </a:rPr>
                        <a:t>to</a:t>
                      </a:r>
                      <a:r>
                        <a:rPr lang="en-US" sz="1100" kern="1200" dirty="0">
                          <a:solidFill>
                            <a:schemeClr val="dk1"/>
                          </a:solidFill>
                          <a:effectLst/>
                          <a:latin typeface="+mn-lt"/>
                          <a:ea typeface="+mn-ea"/>
                          <a:cs typeface="+mn-cs"/>
                        </a:rPr>
                        <a:t> attain the highest possible level of health and participate fully in society and at work free from stigmatization and discrimination.</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1476">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mn-lt"/>
                        </a:rPr>
                        <a:t>Cross-cutting Principles</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70C0"/>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07679">
                <a:tc>
                  <a:txBody>
                    <a:bodyPr/>
                    <a:lstStyle/>
                    <a:p>
                      <a:pPr algn="ctr"/>
                      <a:r>
                        <a:rPr lang="en-US" sz="1300" kern="1200" dirty="0">
                          <a:solidFill>
                            <a:schemeClr val="dk1"/>
                          </a:solidFill>
                          <a:latin typeface="+mn-lt"/>
                          <a:ea typeface="+mn-ea"/>
                          <a:cs typeface="+mn-cs"/>
                        </a:rPr>
                        <a:t>Universal</a:t>
                      </a:r>
                      <a:r>
                        <a:rPr lang="en-US" sz="1300" kern="1200" baseline="0" dirty="0">
                          <a:solidFill>
                            <a:schemeClr val="dk1"/>
                          </a:solidFill>
                          <a:latin typeface="+mn-lt"/>
                          <a:ea typeface="+mn-ea"/>
                          <a:cs typeface="+mn-cs"/>
                        </a:rPr>
                        <a:t> health coverage</a:t>
                      </a:r>
                      <a:endParaRPr lang="en-US" sz="1300" kern="1200" dirty="0">
                        <a:solidFill>
                          <a:schemeClr val="dk1"/>
                        </a:solidFill>
                        <a:latin typeface="+mn-lt"/>
                        <a:ea typeface="+mn-ea"/>
                        <a:cs typeface="+mn-cs"/>
                      </a:endParaRPr>
                    </a:p>
                    <a:p>
                      <a:pPr marL="0" indent="0" algn="ctr">
                        <a:tabLst/>
                      </a:pPr>
                      <a:endParaRPr lang="en-US" sz="800" kern="1200" dirty="0">
                        <a:solidFill>
                          <a:schemeClr val="dk1"/>
                        </a:solidFill>
                        <a:effectLst/>
                        <a:latin typeface="+mn-lt"/>
                        <a:ea typeface="SimSun"/>
                        <a:cs typeface="+mn-cs"/>
                      </a:endParaRPr>
                    </a:p>
                    <a:p>
                      <a:pPr marL="0" indent="0" algn="ctr">
                        <a:tabLst/>
                      </a:pPr>
                      <a:r>
                        <a:rPr lang="en-US" sz="800" kern="1200" dirty="0">
                          <a:solidFill>
                            <a:schemeClr val="dk1"/>
                          </a:solidFill>
                          <a:effectLst/>
                          <a:latin typeface="+mn-lt"/>
                          <a:ea typeface="SimSun"/>
                          <a:cs typeface="+mn-cs"/>
                        </a:rPr>
                        <a:t>Regardless of age, sex, socioeconomic status, race, ethnicity or sexual orientation, and following the principle of equity, persons with mental disorders should be able to access, without the risk of impoverishing themselves, essential health and social services that enable them to achieve recovery and the highest attainable standard of health. </a:t>
                      </a:r>
                      <a:endParaRPr lang="en-US" sz="700" kern="1200" dirty="0">
                        <a:solidFill>
                          <a:schemeClr val="tx1"/>
                        </a:solidFill>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sz="1300" kern="1200" dirty="0">
                          <a:solidFill>
                            <a:schemeClr val="dk1"/>
                          </a:solidFill>
                          <a:latin typeface="+mn-lt"/>
                          <a:ea typeface="+mn-ea"/>
                          <a:cs typeface="+mn-cs"/>
                        </a:rPr>
                        <a:t>Human </a:t>
                      </a:r>
                    </a:p>
                    <a:p>
                      <a:pPr algn="ctr"/>
                      <a:r>
                        <a:rPr lang="en-US" sz="1300" kern="1200" dirty="0">
                          <a:solidFill>
                            <a:schemeClr val="dk1"/>
                          </a:solidFill>
                          <a:latin typeface="+mn-lt"/>
                          <a:ea typeface="+mn-ea"/>
                          <a:cs typeface="+mn-cs"/>
                        </a:rPr>
                        <a:t>rights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u="none"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u="none" kern="1200" dirty="0">
                          <a:solidFill>
                            <a:schemeClr val="dk1"/>
                          </a:solidFill>
                          <a:effectLst/>
                          <a:latin typeface="+mn-lt"/>
                          <a:ea typeface="+mn-ea"/>
                          <a:cs typeface="+mn-cs"/>
                        </a:rPr>
                        <a:t>Mental health strategies, actions</a:t>
                      </a:r>
                      <a:r>
                        <a:rPr lang="en-US" sz="800" kern="1200" dirty="0">
                          <a:solidFill>
                            <a:schemeClr val="dk1"/>
                          </a:solidFill>
                          <a:effectLst/>
                          <a:latin typeface="+mn-lt"/>
                          <a:ea typeface="+mn-ea"/>
                          <a:cs typeface="+mn-cs"/>
                        </a:rPr>
                        <a:t> and interventions for treatment, prevention and</a:t>
                      </a:r>
                      <a:r>
                        <a:rPr lang="en-US" sz="800" kern="1200" baseline="0" dirty="0">
                          <a:solidFill>
                            <a:schemeClr val="dk1"/>
                          </a:solidFill>
                          <a:effectLst/>
                          <a:latin typeface="+mn-lt"/>
                          <a:ea typeface="+mn-ea"/>
                          <a:cs typeface="+mn-cs"/>
                        </a:rPr>
                        <a:t> promotion </a:t>
                      </a:r>
                      <a:r>
                        <a:rPr lang="en-US" sz="800" kern="1200" dirty="0">
                          <a:solidFill>
                            <a:schemeClr val="dk1"/>
                          </a:solidFill>
                          <a:effectLst/>
                          <a:latin typeface="+mn-lt"/>
                          <a:ea typeface="+mn-ea"/>
                          <a:cs typeface="+mn-cs"/>
                        </a:rPr>
                        <a:t>must be compliant with the C</a:t>
                      </a:r>
                      <a:r>
                        <a:rPr lang="en-US" sz="800" kern="1200" baseline="0" dirty="0">
                          <a:solidFill>
                            <a:schemeClr val="dk1"/>
                          </a:solidFill>
                          <a:effectLst/>
                          <a:latin typeface="+mn-lt"/>
                          <a:ea typeface="+mn-ea"/>
                          <a:cs typeface="+mn-cs"/>
                        </a:rPr>
                        <a:t>onvention on the Rights of Persons with Disabilities and other international and regional human rights instruments.</a:t>
                      </a:r>
                      <a:endParaRPr lang="en-US" sz="800" kern="1200" dirty="0">
                        <a:solidFill>
                          <a:schemeClr val="dk1"/>
                        </a:solidFill>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a:r>
                        <a:rPr lang="en-US" sz="1300" kern="1200" dirty="0">
                          <a:solidFill>
                            <a:schemeClr val="dk1"/>
                          </a:solidFill>
                          <a:latin typeface="+mn-lt"/>
                          <a:ea typeface="+mn-ea"/>
                          <a:cs typeface="+mn-cs"/>
                        </a:rPr>
                        <a:t>Evidence-based practice</a:t>
                      </a:r>
                    </a:p>
                    <a:p>
                      <a:pPr algn="ctr"/>
                      <a:endParaRPr lang="en-US" sz="800" u="none" kern="1200" dirty="0">
                        <a:solidFill>
                          <a:schemeClr val="dk1"/>
                        </a:solidFill>
                        <a:effectLst/>
                        <a:latin typeface="+mn-lt"/>
                        <a:ea typeface="+mn-ea"/>
                        <a:cs typeface="+mn-cs"/>
                      </a:endParaRPr>
                    </a:p>
                    <a:p>
                      <a:pPr algn="ctr"/>
                      <a:r>
                        <a:rPr lang="en-US" sz="800" u="none" kern="1200" dirty="0">
                          <a:solidFill>
                            <a:schemeClr val="dk1"/>
                          </a:solidFill>
                          <a:effectLst/>
                          <a:latin typeface="+mn-lt"/>
                          <a:ea typeface="+mn-ea"/>
                          <a:cs typeface="+mn-cs"/>
                        </a:rPr>
                        <a:t>Mental health s</a:t>
                      </a:r>
                      <a:r>
                        <a:rPr lang="en-US" sz="800" kern="1200" dirty="0">
                          <a:solidFill>
                            <a:schemeClr val="dk1"/>
                          </a:solidFill>
                          <a:effectLst/>
                          <a:latin typeface="+mn-lt"/>
                          <a:ea typeface="+mn-ea"/>
                          <a:cs typeface="+mn-cs"/>
                        </a:rPr>
                        <a:t>trategies and interventions for treatment, prevention and promotion need to be based on scientific evidence and/or best practice, taking cultural</a:t>
                      </a:r>
                      <a:r>
                        <a:rPr lang="en-US" sz="800" kern="1200" baseline="0" dirty="0">
                          <a:solidFill>
                            <a:schemeClr val="dk1"/>
                          </a:solidFill>
                          <a:effectLst/>
                          <a:latin typeface="+mn-lt"/>
                          <a:ea typeface="+mn-ea"/>
                          <a:cs typeface="+mn-cs"/>
                        </a:rPr>
                        <a:t> considerations into account</a:t>
                      </a:r>
                      <a:r>
                        <a:rPr lang="en-US" sz="800" kern="1200" dirty="0">
                          <a:solidFill>
                            <a:schemeClr val="dk1"/>
                          </a:solidFill>
                          <a:effectLst/>
                          <a:latin typeface="+mn-lt"/>
                          <a:ea typeface="+mn-ea"/>
                          <a:cs typeface="+mn-cs"/>
                        </a:rPr>
                        <a:t>.</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mn-lt"/>
                        </a:rPr>
                        <a:t>Life course approach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Policies, plans, and services for mental health need to take account of health and social  needs at all stages of the life course, including infancy, childhood, adolescence, adulthood and older</a:t>
                      </a:r>
                      <a:r>
                        <a:rPr lang="en-US" sz="800" baseline="0" dirty="0">
                          <a:solidFill>
                            <a:schemeClr val="tx1"/>
                          </a:solidFill>
                          <a:latin typeface="+mn-lt"/>
                        </a:rPr>
                        <a:t> age.</a:t>
                      </a:r>
                      <a:endParaRPr lang="en-US" sz="800" dirty="0">
                        <a:solidFill>
                          <a:schemeClr val="tx1"/>
                        </a:solidFill>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latin typeface="+mn-lt"/>
                          <a:ea typeface="+mn-ea"/>
                          <a:cs typeface="+mn-cs"/>
                        </a:rPr>
                        <a:t>Multisectoral</a:t>
                      </a:r>
                      <a:r>
                        <a:rPr lang="en-US" sz="1300" kern="1200" baseline="0" dirty="0">
                          <a:solidFill>
                            <a:schemeClr val="dk1"/>
                          </a:solidFill>
                          <a:latin typeface="+mn-lt"/>
                          <a:ea typeface="+mn-ea"/>
                          <a:cs typeface="+mn-cs"/>
                        </a:rPr>
                        <a:t> a</a:t>
                      </a:r>
                      <a:r>
                        <a:rPr lang="en-US" sz="1300" kern="1200" dirty="0">
                          <a:solidFill>
                            <a:schemeClr val="dk1"/>
                          </a:solidFill>
                          <a:latin typeface="+mn-lt"/>
                          <a:ea typeface="+mn-ea"/>
                          <a:cs typeface="+mn-cs"/>
                        </a:rPr>
                        <a:t>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A comprehensive and coordinated response for mental health requires</a:t>
                      </a:r>
                      <a:r>
                        <a:rPr lang="en-US" sz="800" kern="1200" baseline="0" dirty="0">
                          <a:solidFill>
                            <a:schemeClr val="dk1"/>
                          </a:solidFill>
                          <a:effectLst/>
                          <a:latin typeface="+mn-lt"/>
                          <a:ea typeface="+mn-ea"/>
                          <a:cs typeface="+mn-cs"/>
                        </a:rPr>
                        <a:t> partnership with multiple public sectors</a:t>
                      </a:r>
                      <a:r>
                        <a:rPr lang="en-US" sz="800" kern="1200" dirty="0">
                          <a:solidFill>
                            <a:schemeClr val="dk1"/>
                          </a:solidFill>
                          <a:effectLst/>
                          <a:latin typeface="+mn-lt"/>
                          <a:ea typeface="+mn-ea"/>
                          <a:cs typeface="+mn-cs"/>
                        </a:rPr>
                        <a:t> such as health, education, employment, judicial</a:t>
                      </a:r>
                      <a:r>
                        <a:rPr lang="en-US" sz="800" kern="1200" baseline="0" dirty="0">
                          <a:solidFill>
                            <a:schemeClr val="dk1"/>
                          </a:solidFill>
                          <a:effectLst/>
                          <a:latin typeface="+mn-lt"/>
                          <a:ea typeface="+mn-ea"/>
                          <a:cs typeface="+mn-cs"/>
                        </a:rPr>
                        <a:t>, housing, </a:t>
                      </a:r>
                      <a:r>
                        <a:rPr lang="en-US" sz="800" kern="1200" dirty="0">
                          <a:solidFill>
                            <a:schemeClr val="dk1"/>
                          </a:solidFill>
                          <a:effectLst/>
                          <a:latin typeface="+mn-lt"/>
                          <a:ea typeface="+mn-ea"/>
                          <a:cs typeface="+mn-cs"/>
                        </a:rPr>
                        <a:t>social and other relevant sectors as well as the private sector, as appropriate to the country situation.</a:t>
                      </a:r>
                      <a:endParaRPr lang="en-US" sz="800" dirty="0">
                        <a:solidFill>
                          <a:srgbClr val="0070C0"/>
                        </a:solidFill>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Empowerment of persons with mental disorders and psychosocial disabilities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Persons with mental disorders and psychosocial disabilities should be empowered and involved in mental health advocacy, policy, planning, legislation, service provision, monitoring, research and evaluation. </a:t>
                      </a:r>
                      <a:endParaRPr lang="en-US" sz="800" dirty="0">
                        <a:solidFill>
                          <a:srgbClr val="0070C0"/>
                        </a:solidFill>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712540">
                <a:tc gridSpan="8">
                  <a:txBody>
                    <a:bodyPr/>
                    <a:lstStyle/>
                    <a:p>
                      <a:pPr marL="0" algn="ctr" defTabSz="914400" rtl="0" eaLnBrk="1" latinLnBrk="0" hangingPunct="1"/>
                      <a:r>
                        <a:rPr lang="en-US" sz="1800" kern="1200" dirty="0">
                          <a:solidFill>
                            <a:srgbClr val="0070C0"/>
                          </a:solidFill>
                          <a:latin typeface="+mn-lt"/>
                          <a:ea typeface="+mn-ea"/>
                          <a:cs typeface="+mn-cs"/>
                        </a:rPr>
                        <a:t>Goal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To promote mental well-being, prevent mental disorders, provide care, enhance recovery, promote human rights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and reduce the mortality, morbidity and disability for persons with mental disorders</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1476">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70C0"/>
                          </a:solidFill>
                          <a:latin typeface="+mn-lt"/>
                          <a:ea typeface="+mn-ea"/>
                          <a:cs typeface="+mn-cs"/>
                        </a:rPr>
                        <a:t>Objectives and Targets</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072803">
                <a:tc gridSpan="2">
                  <a:txBody>
                    <a:bodyPr/>
                    <a:lstStyle/>
                    <a:p>
                      <a:pPr marL="0" indent="0" algn="l">
                        <a:buFont typeface="+mj-lt"/>
                        <a:buNone/>
                      </a:pPr>
                      <a:r>
                        <a:rPr lang="en-US" sz="1000" b="1" i="1" dirty="0">
                          <a:effectLst/>
                          <a:latin typeface="+mn-lt"/>
                          <a:ea typeface="SimSun"/>
                          <a:cs typeface="Times New Roman"/>
                        </a:rPr>
                        <a:t>1. To strengthen effective leadership and governance for mental health</a:t>
                      </a:r>
                    </a:p>
                    <a:p>
                      <a:pPr marL="0" indent="0" algn="l">
                        <a:buFont typeface="+mj-lt"/>
                        <a:buNone/>
                      </a:pPr>
                      <a:endParaRPr lang="en-US" sz="1000" dirty="0">
                        <a:effectLst/>
                        <a:latin typeface="+mn-lt"/>
                        <a:ea typeface="SimSun"/>
                        <a:cs typeface="Times New Roman"/>
                      </a:endParaRPr>
                    </a:p>
                    <a:p>
                      <a:pPr marL="0" indent="0" algn="l">
                        <a:buFont typeface="+mj-lt"/>
                        <a:buNone/>
                      </a:pPr>
                      <a:r>
                        <a:rPr lang="en-US" sz="1000" i="1" u="sng" dirty="0">
                          <a:solidFill>
                            <a:srgbClr val="FF0000"/>
                          </a:solidFill>
                          <a:effectLst/>
                          <a:latin typeface="+mn-lt"/>
                          <a:ea typeface="SimSun"/>
                          <a:cs typeface="Times New Roman"/>
                        </a:rPr>
                        <a:t>Global target 1.1</a:t>
                      </a:r>
                      <a:r>
                        <a:rPr lang="en-US" sz="1000" i="1" dirty="0">
                          <a:solidFill>
                            <a:srgbClr val="FF0000"/>
                          </a:solidFill>
                          <a:effectLst/>
                          <a:latin typeface="+mn-lt"/>
                          <a:ea typeface="SimSun"/>
                          <a:cs typeface="Times New Roman"/>
                        </a:rPr>
                        <a:t>:</a:t>
                      </a:r>
                      <a:r>
                        <a:rPr lang="en-US" sz="1000" i="1" baseline="0" dirty="0">
                          <a:solidFill>
                            <a:srgbClr val="FF0000"/>
                          </a:solidFill>
                          <a:effectLst/>
                          <a:latin typeface="+mn-lt"/>
                          <a:ea typeface="SimSun"/>
                          <a:cs typeface="Times New Roman"/>
                        </a:rPr>
                        <a:t> </a:t>
                      </a:r>
                      <a:r>
                        <a:rPr lang="en-US" sz="1000" i="1" dirty="0">
                          <a:solidFill>
                            <a:srgbClr val="FF0000"/>
                          </a:solidFill>
                          <a:effectLst/>
                          <a:latin typeface="+mn-lt"/>
                          <a:ea typeface="SimSun"/>
                          <a:cs typeface="Times New Roman"/>
                        </a:rPr>
                        <a:t>80% of countries will have developed or updated their policy/plan</a:t>
                      </a:r>
                      <a:r>
                        <a:rPr lang="en-US" sz="1000" i="1" baseline="0" dirty="0">
                          <a:solidFill>
                            <a:srgbClr val="FF0000"/>
                          </a:solidFill>
                          <a:effectLst/>
                          <a:latin typeface="+mn-lt"/>
                          <a:ea typeface="SimSun"/>
                          <a:cs typeface="Times New Roman"/>
                        </a:rPr>
                        <a:t> for mental health in line with international and regional human rights instruments (by the year 2020)</a:t>
                      </a:r>
                      <a:r>
                        <a:rPr lang="en-US" sz="1000" i="1" dirty="0">
                          <a:solidFill>
                            <a:srgbClr val="FF0000"/>
                          </a:solidFill>
                          <a:effectLst/>
                          <a:latin typeface="+mn-lt"/>
                          <a:ea typeface="SimSun"/>
                          <a:cs typeface="Times New Roman"/>
                        </a:rPr>
                        <a:t>.</a:t>
                      </a:r>
                      <a:r>
                        <a:rPr lang="en-US" sz="1000" dirty="0">
                          <a:solidFill>
                            <a:srgbClr val="FF0000"/>
                          </a:solidFill>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00" b="0" i="1" u="none" strike="noStrike" kern="1200" cap="none" spc="0" normalizeH="0" baseline="0" noProof="0" dirty="0">
                        <a:ln>
                          <a:noFill/>
                        </a:ln>
                        <a:solidFill>
                          <a:prstClr val="black"/>
                        </a:solidFill>
                        <a:effectLst/>
                        <a:uLnTx/>
                        <a:uFillTx/>
                        <a:latin typeface="+mn-lt"/>
                        <a:ea typeface="SimSun"/>
                        <a:cs typeface="Times New Roman"/>
                      </a:endParaRPr>
                    </a:p>
                    <a:p>
                      <a:pPr marL="0" indent="0" algn="l">
                        <a:buFont typeface="+mj-lt"/>
                        <a:buNone/>
                      </a:pPr>
                      <a:r>
                        <a:rPr lang="en-US" sz="1000" i="1" u="sng" dirty="0">
                          <a:solidFill>
                            <a:srgbClr val="FF0000"/>
                          </a:solidFill>
                          <a:effectLst/>
                          <a:latin typeface="+mn-lt"/>
                          <a:ea typeface="SimSun"/>
                          <a:cs typeface="Times New Roman"/>
                        </a:rPr>
                        <a:t>Global target 1.2</a:t>
                      </a:r>
                      <a:r>
                        <a:rPr lang="en-US" sz="1000" i="1" dirty="0">
                          <a:solidFill>
                            <a:srgbClr val="FF0000"/>
                          </a:solidFill>
                          <a:effectLst/>
                          <a:latin typeface="+mn-lt"/>
                          <a:ea typeface="SimSun"/>
                          <a:cs typeface="Times New Roman"/>
                        </a:rPr>
                        <a:t>:</a:t>
                      </a:r>
                      <a:r>
                        <a:rPr lang="en-US" sz="1000" i="1" baseline="0" dirty="0">
                          <a:solidFill>
                            <a:srgbClr val="FF0000"/>
                          </a:solidFill>
                          <a:effectLst/>
                          <a:latin typeface="+mn-lt"/>
                          <a:ea typeface="SimSun"/>
                          <a:cs typeface="Times New Roman"/>
                        </a:rPr>
                        <a:t> 5</a:t>
                      </a:r>
                      <a:r>
                        <a:rPr lang="en-US" sz="1000" i="1" dirty="0">
                          <a:solidFill>
                            <a:srgbClr val="FF0000"/>
                          </a:solidFill>
                          <a:effectLst/>
                          <a:latin typeface="+mn-lt"/>
                          <a:ea typeface="SimSun"/>
                          <a:cs typeface="Times New Roman"/>
                        </a:rPr>
                        <a:t>0% of countries will have developed or updated their law </a:t>
                      </a:r>
                      <a:r>
                        <a:rPr lang="en-US" sz="1000" i="1" baseline="0" dirty="0">
                          <a:solidFill>
                            <a:srgbClr val="FF0000"/>
                          </a:solidFill>
                          <a:effectLst/>
                          <a:latin typeface="+mn-lt"/>
                          <a:ea typeface="SimSun"/>
                          <a:cs typeface="Times New Roman"/>
                        </a:rPr>
                        <a:t>for mental health in line with international and regional human rights instruments (by the year 2020)</a:t>
                      </a:r>
                      <a:r>
                        <a:rPr lang="en-US" sz="1000" i="1" dirty="0">
                          <a:solidFill>
                            <a:srgbClr val="FF0000"/>
                          </a:solidFill>
                          <a:effectLst/>
                          <a:latin typeface="+mn-lt"/>
                          <a:ea typeface="SimSun"/>
                          <a:cs typeface="Times New Roman"/>
                        </a:rPr>
                        <a:t>.</a:t>
                      </a:r>
                      <a:r>
                        <a:rPr lang="en-US" sz="1000" dirty="0">
                          <a:solidFill>
                            <a:srgbClr val="FF0000"/>
                          </a:solidFill>
                          <a:effectLst/>
                          <a:latin typeface="+mn-lt"/>
                          <a:ea typeface="SimSun"/>
                          <a:cs typeface="Times New Roman"/>
                        </a:rPr>
                        <a:t> </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indent="0" algn="l">
                        <a:buFont typeface="+mj-lt"/>
                        <a:buNone/>
                      </a:pPr>
                      <a:r>
                        <a:rPr lang="en-US" sz="1000" b="1" i="1" dirty="0">
                          <a:effectLst/>
                          <a:latin typeface="+mn-lt"/>
                          <a:ea typeface="SimSun"/>
                          <a:cs typeface="Times New Roman"/>
                        </a:rPr>
                        <a:t>2. To provide comprehensive, integrated and responsive mental health and social care services in community-based</a:t>
                      </a:r>
                      <a:r>
                        <a:rPr lang="en-US" sz="1000" b="1" i="1" baseline="0" dirty="0">
                          <a:effectLst/>
                          <a:latin typeface="+mn-lt"/>
                          <a:ea typeface="SimSun"/>
                          <a:cs typeface="Times New Roman"/>
                        </a:rPr>
                        <a:t> </a:t>
                      </a:r>
                      <a:r>
                        <a:rPr lang="en-US" sz="1000" b="1" i="1" dirty="0">
                          <a:effectLst/>
                          <a:latin typeface="+mn-lt"/>
                          <a:ea typeface="SimSun"/>
                          <a:cs typeface="Times New Roman"/>
                        </a:rPr>
                        <a:t>settings</a:t>
                      </a:r>
                    </a:p>
                    <a:p>
                      <a:pPr marL="0" indent="0" algn="l">
                        <a:buFont typeface="+mj-lt"/>
                        <a:buNone/>
                      </a:pPr>
                      <a:endParaRPr lang="en-US" sz="1000" i="1" dirty="0">
                        <a:effectLst/>
                        <a:latin typeface="+mn-lt"/>
                        <a:ea typeface="SimSun"/>
                        <a:cs typeface="Times New Roman"/>
                      </a:endParaRPr>
                    </a:p>
                    <a:p>
                      <a:pPr marL="0" indent="0" algn="l">
                        <a:buFont typeface="+mj-lt"/>
                        <a:buNone/>
                      </a:pPr>
                      <a:r>
                        <a:rPr lang="en-US" sz="1000" i="1" u="sng" dirty="0">
                          <a:solidFill>
                            <a:srgbClr val="FF0000"/>
                          </a:solidFill>
                          <a:effectLst/>
                          <a:latin typeface="+mn-lt"/>
                          <a:ea typeface="SimSun"/>
                          <a:cs typeface="Times New Roman"/>
                        </a:rPr>
                        <a:t>Global target 2</a:t>
                      </a:r>
                      <a:r>
                        <a:rPr lang="en-US" sz="1000" i="1" dirty="0">
                          <a:solidFill>
                            <a:srgbClr val="FF0000"/>
                          </a:solidFill>
                          <a:effectLst/>
                          <a:latin typeface="+mn-lt"/>
                          <a:ea typeface="SimSun"/>
                          <a:cs typeface="Times New Roman"/>
                        </a:rPr>
                        <a:t>: Service</a:t>
                      </a:r>
                      <a:r>
                        <a:rPr lang="en-US" sz="1000" i="1" baseline="0" dirty="0">
                          <a:solidFill>
                            <a:srgbClr val="FF0000"/>
                          </a:solidFill>
                          <a:effectLst/>
                          <a:latin typeface="+mn-lt"/>
                          <a:ea typeface="SimSun"/>
                          <a:cs typeface="Times New Roman"/>
                        </a:rPr>
                        <a:t> coverage for severe mental disorders will have increased by 20%</a:t>
                      </a:r>
                      <a:r>
                        <a:rPr lang="en-US" sz="1000" i="1" dirty="0">
                          <a:solidFill>
                            <a:srgbClr val="FF0000"/>
                          </a:solidFill>
                          <a:effectLst/>
                          <a:latin typeface="+mn-lt"/>
                          <a:ea typeface="SimSun"/>
                          <a:cs typeface="Times New Roman"/>
                        </a:rPr>
                        <a:t> (by the year 2020).</a:t>
                      </a:r>
                      <a:endParaRPr lang="en-US" sz="1000" i="1" kern="1200" dirty="0">
                        <a:solidFill>
                          <a:srgbClr val="FF0000"/>
                        </a:solidFill>
                        <a:effectLst/>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indent="0" algn="l">
                        <a:buFont typeface="+mj-lt"/>
                        <a:buNone/>
                      </a:pPr>
                      <a:endParaRPr lang="en-US" sz="1100" i="1" kern="1200" dirty="0">
                        <a:solidFill>
                          <a:srgbClr val="FF0000"/>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lvl="0" indent="0" rtl="0">
                        <a:lnSpc>
                          <a:spcPct val="105000"/>
                        </a:lnSpc>
                        <a:spcAft>
                          <a:spcPts val="1000"/>
                        </a:spcAft>
                        <a:buFont typeface="+mj-lt"/>
                        <a:buNone/>
                      </a:pPr>
                      <a:r>
                        <a:rPr lang="en-US" sz="1000" b="1" i="1" dirty="0">
                          <a:effectLst/>
                          <a:latin typeface="+mn-lt"/>
                          <a:ea typeface="SimSun"/>
                          <a:cs typeface="Times New Roman"/>
                        </a:rPr>
                        <a:t>3.</a:t>
                      </a:r>
                      <a:r>
                        <a:rPr lang="en-US" sz="1000" b="1" i="1" dirty="0">
                          <a:solidFill>
                            <a:schemeClr val="tx1"/>
                          </a:solidFill>
                          <a:effectLst/>
                          <a:latin typeface="+mn-lt"/>
                          <a:ea typeface="SimSun"/>
                          <a:cs typeface="Times New Roman"/>
                        </a:rPr>
                        <a:t> To implement</a:t>
                      </a:r>
                      <a:r>
                        <a:rPr lang="en-US" sz="1000" b="1" i="1" baseline="0" dirty="0">
                          <a:solidFill>
                            <a:schemeClr val="tx1"/>
                          </a:solidFill>
                          <a:effectLst/>
                          <a:latin typeface="+mn-lt"/>
                          <a:ea typeface="SimSun"/>
                          <a:cs typeface="Times New Roman"/>
                        </a:rPr>
                        <a:t> strategies for </a:t>
                      </a:r>
                      <a:r>
                        <a:rPr lang="en-US" sz="1000" b="1" i="1" dirty="0">
                          <a:effectLst/>
                          <a:latin typeface="+mn-lt"/>
                          <a:ea typeface="SimSun"/>
                          <a:cs typeface="Times New Roman"/>
                        </a:rPr>
                        <a:t>promotion and prevention in mental health</a:t>
                      </a:r>
                    </a:p>
                    <a:p>
                      <a:pPr marL="0" lvl="0" indent="0" rtl="0">
                        <a:lnSpc>
                          <a:spcPct val="105000"/>
                        </a:lnSpc>
                        <a:spcAft>
                          <a:spcPts val="1000"/>
                        </a:spcAft>
                        <a:buFont typeface="+mj-lt"/>
                        <a:buNone/>
                      </a:pPr>
                      <a:r>
                        <a:rPr lang="en-US" sz="1000" i="1" u="sng" dirty="0">
                          <a:solidFill>
                            <a:srgbClr val="FF0000"/>
                          </a:solidFill>
                          <a:effectLst/>
                          <a:latin typeface="+mn-lt"/>
                          <a:ea typeface="SimSun"/>
                          <a:cs typeface="Times New Roman"/>
                        </a:rPr>
                        <a:t>Global target 3.1</a:t>
                      </a:r>
                      <a:r>
                        <a:rPr lang="en-US" sz="1000" i="1" dirty="0">
                          <a:solidFill>
                            <a:srgbClr val="FF0000"/>
                          </a:solidFill>
                          <a:effectLst/>
                          <a:latin typeface="+mn-lt"/>
                          <a:ea typeface="SimSun"/>
                          <a:cs typeface="Times New Roman"/>
                        </a:rPr>
                        <a:t>: 80% of countries will have at least two functioning national, multisectoral</a:t>
                      </a:r>
                      <a:r>
                        <a:rPr lang="en-US" sz="1000" i="1" baseline="0" dirty="0">
                          <a:solidFill>
                            <a:srgbClr val="FF0000"/>
                          </a:solidFill>
                          <a:effectLst/>
                          <a:latin typeface="+mn-lt"/>
                          <a:ea typeface="SimSun"/>
                          <a:cs typeface="Times New Roman"/>
                        </a:rPr>
                        <a:t> </a:t>
                      </a:r>
                      <a:r>
                        <a:rPr lang="en-US" sz="1000" i="1" dirty="0">
                          <a:solidFill>
                            <a:srgbClr val="FF0000"/>
                          </a:solidFill>
                          <a:effectLst/>
                          <a:latin typeface="+mn-lt"/>
                          <a:ea typeface="SimSun"/>
                          <a:cs typeface="Times New Roman"/>
                        </a:rPr>
                        <a:t>mental health promotion and prevention </a:t>
                      </a:r>
                      <a:r>
                        <a:rPr lang="en-US" sz="1000" i="1" dirty="0" err="1">
                          <a:solidFill>
                            <a:srgbClr val="FF0000"/>
                          </a:solidFill>
                          <a:effectLst/>
                          <a:latin typeface="+mn-lt"/>
                          <a:ea typeface="SimSun"/>
                          <a:cs typeface="Times New Roman"/>
                        </a:rPr>
                        <a:t>programmes</a:t>
                      </a:r>
                      <a:r>
                        <a:rPr lang="en-US" sz="1000" i="1" dirty="0">
                          <a:solidFill>
                            <a:srgbClr val="FF0000"/>
                          </a:solidFill>
                          <a:effectLst/>
                          <a:latin typeface="+mn-lt"/>
                          <a:ea typeface="SimSun"/>
                          <a:cs typeface="Times New Roman"/>
                        </a:rPr>
                        <a:t> (by the year 2020</a:t>
                      </a:r>
                      <a:r>
                        <a:rPr lang="en-US" sz="1000" i="1" baseline="0" dirty="0">
                          <a:solidFill>
                            <a:srgbClr val="FF0000"/>
                          </a:solidFill>
                          <a:effectLst/>
                          <a:latin typeface="+mn-lt"/>
                          <a:ea typeface="SimSun"/>
                          <a:cs typeface="Times New Roman"/>
                        </a:rPr>
                        <a:t>)</a:t>
                      </a:r>
                      <a:r>
                        <a:rPr lang="en-US" sz="1000" i="1" dirty="0">
                          <a:solidFill>
                            <a:srgbClr val="FF0000"/>
                          </a:solidFill>
                          <a:effectLst/>
                          <a:latin typeface="+mn-lt"/>
                          <a:ea typeface="SimSun"/>
                          <a:cs typeface="Times New Roman"/>
                        </a:rPr>
                        <a:t>. </a:t>
                      </a:r>
                    </a:p>
                    <a:p>
                      <a:pPr marL="0" lvl="0" indent="0" rtl="0">
                        <a:lnSpc>
                          <a:spcPct val="105000"/>
                        </a:lnSpc>
                        <a:spcAft>
                          <a:spcPts val="1000"/>
                        </a:spcAft>
                        <a:buFont typeface="+mj-lt"/>
                        <a:buNone/>
                      </a:pPr>
                      <a:r>
                        <a:rPr lang="en-US" sz="1000" i="1" u="sng" dirty="0">
                          <a:solidFill>
                            <a:srgbClr val="FF0000"/>
                          </a:solidFill>
                          <a:effectLst/>
                          <a:latin typeface="+mn-lt"/>
                          <a:ea typeface="SimSun"/>
                          <a:cs typeface="Times New Roman"/>
                        </a:rPr>
                        <a:t>Global target 3.2</a:t>
                      </a:r>
                      <a:r>
                        <a:rPr lang="en-US" sz="1000" i="1" dirty="0">
                          <a:solidFill>
                            <a:srgbClr val="FF0000"/>
                          </a:solidFill>
                          <a:effectLst/>
                          <a:latin typeface="+mn-lt"/>
                          <a:ea typeface="SimSun"/>
                          <a:cs typeface="Times New Roman"/>
                        </a:rPr>
                        <a:t>: The</a:t>
                      </a:r>
                      <a:r>
                        <a:rPr lang="en-US" sz="1000" i="1" baseline="0" dirty="0">
                          <a:solidFill>
                            <a:srgbClr val="FF0000"/>
                          </a:solidFill>
                          <a:effectLst/>
                          <a:latin typeface="+mn-lt"/>
                          <a:ea typeface="SimSun"/>
                          <a:cs typeface="Times New Roman"/>
                        </a:rPr>
                        <a:t> r</a:t>
                      </a:r>
                      <a:r>
                        <a:rPr lang="en-US" sz="1000" i="1" dirty="0">
                          <a:solidFill>
                            <a:srgbClr val="FF0000"/>
                          </a:solidFill>
                          <a:effectLst/>
                          <a:latin typeface="+mn-lt"/>
                          <a:ea typeface="SimSun"/>
                          <a:cs typeface="Times New Roman"/>
                        </a:rPr>
                        <a:t>ate of suicide in</a:t>
                      </a:r>
                      <a:r>
                        <a:rPr lang="en-US" sz="1000" i="1" baseline="0" dirty="0">
                          <a:solidFill>
                            <a:srgbClr val="FF0000"/>
                          </a:solidFill>
                          <a:effectLst/>
                          <a:latin typeface="+mn-lt"/>
                          <a:ea typeface="SimSun"/>
                          <a:cs typeface="Times New Roman"/>
                        </a:rPr>
                        <a:t> countries will be reduced by 10% (by the year 2020).</a:t>
                      </a:r>
                      <a:endParaRPr lang="en-US" sz="1000" i="1" dirty="0">
                        <a:solidFill>
                          <a:srgbClr val="FF0000"/>
                        </a:solidFill>
                        <a:effectLst/>
                        <a:latin typeface="+mn-lt"/>
                        <a:ea typeface="SimSun"/>
                        <a:cs typeface="Times New Roman"/>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1" dirty="0">
                          <a:effectLst/>
                          <a:latin typeface="+mn-lt"/>
                          <a:ea typeface="SimSun"/>
                          <a:cs typeface="Times New Roman"/>
                        </a:rPr>
                        <a:t>4. To strengthen information systems, evidence and research for mental health</a:t>
                      </a:r>
                      <a:r>
                        <a:rPr lang="en-US" sz="1000" dirty="0">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i="1" dirty="0">
                        <a:solidFill>
                          <a:srgbClr val="FF0000"/>
                        </a:solidFill>
                        <a:effectLst/>
                        <a:latin typeface="+mn-lt"/>
                        <a:ea typeface="SimSun"/>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i="1" u="sng" dirty="0">
                          <a:solidFill>
                            <a:srgbClr val="FF0000"/>
                          </a:solidFill>
                          <a:effectLst/>
                          <a:latin typeface="+mn-lt"/>
                          <a:ea typeface="SimSun"/>
                          <a:cs typeface="Times New Roman"/>
                        </a:rPr>
                        <a:t>Global target 4</a:t>
                      </a:r>
                      <a:r>
                        <a:rPr lang="en-US" sz="1000" i="1" dirty="0">
                          <a:solidFill>
                            <a:srgbClr val="FF0000"/>
                          </a:solidFill>
                          <a:effectLst/>
                          <a:latin typeface="+mn-lt"/>
                          <a:ea typeface="SimSun"/>
                          <a:cs typeface="Times New Roman"/>
                        </a:rPr>
                        <a:t>: 80% of countries will be routinely collecting and reporting at least a core set of </a:t>
                      </a:r>
                      <a:r>
                        <a:rPr lang="en-US" sz="1000" i="1" baseline="0" dirty="0">
                          <a:solidFill>
                            <a:srgbClr val="FF0000"/>
                          </a:solidFill>
                          <a:effectLst/>
                          <a:latin typeface="+mn-lt"/>
                          <a:ea typeface="SimSun"/>
                          <a:cs typeface="Times New Roman"/>
                        </a:rPr>
                        <a:t>m</a:t>
                      </a:r>
                      <a:r>
                        <a:rPr lang="en-US" sz="1000" i="1" dirty="0">
                          <a:solidFill>
                            <a:srgbClr val="FF0000"/>
                          </a:solidFill>
                          <a:effectLst/>
                          <a:latin typeface="+mn-lt"/>
                          <a:ea typeface="SimSun"/>
                          <a:cs typeface="Times New Roman"/>
                        </a:rPr>
                        <a:t>ental health indicators</a:t>
                      </a:r>
                      <a:r>
                        <a:rPr lang="en-US" sz="1000" i="1" baseline="0" dirty="0">
                          <a:solidFill>
                            <a:srgbClr val="FF0000"/>
                          </a:solidFill>
                          <a:effectLst/>
                          <a:latin typeface="+mn-lt"/>
                          <a:ea typeface="SimSun"/>
                          <a:cs typeface="Times New Roman"/>
                        </a:rPr>
                        <a:t> every two years through their national health and social information systems</a:t>
                      </a:r>
                      <a:r>
                        <a:rPr lang="en-US" sz="1000" i="1" dirty="0">
                          <a:solidFill>
                            <a:srgbClr val="FF0000"/>
                          </a:solidFill>
                          <a:effectLst/>
                          <a:latin typeface="+mn-lt"/>
                          <a:ea typeface="SimSun"/>
                          <a:cs typeface="Times New Roman"/>
                        </a:rPr>
                        <a:t> (by the year 2020).</a:t>
                      </a:r>
                      <a:endParaRPr lang="en-US" sz="1000" kern="1200" dirty="0">
                        <a:solidFill>
                          <a:schemeClr val="dk1"/>
                        </a:solidFill>
                        <a:effectLst/>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200" dirty="0">
                        <a:solidFill>
                          <a:schemeClr val="dk1"/>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6F50-2C0A-4CC2-BE92-01615F8D1BC2}"/>
              </a:ext>
            </a:extLst>
          </p:cNvPr>
          <p:cNvSpPr>
            <a:spLocks noGrp="1"/>
          </p:cNvSpPr>
          <p:nvPr>
            <p:ph type="title"/>
          </p:nvPr>
        </p:nvSpPr>
        <p:spPr>
          <a:xfrm>
            <a:off x="393192" y="4767072"/>
            <a:ext cx="4945641" cy="1625210"/>
          </a:xfrm>
        </p:spPr>
        <p:txBody>
          <a:bodyPr>
            <a:normAutofit/>
          </a:bodyPr>
          <a:lstStyle/>
          <a:p>
            <a:r>
              <a:rPr lang="en-US" dirty="0">
                <a:solidFill>
                  <a:schemeClr val="tx1"/>
                </a:solidFill>
              </a:rPr>
              <a:t>The Friendship Bench</a:t>
            </a:r>
          </a:p>
        </p:txBody>
      </p:sp>
      <p:sp>
        <p:nvSpPr>
          <p:cNvPr id="3" name="Content Placeholder 2">
            <a:extLst>
              <a:ext uri="{FF2B5EF4-FFF2-40B4-BE49-F238E27FC236}">
                <a16:creationId xmlns:a16="http://schemas.microsoft.com/office/drawing/2014/main" id="{8E4ADB22-9CA7-4E60-A13C-F06E4DF4159C}"/>
              </a:ext>
            </a:extLst>
          </p:cNvPr>
          <p:cNvSpPr>
            <a:spLocks noGrp="1"/>
          </p:cNvSpPr>
          <p:nvPr>
            <p:ph idx="1"/>
          </p:nvPr>
        </p:nvSpPr>
        <p:spPr>
          <a:xfrm>
            <a:off x="5650990" y="321733"/>
            <a:ext cx="3247349" cy="6070549"/>
          </a:xfrm>
          <a:solidFill>
            <a:schemeClr val="accent2">
              <a:lumMod val="60000"/>
              <a:lumOff val="40000"/>
            </a:schemeClr>
          </a:solidFill>
        </p:spPr>
        <p:txBody>
          <a:bodyPr anchor="ctr">
            <a:normAutofit fontScale="62500" lnSpcReduction="20000"/>
          </a:bodyPr>
          <a:lstStyle/>
          <a:p>
            <a:pPr>
              <a:lnSpc>
                <a:spcPct val="90000"/>
              </a:lnSpc>
            </a:pPr>
            <a:endParaRPr lang="en-US" sz="1100" dirty="0">
              <a:solidFill>
                <a:srgbClr val="FFFFFF"/>
              </a:solidFill>
            </a:endParaRPr>
          </a:p>
          <a:p>
            <a:pPr>
              <a:lnSpc>
                <a:spcPct val="90000"/>
              </a:lnSpc>
            </a:pPr>
            <a:r>
              <a:rPr lang="en-US" b="1" dirty="0">
                <a:solidFill>
                  <a:schemeClr val="tx1"/>
                </a:solidFill>
              </a:rPr>
              <a:t>“</a:t>
            </a:r>
            <a:r>
              <a:rPr lang="en-US" dirty="0">
                <a:solidFill>
                  <a:schemeClr val="tx1"/>
                </a:solidFill>
              </a:rPr>
              <a:t>The Friendship Bench project is an evidence-based intervention developed in Zimbabwe to bridge the mental health treatment gap. Their mission is to enhance mental well-being and improve quality of life through the use of problem solving therapy delivered by trained lay health workers. The Friendship Bench focuses on people who are suffering from common mental disorders, such as anxiety and depression. Produced by: Nicky Wimble, United For Global Mental Health</a:t>
            </a:r>
            <a:r>
              <a:rPr lang="en-US" b="1" dirty="0">
                <a:solidFill>
                  <a:schemeClr val="tx1"/>
                </a:solidFill>
              </a:rPr>
              <a:t>”</a:t>
            </a:r>
          </a:p>
          <a:p>
            <a:pPr>
              <a:lnSpc>
                <a:spcPct val="90000"/>
              </a:lnSpc>
            </a:pPr>
            <a:r>
              <a:rPr lang="en-US" dirty="0">
                <a:solidFill>
                  <a:schemeClr val="tx1"/>
                </a:solidFill>
              </a:rPr>
              <a:t>Video: </a:t>
            </a:r>
            <a:r>
              <a:rPr lang="en-US" dirty="0">
                <a:solidFill>
                  <a:schemeClr val="tx1"/>
                </a:solidFill>
                <a:hlinkClick r:id="rId2">
                  <a:extLst>
                    <a:ext uri="{A12FA001-AC4F-418D-AE19-62706E023703}">
                      <ahyp:hlinkClr xmlns:ahyp="http://schemas.microsoft.com/office/drawing/2018/hyperlinkcolor" val="tx"/>
                    </a:ext>
                  </a:extLst>
                </a:hlinkClick>
              </a:rPr>
              <a:t>https://www.youtube.com/watch?v=Th77mCuL5GY</a:t>
            </a:r>
            <a:endParaRPr lang="en-US" dirty="0">
              <a:solidFill>
                <a:schemeClr val="tx1"/>
              </a:solidFill>
            </a:endParaRPr>
          </a:p>
        </p:txBody>
      </p:sp>
      <p:pic>
        <p:nvPicPr>
          <p:cNvPr id="8" name="Picture 7" descr="A group of people sitting on a bench&#10;&#10;Description automatically generated">
            <a:extLst>
              <a:ext uri="{FF2B5EF4-FFF2-40B4-BE49-F238E27FC236}">
                <a16:creationId xmlns:a16="http://schemas.microsoft.com/office/drawing/2014/main" id="{AC29A9E9-E85E-4A23-A875-EE5019918103}"/>
              </a:ext>
            </a:extLst>
          </p:cNvPr>
          <p:cNvPicPr>
            <a:picLocks noChangeAspect="1"/>
          </p:cNvPicPr>
          <p:nvPr/>
        </p:nvPicPr>
        <p:blipFill rotWithShape="1">
          <a:blip r:embed="rId3">
            <a:extLst>
              <a:ext uri="{28A0092B-C50C-407E-A947-70E740481C1C}">
                <a14:useLocalDpi xmlns:a14="http://schemas.microsoft.com/office/drawing/2010/main" val="0"/>
              </a:ext>
            </a:extLst>
          </a:blip>
          <a:srcRect l="27503"/>
          <a:stretch/>
        </p:blipFill>
        <p:spPr>
          <a:xfrm>
            <a:off x="245660" y="321733"/>
            <a:ext cx="5293729" cy="4107392"/>
          </a:xfrm>
          <a:prstGeom prst="rect">
            <a:avLst/>
          </a:prstGeom>
        </p:spPr>
      </p:pic>
    </p:spTree>
    <p:extLst>
      <p:ext uri="{BB962C8B-B14F-4D97-AF65-F5344CB8AC3E}">
        <p14:creationId xmlns:p14="http://schemas.microsoft.com/office/powerpoint/2010/main" val="29471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9016-098E-4A33-909C-29B34C645D09}"/>
              </a:ext>
            </a:extLst>
          </p:cNvPr>
          <p:cNvSpPr>
            <a:spLocks noGrp="1"/>
          </p:cNvSpPr>
          <p:nvPr>
            <p:ph type="title"/>
          </p:nvPr>
        </p:nvSpPr>
        <p:spPr>
          <a:xfrm>
            <a:off x="457200" y="0"/>
            <a:ext cx="8229600" cy="152400"/>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E305F34B-1D9F-4260-B9EC-D4DD4E26AC93}"/>
              </a:ext>
            </a:extLst>
          </p:cNvPr>
          <p:cNvSpPr>
            <a:spLocks noGrp="1"/>
          </p:cNvSpPr>
          <p:nvPr>
            <p:ph idx="1"/>
          </p:nvPr>
        </p:nvSpPr>
        <p:spPr>
          <a:xfrm>
            <a:off x="228600" y="381000"/>
            <a:ext cx="8686800" cy="6477000"/>
          </a:xfrm>
        </p:spPr>
        <p:txBody>
          <a:bodyPr>
            <a:normAutofit fontScale="70000" lnSpcReduction="20000"/>
          </a:bodyPr>
          <a:lstStyle/>
          <a:p>
            <a:endParaRPr lang="en-US" dirty="0"/>
          </a:p>
          <a:p>
            <a:pPr marL="0" indent="0" algn="just">
              <a:buNone/>
            </a:pPr>
            <a:r>
              <a:rPr lang="en-US" dirty="0"/>
              <a:t>“</a:t>
            </a:r>
            <a:r>
              <a:rPr lang="en-US" sz="3400" dirty="0"/>
              <a:t>Evidence-based psychological interventions commonly used in high-resource settings can be effective in low-resource contexts, including when they are delivered by trained and supervised non-specialists. These interventions have proved helpful in the treatment of common mental health problems, such as depression, anxiety and traumatic and chronic stress, as well as other difficulties, such as harmful alcohol use. Cultural and contextual adaptations can increase the effectiveness of psychological interventions, and make them more accessible to people affected by crises. Treatments are best delivered in local languages, using </a:t>
            </a:r>
            <a:r>
              <a:rPr lang="en-US" sz="3400" dirty="0" err="1"/>
              <a:t>recognisable</a:t>
            </a:r>
            <a:r>
              <a:rPr lang="en-US" sz="3400" dirty="0"/>
              <a:t> terminology and case examples, and implemented in ways that do not exacerbate stigma or exclusion. Humanitarian settings demand psychological interventions that are as brief and as low-cost as possible, and which </a:t>
            </a:r>
            <a:r>
              <a:rPr lang="en-US" sz="3400" dirty="0" err="1"/>
              <a:t>optimise</a:t>
            </a:r>
            <a:r>
              <a:rPr lang="en-US" sz="3400" dirty="0"/>
              <a:t> limited human resources.”</a:t>
            </a:r>
          </a:p>
          <a:p>
            <a:pPr marL="0" indent="0" algn="just">
              <a:buNone/>
            </a:pPr>
            <a:endParaRPr lang="en-US" dirty="0"/>
          </a:p>
          <a:p>
            <a:r>
              <a:rPr lang="en-US" dirty="0"/>
              <a:t>Scalable psychological interventions for people affected by adversity, Schaefer et al (July 2018) </a:t>
            </a:r>
            <a:r>
              <a:rPr lang="en-US" i="1" dirty="0">
                <a:hlinkClick r:id="rId3" action="ppaction://hlinkfile"/>
              </a:rPr>
              <a:t>Mental Health and Psychological Support in Humanitarian Crises</a:t>
            </a:r>
            <a:r>
              <a:rPr lang="en-US" dirty="0"/>
              <a:t>, Humanitarian Exchange/HPN, ODI</a:t>
            </a:r>
          </a:p>
        </p:txBody>
      </p:sp>
      <p:pic>
        <p:nvPicPr>
          <p:cNvPr id="4" name="Picture 3" descr="crossing sectors crop.jpg">
            <a:extLst>
              <a:ext uri="{FF2B5EF4-FFF2-40B4-BE49-F238E27FC236}">
                <a16:creationId xmlns:a16="http://schemas.microsoft.com/office/drawing/2014/main" id="{C980F0DF-1CEB-473A-83C6-FC5F868EE42C}"/>
              </a:ext>
            </a:extLst>
          </p:cNvPr>
          <p:cNvPicPr>
            <a:picLocks noChangeAspect="1"/>
          </p:cNvPicPr>
          <p:nvPr/>
        </p:nvPicPr>
        <p:blipFill>
          <a:blip r:embed="rId4" cstate="print"/>
          <a:stretch>
            <a:fillRect/>
          </a:stretch>
        </p:blipFill>
        <p:spPr>
          <a:xfrm>
            <a:off x="7980456" y="1"/>
            <a:ext cx="1163544" cy="533400"/>
          </a:xfrm>
          <a:prstGeom prst="rect">
            <a:avLst/>
          </a:prstGeom>
        </p:spPr>
      </p:pic>
    </p:spTree>
    <p:extLst>
      <p:ext uri="{BB962C8B-B14F-4D97-AF65-F5344CB8AC3E}">
        <p14:creationId xmlns:p14="http://schemas.microsoft.com/office/powerpoint/2010/main" val="2195350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2800" b="1" dirty="0">
                <a:solidFill>
                  <a:srgbClr val="0000CC"/>
                </a:solidFill>
              </a:rPr>
              <a:t>Social Determinants of Health</a:t>
            </a:r>
            <a:endParaRPr lang="en-US" sz="2800" dirty="0">
              <a:solidFill>
                <a:srgbClr val="0000CC"/>
              </a:solidFill>
            </a:endParaRPr>
          </a:p>
        </p:txBody>
      </p:sp>
      <p:sp>
        <p:nvSpPr>
          <p:cNvPr id="3" name="Content Placeholder 2"/>
          <p:cNvSpPr>
            <a:spLocks noGrp="1"/>
          </p:cNvSpPr>
          <p:nvPr>
            <p:ph idx="1"/>
          </p:nvPr>
        </p:nvSpPr>
        <p:spPr>
          <a:xfrm>
            <a:off x="0" y="1295400"/>
            <a:ext cx="8991600" cy="5562599"/>
          </a:xfrm>
        </p:spPr>
        <p:txBody>
          <a:bodyPr>
            <a:normAutofit fontScale="25000" lnSpcReduction="20000"/>
          </a:bodyPr>
          <a:lstStyle/>
          <a:p>
            <a:pPr algn="just">
              <a:buNone/>
            </a:pPr>
            <a:br>
              <a:rPr lang="en-US" sz="9600" b="1" dirty="0"/>
            </a:br>
            <a:r>
              <a:rPr lang="en-US" sz="9600" dirty="0"/>
              <a:t>“Because mental disorders are so strongly socially determined, the global burden of these disorders is unlikely to be relieved by improved access to mental health treatments alone. In the words of the final report of the WHO Commission on the social determinants of health in 2008: “Why treat people only to send them back to the conditions that made them sick in the first place?”</a:t>
            </a:r>
          </a:p>
          <a:p>
            <a:pPr marL="0" indent="0">
              <a:buNone/>
            </a:pPr>
            <a:r>
              <a:rPr lang="en-US" sz="9600" dirty="0"/>
              <a:t> </a:t>
            </a:r>
          </a:p>
          <a:p>
            <a:pPr marL="0" indent="0">
              <a:buNone/>
            </a:pPr>
            <a:r>
              <a:rPr lang="en-US" sz="9600" dirty="0">
                <a:hlinkClick r:id="rId3"/>
              </a:rPr>
              <a:t>Social determinants of mental disorders and sustainable development goals: A systematic review  of reviews</a:t>
            </a:r>
            <a:r>
              <a:rPr lang="en-US" sz="9600" dirty="0"/>
              <a:t>. Lund at al (1 April 2018</a:t>
            </a:r>
            <a:r>
              <a:rPr lang="en-US" sz="9600" i="1" dirty="0"/>
              <a:t>) Lancet</a:t>
            </a:r>
            <a:endParaRPr lang="en-US" sz="9600" dirty="0"/>
          </a:p>
          <a:p>
            <a:endParaRPr lang="en-US" sz="9600" b="1" dirty="0"/>
          </a:p>
          <a:p>
            <a:r>
              <a:rPr lang="en-US" sz="9600" b="1" dirty="0"/>
              <a:t>Idioms of Distress--</a:t>
            </a:r>
            <a:r>
              <a:rPr lang="en-US" sz="9600" dirty="0"/>
              <a:t> the socio-cultural understanding of  mental ill health</a:t>
            </a:r>
            <a:endParaRPr lang="en-US" sz="9600" b="1" dirty="0"/>
          </a:p>
          <a:p>
            <a:pPr marL="0" indent="0">
              <a:buNone/>
            </a:pPr>
            <a:endParaRPr lang="en-US" sz="9600" dirty="0"/>
          </a:p>
          <a:p>
            <a:r>
              <a:rPr lang="en-US" sz="9600" b="1" dirty="0"/>
              <a:t>Diagnostic shifts</a:t>
            </a:r>
            <a:r>
              <a:rPr lang="en-US" sz="9600" dirty="0"/>
              <a:t>—continuum of severity (distress, disability, duration)  vs being a “disorder or a disease”, and  the socio-cultural context for mental ill health</a:t>
            </a:r>
            <a:br>
              <a:rPr lang="en-US" sz="9600" dirty="0"/>
            </a:br>
            <a:endParaRPr lang="en-US" sz="9600" dirty="0"/>
          </a:p>
          <a:p>
            <a:pPr marL="0" lvl="0" indent="0">
              <a:buNone/>
            </a:pPr>
            <a:br>
              <a:rPr lang="en-US" dirty="0"/>
            </a:br>
            <a:endParaRPr lang="en-US" dirty="0"/>
          </a:p>
          <a:p>
            <a:pPr marL="0" indent="0">
              <a:buNone/>
            </a:pPr>
            <a:endParaRPr lang="en-US" dirty="0"/>
          </a:p>
        </p:txBody>
      </p:sp>
      <p:pic>
        <p:nvPicPr>
          <p:cNvPr id="4" name="Picture 6" descr="crossing sectors crop.jpg"/>
          <p:cNvPicPr>
            <a:picLocks noChangeAspect="1"/>
          </p:cNvPicPr>
          <p:nvPr/>
        </p:nvPicPr>
        <p:blipFill>
          <a:blip r:embed="rId4" cstate="print"/>
          <a:srcRect/>
          <a:stretch>
            <a:fillRect/>
          </a:stretch>
        </p:blipFill>
        <p:spPr bwMode="auto">
          <a:xfrm>
            <a:off x="7696200" y="1"/>
            <a:ext cx="1447800" cy="663575"/>
          </a:xfrm>
          <a:prstGeom prst="rect">
            <a:avLst/>
          </a:prstGeom>
          <a:noFill/>
          <a:ln w="9525">
            <a:noFill/>
            <a:miter lim="800000"/>
            <a:headEnd/>
            <a:tailEnd/>
          </a:ln>
        </p:spPr>
      </p:pic>
    </p:spTree>
    <p:extLst>
      <p:ext uri="{BB962C8B-B14F-4D97-AF65-F5344CB8AC3E}">
        <p14:creationId xmlns:p14="http://schemas.microsoft.com/office/powerpoint/2010/main" val="1258944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905001"/>
          </a:xfrm>
        </p:spPr>
        <p:txBody>
          <a:bodyPr>
            <a:normAutofit fontScale="90000"/>
          </a:bodyPr>
          <a:lstStyle/>
          <a:p>
            <a:br>
              <a:rPr lang="en-US" dirty="0">
                <a:solidFill>
                  <a:srgbClr val="0000CC"/>
                </a:solidFill>
              </a:rPr>
            </a:br>
            <a:br>
              <a:rPr lang="en-US" sz="4000" b="1" dirty="0">
                <a:solidFill>
                  <a:srgbClr val="0000CC"/>
                </a:solidFill>
              </a:rPr>
            </a:br>
            <a:r>
              <a:rPr lang="en-US" sz="3600" dirty="0">
                <a:solidFill>
                  <a:srgbClr val="0000CC"/>
                </a:solidFill>
              </a:rPr>
              <a:t>Be Global Citizens</a:t>
            </a:r>
            <a:br>
              <a:rPr lang="en-US" sz="2700" dirty="0">
                <a:solidFill>
                  <a:srgbClr val="0000CC"/>
                </a:solidFill>
              </a:rPr>
            </a:br>
            <a:r>
              <a:rPr lang="en-US" sz="2400" i="1" dirty="0"/>
              <a:t>Embracing our common identity, belonging, and responsibilities as humans </a:t>
            </a:r>
            <a:br>
              <a:rPr lang="en-US" sz="2700" i="1" dirty="0"/>
            </a:br>
            <a:r>
              <a:rPr lang="en-US" sz="2200" i="1" dirty="0"/>
              <a:t>(not global homogeneity, cultural conformity, national non-sovereignty…)</a:t>
            </a:r>
            <a:br>
              <a:rPr lang="en-US" sz="2200" i="1" dirty="0"/>
            </a:br>
            <a:br>
              <a:rPr lang="en-US" dirty="0">
                <a:solidFill>
                  <a:srgbClr val="0000CC"/>
                </a:solidFill>
              </a:rPr>
            </a:br>
            <a:endParaRPr lang="en-US" dirty="0"/>
          </a:p>
        </p:txBody>
      </p:sp>
      <p:sp>
        <p:nvSpPr>
          <p:cNvPr id="8" name="Content Placeholder 7">
            <a:extLst>
              <a:ext uri="{FF2B5EF4-FFF2-40B4-BE49-F238E27FC236}">
                <a16:creationId xmlns:a16="http://schemas.microsoft.com/office/drawing/2014/main" id="{2B781CBB-F6C6-4B5E-A677-22CC85535C15}"/>
              </a:ext>
            </a:extLst>
          </p:cNvPr>
          <p:cNvSpPr>
            <a:spLocks noGrp="1"/>
          </p:cNvSpPr>
          <p:nvPr>
            <p:ph idx="1"/>
          </p:nvPr>
        </p:nvSpPr>
        <p:spPr>
          <a:xfrm>
            <a:off x="457200" y="3543298"/>
            <a:ext cx="8229600" cy="3314701"/>
          </a:xfrm>
        </p:spPr>
        <p:txBody>
          <a:bodyPr>
            <a:normAutofit fontScale="47500" lnSpcReduction="20000"/>
          </a:bodyPr>
          <a:lstStyle/>
          <a:p>
            <a:pPr marL="0" indent="0" algn="ctr">
              <a:buNone/>
            </a:pPr>
            <a:r>
              <a:rPr lang="en-US" sz="4200" dirty="0" err="1">
                <a:hlinkClick r:id="rId3"/>
              </a:rPr>
              <a:t>G</a:t>
            </a:r>
            <a:r>
              <a:rPr lang="en-US" sz="4200" i="1" u="sng" dirty="0" err="1">
                <a:hlinkClick r:id="rId3"/>
              </a:rPr>
              <a:t>yeongju</a:t>
            </a:r>
            <a:r>
              <a:rPr lang="en-US" sz="4200" i="1" u="sng" dirty="0">
                <a:hlinkClick r:id="rId3"/>
              </a:rPr>
              <a:t> Action Plan (2016)</a:t>
            </a:r>
            <a:br>
              <a:rPr lang="en-US" sz="4200" dirty="0">
                <a:hlinkClick r:id="rId3"/>
              </a:rPr>
            </a:br>
            <a:r>
              <a:rPr lang="en-US" sz="4200" i="1" u="sng" dirty="0">
                <a:hlinkClick r:id="rId3"/>
              </a:rPr>
              <a:t>“Education for Global Citizenship: Achieving the SDGs Together</a:t>
            </a:r>
            <a:r>
              <a:rPr lang="en-US" sz="4200" i="1" u="sng" dirty="0">
                <a:hlinkClick r:id="rId4"/>
              </a:rPr>
              <a:t>”</a:t>
            </a:r>
            <a:r>
              <a:rPr lang="en-US" sz="4200" dirty="0"/>
              <a:t> </a:t>
            </a:r>
          </a:p>
          <a:p>
            <a:endParaRPr lang="en-US" dirty="0"/>
          </a:p>
          <a:p>
            <a:pPr marL="0" indent="0" algn="just">
              <a:buNone/>
            </a:pPr>
            <a:r>
              <a:rPr lang="en-US" sz="3400" dirty="0"/>
              <a:t>“In addition to literacy and numeracy, education must advance the cause of global citizenship which: </a:t>
            </a:r>
            <a:r>
              <a:rPr lang="en-US" sz="3400" b="1" dirty="0"/>
              <a:t>promotes integrated development of the whole person emotionally, ethically, intellectually, physically, socially, and spiritually</a:t>
            </a:r>
            <a:r>
              <a:rPr lang="en-US" sz="3400" dirty="0"/>
              <a:t>; imbued with an understanding of our roles, rights and responsibilities for the common good in service to humanity and the advancement of a culture of peace, non-violence, freedom, justice, and equality…“empowers learners to assume active roles to face and resolve global challenges and to become proactive contributors to a more peaceful, tolerant, inclusive, and secure world” [UNESCO 2014]; nurtures a sense of solidarity and empathy in order to end poverty, protect the planet, ensure human rights, and foster prosperous and fulfilling lives for all….We commit to…An education that teaches conflict resolution, a deep appreciation for diversity, ethical reasoning, gender equality, human rights and responsibilities, interdependence, multilingual and multicultural competence, social justice, sustainable development, and values.” (pages 1,2) [bold font added for emphasis]</a:t>
            </a:r>
          </a:p>
        </p:txBody>
      </p:sp>
      <p:pic>
        <p:nvPicPr>
          <p:cNvPr id="9" name="Content Placeholder 4" descr="education for global citzenship logo DPI.png">
            <a:extLst>
              <a:ext uri="{FF2B5EF4-FFF2-40B4-BE49-F238E27FC236}">
                <a16:creationId xmlns:a16="http://schemas.microsoft.com/office/drawing/2014/main" id="{9BF5B327-FC1B-4D8F-9D74-F39B0916744F}"/>
              </a:ext>
            </a:extLst>
          </p:cNvPr>
          <p:cNvPicPr>
            <a:picLocks noChangeAspect="1"/>
          </p:cNvPicPr>
          <p:nvPr/>
        </p:nvPicPr>
        <p:blipFill>
          <a:blip r:embed="rId5" cstate="print"/>
          <a:stretch>
            <a:fillRect/>
          </a:stretch>
        </p:blipFill>
        <p:spPr>
          <a:xfrm>
            <a:off x="1524000" y="1872308"/>
            <a:ext cx="6096000" cy="16709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normAutofit fontScale="90000"/>
          </a:bodyPr>
          <a:lstStyle/>
          <a:p>
            <a:br>
              <a:rPr lang="en-GB" b="1" dirty="0">
                <a:solidFill>
                  <a:srgbClr val="0000FF"/>
                </a:solidFill>
              </a:rPr>
            </a:br>
            <a:br>
              <a:rPr lang="en-GB" b="1" dirty="0">
                <a:solidFill>
                  <a:srgbClr val="0000FF"/>
                </a:solidFill>
              </a:rPr>
            </a:br>
            <a:br>
              <a:rPr lang="en-GB" b="1" dirty="0">
                <a:solidFill>
                  <a:srgbClr val="0000FF"/>
                </a:solidFill>
              </a:rPr>
            </a:br>
            <a:r>
              <a:rPr lang="en-GB" b="1" dirty="0">
                <a:solidFill>
                  <a:srgbClr val="0000FF"/>
                </a:solidFill>
              </a:rPr>
              <a:t>Global Integration</a:t>
            </a:r>
          </a:p>
        </p:txBody>
      </p:sp>
      <p:sp>
        <p:nvSpPr>
          <p:cNvPr id="3" name="Content Placeholder 2"/>
          <p:cNvSpPr>
            <a:spLocks noGrp="1"/>
          </p:cNvSpPr>
          <p:nvPr>
            <p:ph idx="1"/>
          </p:nvPr>
        </p:nvSpPr>
        <p:spPr>
          <a:xfrm>
            <a:off x="0" y="2362200"/>
            <a:ext cx="9144000" cy="4495800"/>
          </a:xfrm>
        </p:spPr>
        <p:txBody>
          <a:bodyPr>
            <a:normAutofit fontScale="77500" lnSpcReduction="20000"/>
          </a:bodyPr>
          <a:lstStyle/>
          <a:p>
            <a:pPr algn="ctr">
              <a:buNone/>
            </a:pPr>
            <a:endParaRPr lang="en-GB" sz="2400" b="1" dirty="0"/>
          </a:p>
          <a:p>
            <a:pPr algn="ctr">
              <a:buNone/>
            </a:pPr>
            <a:r>
              <a:rPr lang="en-GB" sz="3100" b="1" dirty="0"/>
              <a:t>A framework </a:t>
            </a:r>
            <a:br>
              <a:rPr lang="en-GB" sz="3100" b="1" dirty="0"/>
            </a:br>
            <a:r>
              <a:rPr lang="en-GB" sz="3100" b="1" dirty="0"/>
              <a:t>for actively and responsibly engaging in our world</a:t>
            </a:r>
            <a:br>
              <a:rPr lang="en-GB" sz="3100" b="1" dirty="0"/>
            </a:br>
            <a:r>
              <a:rPr lang="en-GB" sz="3100" b="1" dirty="0"/>
              <a:t>—locally through globally—for God’s glory:</a:t>
            </a:r>
            <a:br>
              <a:rPr lang="en-GB" sz="3100" b="1" dirty="0"/>
            </a:br>
            <a:endParaRPr lang="en-GB" sz="3100" b="1" dirty="0"/>
          </a:p>
          <a:p>
            <a:pPr algn="ctr">
              <a:buNone/>
            </a:pPr>
            <a:r>
              <a:rPr lang="en-GB" sz="2400" dirty="0"/>
              <a:t>by connecting relationally and contributing relevantly </a:t>
            </a:r>
            <a:br>
              <a:rPr lang="en-GB" sz="2400" dirty="0"/>
            </a:br>
            <a:endParaRPr lang="en-GB" sz="2400" dirty="0"/>
          </a:p>
          <a:p>
            <a:pPr algn="ctr">
              <a:buNone/>
            </a:pPr>
            <a:r>
              <a:rPr lang="en-GB" sz="2400" dirty="0"/>
              <a:t>on behalf of human wellbeing and the issues facing humanity, </a:t>
            </a:r>
            <a:br>
              <a:rPr lang="en-GB" sz="2400" dirty="0"/>
            </a:br>
            <a:endParaRPr lang="en-GB" sz="2400" dirty="0"/>
          </a:p>
          <a:p>
            <a:pPr algn="ctr">
              <a:buNone/>
            </a:pPr>
            <a:r>
              <a:rPr lang="en-GB" sz="2400" dirty="0"/>
              <a:t>in light of our integrity, commitments, and core values</a:t>
            </a:r>
            <a:br>
              <a:rPr lang="en-GB" sz="2400" dirty="0"/>
            </a:br>
            <a:r>
              <a:rPr lang="en-GB" sz="2400" dirty="0"/>
              <a:t> (e.g., ethical, humanitarian, human rights,  faith-based).</a:t>
            </a:r>
          </a:p>
          <a:p>
            <a:pPr algn="ctr">
              <a:buNone/>
            </a:pPr>
            <a:endParaRPr lang="en-GB" sz="2400" b="1" dirty="0"/>
          </a:p>
          <a:p>
            <a:pPr algn="ctr">
              <a:buNone/>
            </a:pPr>
            <a:r>
              <a:rPr lang="en-US" sz="2600" u="sng" dirty="0">
                <a:hlinkClick r:id="rId3"/>
              </a:rPr>
              <a:t>Following Jesus Globally: Engaging the World through Global Integration</a:t>
            </a:r>
            <a:br>
              <a:rPr lang="en-US" sz="2600" dirty="0"/>
            </a:br>
            <a:r>
              <a:rPr lang="en-US" sz="2600" i="1" dirty="0"/>
              <a:t>Lausanne Global Analysis </a:t>
            </a:r>
            <a:r>
              <a:rPr lang="en-US" sz="2600" dirty="0"/>
              <a:t>(January 2020–English, Spanish, Portuguese, French)</a:t>
            </a:r>
            <a:br>
              <a:rPr lang="en-US" sz="2600" i="1" dirty="0"/>
            </a:br>
            <a:r>
              <a:rPr lang="en-US" sz="2600" i="1" dirty="0"/>
              <a:t>Link </a:t>
            </a:r>
            <a:r>
              <a:rPr lang="en-US" sz="2600" i="1" u="sng" dirty="0">
                <a:hlinkClick r:id="rId4"/>
              </a:rPr>
              <a:t>HERE</a:t>
            </a:r>
            <a:r>
              <a:rPr lang="en-US" sz="2600" i="1" dirty="0"/>
              <a:t> for a copy of the article with a basic translation tool into 50 languages.</a:t>
            </a:r>
            <a:br>
              <a:rPr lang="en-GB" sz="2600" b="1" dirty="0"/>
            </a:br>
            <a:endParaRPr lang="en-GB" sz="2600" b="1" dirty="0"/>
          </a:p>
          <a:p>
            <a:pPr algn="ctr">
              <a:buNone/>
            </a:pPr>
            <a:endParaRPr lang="en-GB" sz="2400" b="1" dirty="0"/>
          </a:p>
        </p:txBody>
      </p:sp>
      <p:pic>
        <p:nvPicPr>
          <p:cNvPr id="4" name="Picture 3" descr="crossing sectors crop.jpg"/>
          <p:cNvPicPr>
            <a:picLocks noChangeAspect="1"/>
          </p:cNvPicPr>
          <p:nvPr/>
        </p:nvPicPr>
        <p:blipFill>
          <a:blip r:embed="rId5" cstate="print"/>
          <a:stretch>
            <a:fillRect/>
          </a:stretch>
        </p:blipFill>
        <p:spPr>
          <a:xfrm>
            <a:off x="2878417" y="76200"/>
            <a:ext cx="3387166" cy="1552767"/>
          </a:xfrm>
          <a:prstGeom prst="rect">
            <a:avLst/>
          </a:prstGeom>
        </p:spPr>
      </p:pic>
    </p:spTree>
    <p:extLst>
      <p:ext uri="{BB962C8B-B14F-4D97-AF65-F5344CB8AC3E}">
        <p14:creationId xmlns:p14="http://schemas.microsoft.com/office/powerpoint/2010/main" val="216348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jpg">
            <a:extLst>
              <a:ext uri="{FF2B5EF4-FFF2-40B4-BE49-F238E27FC236}">
                <a16:creationId xmlns:a16="http://schemas.microsoft.com/office/drawing/2014/main" id="{199C634E-F25A-4856-98A1-55B45FADC663}"/>
              </a:ext>
            </a:extLst>
          </p:cNvPr>
          <p:cNvPicPr/>
          <p:nvPr/>
        </p:nvPicPr>
        <p:blipFill>
          <a:blip r:embed="rId2"/>
          <a:srcRect/>
          <a:stretch>
            <a:fillRect/>
          </a:stretch>
        </p:blipFill>
        <p:spPr>
          <a:xfrm>
            <a:off x="0" y="-4916"/>
            <a:ext cx="3124200" cy="4572000"/>
          </a:xfrm>
          <a:prstGeom prst="rect">
            <a:avLst/>
          </a:prstGeom>
          <a:ln/>
        </p:spPr>
      </p:pic>
      <p:pic>
        <p:nvPicPr>
          <p:cNvPr id="3" name="image5.jpg">
            <a:extLst>
              <a:ext uri="{FF2B5EF4-FFF2-40B4-BE49-F238E27FC236}">
                <a16:creationId xmlns:a16="http://schemas.microsoft.com/office/drawing/2014/main" id="{98C0C2DB-13FB-430F-8D90-39086853C767}"/>
              </a:ext>
            </a:extLst>
          </p:cNvPr>
          <p:cNvPicPr/>
          <p:nvPr/>
        </p:nvPicPr>
        <p:blipFill>
          <a:blip r:embed="rId3"/>
          <a:srcRect/>
          <a:stretch>
            <a:fillRect/>
          </a:stretch>
        </p:blipFill>
        <p:spPr>
          <a:xfrm>
            <a:off x="6142701" y="31955"/>
            <a:ext cx="2976718" cy="4572000"/>
          </a:xfrm>
          <a:prstGeom prst="rect">
            <a:avLst/>
          </a:prstGeom>
          <a:ln/>
        </p:spPr>
      </p:pic>
      <p:sp>
        <p:nvSpPr>
          <p:cNvPr id="4" name="TextBox 3">
            <a:extLst>
              <a:ext uri="{FF2B5EF4-FFF2-40B4-BE49-F238E27FC236}">
                <a16:creationId xmlns:a16="http://schemas.microsoft.com/office/drawing/2014/main" id="{EC13EC84-FBA4-447A-96DD-6B2E8714062E}"/>
              </a:ext>
            </a:extLst>
          </p:cNvPr>
          <p:cNvSpPr txBox="1"/>
          <p:nvPr/>
        </p:nvSpPr>
        <p:spPr>
          <a:xfrm>
            <a:off x="0" y="5486400"/>
            <a:ext cx="8763000" cy="1569660"/>
          </a:xfrm>
          <a:prstGeom prst="rect">
            <a:avLst/>
          </a:prstGeom>
          <a:noFill/>
        </p:spPr>
        <p:txBody>
          <a:bodyPr wrap="square" rtlCol="0">
            <a:spAutoFit/>
          </a:bodyPr>
          <a:lstStyle/>
          <a:p>
            <a:pPr algn="ctr"/>
            <a:r>
              <a:rPr lang="en-US" sz="3200" b="1" dirty="0"/>
              <a:t>1. Wellbeing and Effectiveness (WE)</a:t>
            </a:r>
            <a:br>
              <a:rPr lang="en-US" sz="3200" b="1" dirty="0"/>
            </a:br>
            <a:r>
              <a:rPr lang="en-US" sz="3200" b="1" dirty="0"/>
              <a:t>Member Care</a:t>
            </a:r>
            <a:br>
              <a:rPr lang="en-US" sz="3200" dirty="0"/>
            </a:br>
            <a:endParaRPr lang="en-US" sz="3200" dirty="0"/>
          </a:p>
        </p:txBody>
      </p:sp>
    </p:spTree>
    <p:extLst>
      <p:ext uri="{BB962C8B-B14F-4D97-AF65-F5344CB8AC3E}">
        <p14:creationId xmlns:p14="http://schemas.microsoft.com/office/powerpoint/2010/main" val="191940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119D-607C-40CA-9A1C-34F2FAEF35F5}"/>
              </a:ext>
            </a:extLst>
          </p:cNvPr>
          <p:cNvSpPr>
            <a:spLocks noGrp="1"/>
          </p:cNvSpPr>
          <p:nvPr>
            <p:ph type="title"/>
          </p:nvPr>
        </p:nvSpPr>
        <p:spPr>
          <a:xfrm>
            <a:off x="14748" y="7374"/>
            <a:ext cx="8229600" cy="1143000"/>
          </a:xfrm>
        </p:spPr>
        <p:txBody>
          <a:bodyPr>
            <a:normAutofit fontScale="90000"/>
          </a:bodyPr>
          <a:lstStyle/>
          <a:p>
            <a:br>
              <a:rPr lang="en-US" b="1" dirty="0"/>
            </a:br>
            <a:r>
              <a:rPr lang="en-US" b="1" dirty="0"/>
              <a:t>Wellbeing and Effectiveness (WE)</a:t>
            </a:r>
            <a:br>
              <a:rPr lang="en-US" b="1" dirty="0"/>
            </a:br>
            <a:r>
              <a:rPr lang="en-US" b="1" dirty="0"/>
              <a:t>Member Care</a:t>
            </a:r>
            <a:br>
              <a:rPr lang="en-US" dirty="0"/>
            </a:br>
            <a:endParaRPr lang="en-US" dirty="0"/>
          </a:p>
        </p:txBody>
      </p:sp>
      <p:sp>
        <p:nvSpPr>
          <p:cNvPr id="3" name="Content Placeholder 2">
            <a:extLst>
              <a:ext uri="{FF2B5EF4-FFF2-40B4-BE49-F238E27FC236}">
                <a16:creationId xmlns:a16="http://schemas.microsoft.com/office/drawing/2014/main" id="{3E34F6CD-AD6A-4B04-A6D2-27BC2BE660B6}"/>
              </a:ext>
            </a:extLst>
          </p:cNvPr>
          <p:cNvSpPr>
            <a:spLocks noGrp="1"/>
          </p:cNvSpPr>
          <p:nvPr>
            <p:ph idx="1"/>
          </p:nvPr>
        </p:nvSpPr>
        <p:spPr/>
        <p:txBody>
          <a:bodyPr>
            <a:normAutofit fontScale="92500" lnSpcReduction="10000"/>
          </a:bodyPr>
          <a:lstStyle/>
          <a:p>
            <a:r>
              <a:rPr lang="en-US" u="sng" dirty="0">
                <a:hlinkClick r:id="rId2"/>
              </a:rPr>
              <a:t>Engaging in Humanity Care: Stress, Trauma, and Humanitarian Work</a:t>
            </a:r>
            <a:br>
              <a:rPr lang="en-US" dirty="0"/>
            </a:br>
            <a:r>
              <a:rPr lang="en-US" i="1" dirty="0"/>
              <a:t>Christian Psychology Around the World–</a:t>
            </a:r>
            <a:r>
              <a:rPr lang="en-US" dirty="0"/>
              <a:t>Special Focus: </a:t>
            </a:r>
            <a:r>
              <a:rPr lang="en-US" i="1" dirty="0"/>
              <a:t>Coping with Stress in Theory and Practice</a:t>
            </a:r>
            <a:r>
              <a:rPr lang="en-US" dirty="0"/>
              <a:t> (</a:t>
            </a:r>
            <a:r>
              <a:rPr lang="en-US" u="sng" dirty="0">
                <a:hlinkClick r:id="rId3"/>
              </a:rPr>
              <a:t>Issue 14, May 2020, pp. 153-167)  </a:t>
            </a:r>
          </a:p>
          <a:p>
            <a:pPr marL="0" indent="0">
              <a:buNone/>
            </a:pPr>
            <a:endParaRPr lang="en-US" u="sng" dirty="0">
              <a:hlinkClick r:id="rId3"/>
            </a:endParaRPr>
          </a:p>
          <a:p>
            <a:r>
              <a:rPr lang="en-US" u="sng" dirty="0">
                <a:hlinkClick r:id="rId4"/>
              </a:rPr>
              <a:t>Multi-Sectoral Member Care: Engaging Our World as Global Integrators</a:t>
            </a:r>
            <a:br>
              <a:rPr lang="en-US" dirty="0"/>
            </a:br>
            <a:r>
              <a:rPr lang="en-US" i="1" dirty="0"/>
              <a:t>Journal of Psychology and Theology</a:t>
            </a:r>
            <a:r>
              <a:rPr lang="en-US" dirty="0"/>
              <a:t> (December 2016)</a:t>
            </a:r>
          </a:p>
          <a:p>
            <a:endParaRPr lang="en-US" dirty="0"/>
          </a:p>
          <a:p>
            <a:endParaRPr lang="en-US" dirty="0"/>
          </a:p>
        </p:txBody>
      </p:sp>
    </p:spTree>
    <p:extLst>
      <p:ext uri="{BB962C8B-B14F-4D97-AF65-F5344CB8AC3E}">
        <p14:creationId xmlns:p14="http://schemas.microsoft.com/office/powerpoint/2010/main" val="395620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a:t>
            </a:r>
          </a:p>
        </p:txBody>
      </p:sp>
      <p:sp>
        <p:nvSpPr>
          <p:cNvPr id="3" name="Content Placeholder 2"/>
          <p:cNvSpPr>
            <a:spLocks noGrp="1"/>
          </p:cNvSpPr>
          <p:nvPr>
            <p:ph idx="1"/>
          </p:nvPr>
        </p:nvSpPr>
        <p:spPr>
          <a:xfrm>
            <a:off x="0" y="4572000"/>
            <a:ext cx="9144000" cy="2286000"/>
          </a:xfrm>
        </p:spPr>
        <p:txBody>
          <a:bodyPr rtlCol="0">
            <a:normAutofit/>
          </a:bodyPr>
          <a:lstStyle/>
          <a:p>
            <a:pPr algn="ctr">
              <a:buNone/>
              <a:defRPr/>
            </a:pPr>
            <a:r>
              <a:rPr lang="en-US" sz="3800" dirty="0"/>
              <a:t>2. Global Mental Health</a:t>
            </a:r>
          </a:p>
          <a:p>
            <a:pPr algn="ctr">
              <a:buNone/>
              <a:defRPr/>
            </a:pPr>
            <a:r>
              <a:rPr lang="en-US" sz="3800" dirty="0"/>
              <a:t>Mental Health as </a:t>
            </a:r>
            <a:r>
              <a:rPr lang="en-US" sz="3800" dirty="0" err="1"/>
              <a:t>Mision</a:t>
            </a:r>
            <a:endParaRPr lang="en-US" sz="3800" dirty="0"/>
          </a:p>
        </p:txBody>
      </p:sp>
      <p:pic>
        <p:nvPicPr>
          <p:cNvPr id="6" name="Picture 5" descr="Syrian IDPs Damascus, UN camp and food distribution site.jpg"/>
          <p:cNvPicPr>
            <a:picLocks noChangeAspect="1"/>
          </p:cNvPicPr>
          <p:nvPr/>
        </p:nvPicPr>
        <p:blipFill>
          <a:blip r:embed="rId3" cstate="print"/>
          <a:stretch>
            <a:fillRect/>
          </a:stretch>
        </p:blipFill>
        <p:spPr>
          <a:xfrm>
            <a:off x="0" y="0"/>
            <a:ext cx="9144000" cy="449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normAutofit fontScale="90000"/>
          </a:bodyPr>
          <a:lstStyle/>
          <a:p>
            <a:br>
              <a:rPr lang="en-GB" sz="4000" b="1" dirty="0">
                <a:solidFill>
                  <a:srgbClr val="0000FF"/>
                </a:solidFill>
              </a:rPr>
            </a:br>
            <a:r>
              <a:rPr lang="en-GB" sz="4000" b="1" dirty="0">
                <a:solidFill>
                  <a:srgbClr val="0000FF"/>
                </a:solidFill>
              </a:rPr>
              <a:t>Global Mental Health</a:t>
            </a:r>
            <a:br>
              <a:rPr lang="en-GB" sz="4000" b="1" dirty="0">
                <a:solidFill>
                  <a:srgbClr val="0000FF"/>
                </a:solidFill>
              </a:rPr>
            </a:br>
            <a:r>
              <a:rPr lang="en-GB" sz="4000" b="1" dirty="0"/>
              <a:t>Defined</a:t>
            </a:r>
            <a:br>
              <a:rPr lang="en-GB" sz="4000" dirty="0"/>
            </a:br>
            <a:endParaRPr lang="en-GB" sz="4000" b="1" dirty="0">
              <a:solidFill>
                <a:srgbClr val="0000FF"/>
              </a:solidFill>
            </a:endParaRPr>
          </a:p>
        </p:txBody>
      </p:sp>
      <p:sp>
        <p:nvSpPr>
          <p:cNvPr id="3" name="Content Placeholder 2"/>
          <p:cNvSpPr>
            <a:spLocks noGrp="1"/>
          </p:cNvSpPr>
          <p:nvPr>
            <p:ph sz="quarter" idx="1"/>
          </p:nvPr>
        </p:nvSpPr>
        <p:spPr>
          <a:xfrm>
            <a:off x="0" y="1219200"/>
            <a:ext cx="9144000" cy="5638800"/>
          </a:xfrm>
        </p:spPr>
        <p:txBody>
          <a:bodyPr rtlCol="0">
            <a:normAutofit fontScale="62500" lnSpcReduction="20000"/>
          </a:bodyPr>
          <a:lstStyle/>
          <a:p>
            <a:pPr marL="0" indent="0" algn="just">
              <a:buNone/>
              <a:defRPr/>
            </a:pPr>
            <a:r>
              <a:rPr lang="en-GB" sz="2800" dirty="0"/>
              <a:t>“</a:t>
            </a:r>
            <a:r>
              <a:rPr lang="en-US" b="1" dirty="0"/>
              <a:t>Global Mental Health (GMH) is an emerging domain of research and practice that promotes equitable mental health and well-being </a:t>
            </a:r>
            <a:r>
              <a:rPr lang="en-US" b="1" dirty="0">
                <a:highlight>
                  <a:srgbClr val="FFFF00"/>
                </a:highlight>
              </a:rPr>
              <a:t>for all.</a:t>
            </a:r>
          </a:p>
          <a:p>
            <a:pPr marL="0" indent="0" algn="just">
              <a:buNone/>
              <a:defRPr/>
            </a:pPr>
            <a:endParaRPr lang="en-US" b="1" dirty="0"/>
          </a:p>
          <a:p>
            <a:pPr algn="just">
              <a:defRPr/>
            </a:pPr>
            <a:r>
              <a:rPr lang="en-US" sz="3500" dirty="0"/>
              <a:t>GMH is international, interdisciplinary, culturally relevant and multi-sectoral.</a:t>
            </a:r>
          </a:p>
          <a:p>
            <a:pPr algn="just">
              <a:defRPr/>
            </a:pPr>
            <a:endParaRPr lang="en-US" sz="3500" dirty="0"/>
          </a:p>
          <a:p>
            <a:pPr algn="just">
              <a:defRPr/>
            </a:pPr>
            <a:r>
              <a:rPr lang="en-US" sz="3500" dirty="0"/>
              <a:t>GMH emphasizes the right to equity in health and encourages healthy behaviors and lifestyles. </a:t>
            </a:r>
          </a:p>
          <a:p>
            <a:pPr algn="just">
              <a:defRPr/>
            </a:pPr>
            <a:endParaRPr lang="en-US" sz="3500" dirty="0"/>
          </a:p>
          <a:p>
            <a:pPr algn="just">
              <a:defRPr/>
            </a:pPr>
            <a:r>
              <a:rPr lang="en-US" sz="3500" dirty="0"/>
              <a:t>GMH is committed to preventing and treating mental, neurological, and substance use conditions (MNS) especially for vulnerable populations such as poverty, conflict, and trauma and in low- and middle-income countries.</a:t>
            </a:r>
          </a:p>
          <a:p>
            <a:pPr algn="just">
              <a:defRPr/>
            </a:pPr>
            <a:endParaRPr lang="en-US" sz="3500" dirty="0"/>
          </a:p>
          <a:p>
            <a:pPr algn="just">
              <a:defRPr/>
            </a:pPr>
            <a:r>
              <a:rPr lang="en-US" sz="3500" dirty="0"/>
              <a:t>GMH seeks to improve policies and programs, professional practices and research, advocacy and awareness,  and social and environmental factors that affect mental health and well-being.”</a:t>
            </a:r>
          </a:p>
          <a:p>
            <a:pPr marL="0" indent="0" algn="just">
              <a:buNone/>
              <a:defRPr/>
            </a:pPr>
            <a:endParaRPr lang="en-US" sz="3500" dirty="0"/>
          </a:p>
          <a:p>
            <a:pPr algn="just">
              <a:defRPr/>
            </a:pPr>
            <a:r>
              <a:rPr lang="en-US" sz="3500" dirty="0"/>
              <a:t>(</a:t>
            </a:r>
            <a:r>
              <a:rPr lang="en-US" sz="3500" dirty="0">
                <a:hlinkClick r:id="rId3"/>
              </a:rPr>
              <a:t>O’Donnell and Lewis O’Donnell, 2016</a:t>
            </a:r>
            <a:r>
              <a:rPr lang="en-US" sz="3500" dirty="0"/>
              <a:t> and </a:t>
            </a:r>
            <a:r>
              <a:rPr lang="en-US" sz="3500" dirty="0">
                <a:hlinkClick r:id="rId4"/>
              </a:rPr>
              <a:t>O’Donnell and Eaton, 2017)</a:t>
            </a:r>
            <a:r>
              <a:rPr lang="en-US" sz="3500" dirty="0"/>
              <a:t>.</a:t>
            </a:r>
            <a:endParaRPr lang="en-GB" sz="3500" dirty="0"/>
          </a:p>
          <a:p>
            <a:pPr algn="ctr" eaLnBrk="1" fontAlgn="auto" hangingPunct="1">
              <a:spcAft>
                <a:spcPts val="0"/>
              </a:spcAft>
              <a:buFont typeface="Arial" pitchFamily="34" charset="0"/>
              <a:buNone/>
              <a:defRPr/>
            </a:pPr>
            <a:endParaRPr lang="en-GB" dirty="0"/>
          </a:p>
        </p:txBody>
      </p:sp>
      <p:pic>
        <p:nvPicPr>
          <p:cNvPr id="24580" name="Picture 5" descr="crossing sectors crop.jpg"/>
          <p:cNvPicPr>
            <a:picLocks noChangeAspect="1"/>
          </p:cNvPicPr>
          <p:nvPr/>
        </p:nvPicPr>
        <p:blipFill>
          <a:blip r:embed="rId5" cstate="print"/>
          <a:srcRect/>
          <a:stretch>
            <a:fillRect/>
          </a:stretch>
        </p:blipFill>
        <p:spPr bwMode="auto">
          <a:xfrm>
            <a:off x="7620000" y="0"/>
            <a:ext cx="1524000" cy="698500"/>
          </a:xfrm>
          <a:prstGeom prst="rect">
            <a:avLst/>
          </a:prstGeom>
          <a:noFill/>
          <a:ln w="9525">
            <a:noFill/>
            <a:miter lim="800000"/>
            <a:headEnd/>
            <a:tailEnd/>
          </a:ln>
        </p:spPr>
      </p:pic>
    </p:spTree>
    <p:extLst>
      <p:ext uri="{BB962C8B-B14F-4D97-AF65-F5344CB8AC3E}">
        <p14:creationId xmlns:p14="http://schemas.microsoft.com/office/powerpoint/2010/main" val="22581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45E1-E1F1-42CB-9C81-0FF750AF6798}"/>
              </a:ext>
            </a:extLst>
          </p:cNvPr>
          <p:cNvSpPr>
            <a:spLocks noGrp="1"/>
          </p:cNvSpPr>
          <p:nvPr>
            <p:ph type="title"/>
          </p:nvPr>
        </p:nvSpPr>
        <p:spPr/>
        <p:txBody>
          <a:bodyPr>
            <a:normAutofit fontScale="90000"/>
          </a:bodyPr>
          <a:lstStyle/>
          <a:p>
            <a:br>
              <a:rPr lang="en-US"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br>
            <a:r>
              <a:rPr lang="en-US"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GMH</a:t>
            </a:r>
            <a:br>
              <a:rPr lang="en-US"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br>
            <a:r>
              <a:rPr lang="en-US"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Mental Health as Mission (</a:t>
            </a:r>
            <a:r>
              <a:rPr lang="en-US" b="1" dirty="0" err="1">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mhM</a:t>
            </a:r>
            <a:r>
              <a:rPr lang="en-US"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45A2D55-6F42-45C8-B65A-48153F616136}"/>
              </a:ext>
            </a:extLst>
          </p:cNvPr>
          <p:cNvSpPr>
            <a:spLocks noGrp="1"/>
          </p:cNvSpPr>
          <p:nvPr>
            <p:ph idx="1"/>
          </p:nvPr>
        </p:nvSpPr>
        <p:spPr/>
        <p:txBody>
          <a:bodyPr>
            <a:normAutofit fontScale="85000" lnSpcReduction="10000"/>
          </a:bodyPr>
          <a:lstStyle/>
          <a:p>
            <a:r>
              <a:rPr lang="en-US" u="sng" dirty="0">
                <a:hlinkClick r:id="rId2"/>
              </a:rPr>
              <a:t>No Turning Back for the World Community…Mental Health and Psychosocial Support in Crisis Situations</a:t>
            </a:r>
            <a:r>
              <a:rPr lang="en-US" dirty="0"/>
              <a:t>.</a:t>
            </a:r>
            <a:br>
              <a:rPr lang="en-US" dirty="0"/>
            </a:br>
            <a:r>
              <a:rPr lang="en-US" i="1" dirty="0"/>
              <a:t>Global Insights</a:t>
            </a:r>
            <a:r>
              <a:rPr lang="en-US" dirty="0"/>
              <a:t>, Office of International Affairs, American Psychological Association (January 2020)</a:t>
            </a:r>
          </a:p>
          <a:p>
            <a:pPr marL="0" indent="0">
              <a:buNone/>
            </a:pPr>
            <a:endParaRPr lang="en-US" dirty="0"/>
          </a:p>
          <a:p>
            <a:r>
              <a:rPr lang="en-US" u="sng" dirty="0">
                <a:hlinkClick r:id="rId3"/>
              </a:rPr>
              <a:t>Global Mental Health: What’s Up? Recent Developments and Directions</a:t>
            </a:r>
            <a:br>
              <a:rPr lang="en-US" i="1" dirty="0"/>
            </a:br>
            <a:r>
              <a:rPr lang="en-US" i="1" dirty="0"/>
              <a:t>Global Insights</a:t>
            </a:r>
            <a:r>
              <a:rPr lang="en-US" dirty="0"/>
              <a:t>, Office of International Affairs, American Psychological Association (June 2019). Click </a:t>
            </a:r>
            <a:r>
              <a:rPr lang="en-US" u="sng" dirty="0">
                <a:hlinkClick r:id="rId4"/>
              </a:rPr>
              <a:t>HERE for the full version. Click HERE for the overview version. </a:t>
            </a:r>
            <a:endParaRPr lang="en-US" dirty="0"/>
          </a:p>
        </p:txBody>
      </p:sp>
    </p:spTree>
    <p:extLst>
      <p:ext uri="{BB962C8B-B14F-4D97-AF65-F5344CB8AC3E}">
        <p14:creationId xmlns:p14="http://schemas.microsoft.com/office/powerpoint/2010/main" val="52692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22B8-476C-426D-A6A4-5F14AAC77F4E}"/>
              </a:ext>
            </a:extLst>
          </p:cNvPr>
          <p:cNvSpPr>
            <a:spLocks noGrp="1"/>
          </p:cNvSpPr>
          <p:nvPr>
            <p:ph type="title"/>
          </p:nvPr>
        </p:nvSpPr>
        <p:spPr>
          <a:xfrm>
            <a:off x="0" y="0"/>
            <a:ext cx="9144000" cy="1676400"/>
          </a:xfrm>
        </p:spPr>
        <p:txBody>
          <a:bodyPr>
            <a:noAutofit/>
          </a:bodyPr>
          <a:lstStyle/>
          <a:p>
            <a:br>
              <a:rPr lang="en-US" sz="1800" dirty="0"/>
            </a:br>
            <a:r>
              <a:rPr lang="en-US" sz="2000" b="1" dirty="0">
                <a:hlinkClick r:id="rId3"/>
              </a:rPr>
              <a:t>Global Mental Health: What’s Up? Recent Developments and Directions </a:t>
            </a:r>
            <a:br>
              <a:rPr lang="en-US" sz="2000" dirty="0"/>
            </a:br>
            <a:r>
              <a:rPr lang="en-US" sz="2000" dirty="0"/>
              <a:t>"The </a:t>
            </a:r>
            <a:r>
              <a:rPr lang="en-US" sz="2000" b="1" dirty="0"/>
              <a:t>GMH markers</a:t>
            </a:r>
            <a:r>
              <a:rPr lang="en-US" sz="2000" dirty="0"/>
              <a:t> represent many advances on behalf of “mental health and wellbeing for all.” They point to what we sense is a tangible shift into a new phase for GMH: a collective game changer with serious positive implications for on the ground, community-based  improvements in mental health.</a:t>
            </a:r>
            <a:br>
              <a:rPr lang="en-US" sz="2000" dirty="0"/>
            </a:br>
            <a:endParaRPr lang="en-US" sz="2000" dirty="0"/>
          </a:p>
        </p:txBody>
      </p:sp>
      <p:sp>
        <p:nvSpPr>
          <p:cNvPr id="3" name="Content Placeholder 2">
            <a:extLst>
              <a:ext uri="{FF2B5EF4-FFF2-40B4-BE49-F238E27FC236}">
                <a16:creationId xmlns:a16="http://schemas.microsoft.com/office/drawing/2014/main" id="{39450504-23FD-44BD-B580-8B7C79F9B214}"/>
              </a:ext>
            </a:extLst>
          </p:cNvPr>
          <p:cNvSpPr>
            <a:spLocks noGrp="1"/>
          </p:cNvSpPr>
          <p:nvPr>
            <p:ph idx="1"/>
          </p:nvPr>
        </p:nvSpPr>
        <p:spPr>
          <a:xfrm>
            <a:off x="0" y="1752600"/>
            <a:ext cx="9220200" cy="5105400"/>
          </a:xfrm>
        </p:spPr>
        <p:txBody>
          <a:bodyPr>
            <a:normAutofit fontScale="70000" lnSpcReduction="20000"/>
          </a:bodyPr>
          <a:lstStyle/>
          <a:p>
            <a:pPr algn="just"/>
            <a:r>
              <a:rPr lang="en-US" dirty="0"/>
              <a:t>Some of the many areas impacted—the advances and shifts—include greater awareness, acceptance, advocacy, collaboration, and action for: health budgets, policies, and laws; scaling up, task shifting, and the central roles of people with lived experience; parity, primary health care, and universal health coverage; humanitarian action, trauma-informed care, and peacebuilding; health, mental health, and social work training programs in academic, organizational, and community settings; implementation science, indigenous psychologies, and culturally-appropriate and faith-sensitive services; and social and commercial determinants of health, stigma, and human rights. We are seeing a convergence of many efforts, the fruit of the labor of thousands of civil society, lived-experience, local and faith-based, business, academic, and government colleagues around the world. </a:t>
            </a:r>
          </a:p>
          <a:p>
            <a:pPr algn="just"/>
            <a:endParaRPr lang="en-US" dirty="0"/>
          </a:p>
          <a:p>
            <a:pPr algn="just"/>
            <a:r>
              <a:rPr lang="en-US" dirty="0"/>
              <a:t>This next GMH phase--Generation 2.0--is increasingly “human.” It is about investing in our common humanity, our human family. It is people committed to people in order to resolutely make healthy lives—including mental health--and wellbeing for all a reality. It is everyone’s responsibility.”</a:t>
            </a:r>
          </a:p>
          <a:p>
            <a:endParaRPr lang="en-US" dirty="0"/>
          </a:p>
        </p:txBody>
      </p:sp>
    </p:spTree>
    <p:extLst>
      <p:ext uri="{BB962C8B-B14F-4D97-AF65-F5344CB8AC3E}">
        <p14:creationId xmlns:p14="http://schemas.microsoft.com/office/powerpoint/2010/main" val="392592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4326</Words>
  <Application>Microsoft Office PowerPoint</Application>
  <PresentationFormat>On-screen Show (4:3)</PresentationFormat>
  <Paragraphs>231</Paragraphs>
  <Slides>24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                       Working Globally Across Sectors Reflections and Resources for Global Mental Health          Michèle Lewis O’Donnell, PsyD and Kelly O’Donnell, PsyD Member Care Associates, Inc.  Regent University, School of Psychology and Counseling MHPS 691—Indigenous Mental Health Care I, 11 July 2020 MCAresources@gmail.com    http://membercareassociates.org  ©2020 Kelly and Michèle O’Donnell—see the notes under the slides too         </vt:lpstr>
      <vt:lpstr>.</vt:lpstr>
      <vt:lpstr>   Global Integration</vt:lpstr>
      <vt:lpstr>PowerPoint Presentation</vt:lpstr>
      <vt:lpstr> Wellbeing and Effectiveness (WE) Member Care </vt:lpstr>
      <vt:lpstr>.</vt:lpstr>
      <vt:lpstr> Global Mental Health Defined </vt:lpstr>
      <vt:lpstr> GMH Mental Health as Mission (mhM) </vt:lpstr>
      <vt:lpstr> Global Mental Health: What’s Up? Recent Developments and Directions  "The GMH markers represent many advances on behalf of “mental health and wellbeing for all.” They point to what we sense is a tangible shift into a new phase for GMH: a collective game changer with serious positive implications for on the ground, community-based  improvements in mental health. </vt:lpstr>
      <vt:lpstr> Lancet Commission on GMH  and Sustainable Development  (October 2018) </vt:lpstr>
      <vt:lpstr> Cape Town Declaration (2011) Pan African Network of People with Psychosocial Disabilities</vt:lpstr>
      <vt:lpstr>PowerPoint Presentation</vt:lpstr>
      <vt:lpstr> Pro-Integrity and Anti-Corruption Moral Health </vt:lpstr>
      <vt:lpstr>4. United Nations etc.</vt:lpstr>
      <vt:lpstr>United Nations and COVID etc.</vt:lpstr>
      <vt:lpstr>More Resources</vt:lpstr>
      <vt:lpstr>.</vt:lpstr>
      <vt:lpstr>PS More things we want to share with you….</vt:lpstr>
      <vt:lpstr>There is no sustainable development without mental health Transforming Our World: The 2030 Agenda for Sustainable Development (Sept. 2015)</vt:lpstr>
      <vt:lpstr>PowerPoint Presentation</vt:lpstr>
      <vt:lpstr>The Friendship Bench</vt:lpstr>
      <vt:lpstr>.</vt:lpstr>
      <vt:lpstr>Social Determinants of Health</vt:lpstr>
      <vt:lpstr>  Be Global Citizens Embracing our common identity, belonging, and responsibilities as humans  (not global homogeneity, cultural conformity, national non-sovereignty…)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for All Global Mental Health Developments and Directions         Institute of Religion, Culture, and Peace Payap University 6 February 2020   Kelly O’Donnell, PsyD  MCAresources@gmail.com    http://membercareassociates.org  ©2020 Kelly and Michèle O’Donnell—see the notes under the slides too</dc:title>
  <dc:creator>kelly</dc:creator>
  <cp:lastModifiedBy>kelly</cp:lastModifiedBy>
  <cp:revision>39</cp:revision>
  <dcterms:created xsi:type="dcterms:W3CDTF">2020-02-06T06:13:27Z</dcterms:created>
  <dcterms:modified xsi:type="dcterms:W3CDTF">2020-07-10T21:31:01Z</dcterms:modified>
</cp:coreProperties>
</file>