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4"/>
  </p:notesMasterIdLst>
  <p:sldIdLst>
    <p:sldId id="395" r:id="rId2"/>
    <p:sldId id="399" r:id="rId3"/>
    <p:sldId id="494" r:id="rId4"/>
    <p:sldId id="463" r:id="rId5"/>
    <p:sldId id="598" r:id="rId6"/>
    <p:sldId id="501" r:id="rId7"/>
    <p:sldId id="505" r:id="rId8"/>
    <p:sldId id="496" r:id="rId9"/>
    <p:sldId id="497" r:id="rId10"/>
    <p:sldId id="498" r:id="rId11"/>
    <p:sldId id="599" r:id="rId12"/>
    <p:sldId id="526" r:id="rId13"/>
    <p:sldId id="528" r:id="rId14"/>
    <p:sldId id="461" r:id="rId15"/>
    <p:sldId id="402" r:id="rId16"/>
    <p:sldId id="568" r:id="rId17"/>
    <p:sldId id="569" r:id="rId18"/>
    <p:sldId id="573" r:id="rId19"/>
    <p:sldId id="571" r:id="rId20"/>
    <p:sldId id="576" r:id="rId21"/>
    <p:sldId id="577" r:id="rId22"/>
    <p:sldId id="464" r:id="rId23"/>
    <p:sldId id="443" r:id="rId24"/>
    <p:sldId id="508" r:id="rId25"/>
    <p:sldId id="444" r:id="rId26"/>
    <p:sldId id="596" r:id="rId27"/>
    <p:sldId id="510" r:id="rId28"/>
    <p:sldId id="512" r:id="rId29"/>
    <p:sldId id="513" r:id="rId30"/>
    <p:sldId id="515" r:id="rId31"/>
    <p:sldId id="514" r:id="rId32"/>
    <p:sldId id="516" r:id="rId33"/>
    <p:sldId id="518" r:id="rId34"/>
    <p:sldId id="531" r:id="rId35"/>
    <p:sldId id="532" r:id="rId36"/>
    <p:sldId id="533" r:id="rId37"/>
    <p:sldId id="534" r:id="rId38"/>
    <p:sldId id="535" r:id="rId39"/>
    <p:sldId id="536"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549" r:id="rId53"/>
    <p:sldId id="550" r:id="rId54"/>
    <p:sldId id="551" r:id="rId55"/>
    <p:sldId id="578" r:id="rId56"/>
    <p:sldId id="600" r:id="rId57"/>
    <p:sldId id="554" r:id="rId58"/>
    <p:sldId id="483" r:id="rId59"/>
    <p:sldId id="488" r:id="rId60"/>
    <p:sldId id="491" r:id="rId61"/>
    <p:sldId id="482" r:id="rId62"/>
    <p:sldId id="479" r:id="rId63"/>
    <p:sldId id="481" r:id="rId64"/>
    <p:sldId id="530" r:id="rId65"/>
    <p:sldId id="489" r:id="rId66"/>
    <p:sldId id="490" r:id="rId67"/>
    <p:sldId id="527" r:id="rId68"/>
    <p:sldId id="595" r:id="rId69"/>
    <p:sldId id="581" r:id="rId70"/>
    <p:sldId id="582" r:id="rId71"/>
    <p:sldId id="594" r:id="rId72"/>
    <p:sldId id="558" r:id="rId73"/>
    <p:sldId id="583" r:id="rId74"/>
    <p:sldId id="553" r:id="rId75"/>
    <p:sldId id="584" r:id="rId76"/>
    <p:sldId id="585" r:id="rId77"/>
    <p:sldId id="586" r:id="rId78"/>
    <p:sldId id="587" r:id="rId79"/>
    <p:sldId id="589" r:id="rId80"/>
    <p:sldId id="588" r:id="rId81"/>
    <p:sldId id="590" r:id="rId82"/>
    <p:sldId id="591" r:id="rId83"/>
    <p:sldId id="592" r:id="rId84"/>
    <p:sldId id="593" r:id="rId85"/>
    <p:sldId id="574" r:id="rId86"/>
    <p:sldId id="524" r:id="rId87"/>
    <p:sldId id="575" r:id="rId88"/>
    <p:sldId id="439" r:id="rId89"/>
    <p:sldId id="507" r:id="rId90"/>
    <p:sldId id="504" r:id="rId91"/>
    <p:sldId id="509" r:id="rId92"/>
    <p:sldId id="50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6" autoAdjust="0"/>
    <p:restoredTop sz="87984" autoAdjust="0"/>
  </p:normalViewPr>
  <p:slideViewPr>
    <p:cSldViewPr>
      <p:cViewPr varScale="1">
        <p:scale>
          <a:sx n="60" d="100"/>
          <a:sy n="60" d="100"/>
        </p:scale>
        <p:origin x="-13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5C669-93F3-4E36-A33F-2250DF1A3A13}" type="datetimeFigureOut">
              <a:rPr lang="en-GB" smtClean="0"/>
              <a:pPr/>
              <a:t>26/02/2015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74B65-30CB-4647-82C7-B322FA4F90D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mazon.com/Global-Member-Care-Crossing-Humanity-ebook/dp/B00HX6WZLQ"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us4.campaign-archive2.com/?u=f34fc856e7776d7b69dafd3b3&amp;id=d73606536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1. The </a:t>
            </a:r>
            <a:r>
              <a:rPr lang="en-US" sz="1200" b="1" i="0" kern="1200" dirty="0" smtClean="0">
                <a:solidFill>
                  <a:schemeClr val="tx1"/>
                </a:solidFill>
                <a:latin typeface="+mn-lt"/>
                <a:ea typeface="+mn-ea"/>
                <a:cs typeface="+mn-cs"/>
              </a:rPr>
              <a:t>Introduction</a:t>
            </a:r>
            <a:r>
              <a:rPr lang="en-US" sz="1200" b="0" i="0" kern="1200" dirty="0" smtClean="0">
                <a:solidFill>
                  <a:schemeClr val="tx1"/>
                </a:solidFill>
                <a:latin typeface="+mn-lt"/>
                <a:ea typeface="+mn-ea"/>
                <a:cs typeface="+mn-cs"/>
              </a:rPr>
              <a:t> (Growing Broadly in Mission/Aid--and Beyond) and </a:t>
            </a:r>
            <a:r>
              <a:rPr lang="en-US" sz="1200" b="1" i="0" kern="1200" dirty="0" smtClean="0">
                <a:solidFill>
                  <a:schemeClr val="tx1"/>
                </a:solidFill>
                <a:latin typeface="+mn-lt"/>
                <a:ea typeface="+mn-ea"/>
                <a:cs typeface="+mn-cs"/>
              </a:rPr>
              <a:t>Chapter 2</a:t>
            </a:r>
            <a:r>
              <a:rPr lang="en-US" sz="1200" b="0" i="0" kern="1200" dirty="0" smtClean="0">
                <a:solidFill>
                  <a:schemeClr val="tx1"/>
                </a:solidFill>
                <a:latin typeface="+mn-lt"/>
                <a:ea typeface="+mn-ea"/>
                <a:cs typeface="+mn-cs"/>
              </a:rPr>
              <a:t> (Charting Your Course Through the Sectors) in our edited book, </a:t>
            </a:r>
            <a:r>
              <a:rPr lang="en-US" sz="1200" b="0" i="1" kern="1200" dirty="0" smtClean="0">
                <a:solidFill>
                  <a:schemeClr val="tx1"/>
                </a:solidFill>
                <a:latin typeface="+mn-lt"/>
                <a:ea typeface="+mn-ea"/>
                <a:cs typeface="+mn-cs"/>
              </a:rPr>
              <a:t>Global Member Care (</a:t>
            </a:r>
            <a:r>
              <a:rPr lang="en-US" sz="1200" b="0" i="1" kern="1200" dirty="0" err="1" smtClean="0">
                <a:solidFill>
                  <a:schemeClr val="tx1"/>
                </a:solidFill>
                <a:latin typeface="+mn-lt"/>
                <a:ea typeface="+mn-ea"/>
                <a:cs typeface="+mn-cs"/>
              </a:rPr>
              <a:t>vol</a:t>
            </a:r>
            <a:r>
              <a:rPr lang="en-US" sz="1200" b="0" i="1" kern="1200" dirty="0" smtClean="0">
                <a:solidFill>
                  <a:schemeClr val="tx1"/>
                </a:solidFill>
                <a:latin typeface="+mn-lt"/>
                <a:ea typeface="+mn-ea"/>
                <a:cs typeface="+mn-cs"/>
              </a:rPr>
              <a:t> 2): Crossing Sectors for Serving Humanity</a:t>
            </a:r>
            <a:r>
              <a:rPr lang="en-US" sz="1200" b="0" i="0" kern="1200" dirty="0" smtClean="0">
                <a:solidFill>
                  <a:schemeClr val="tx1"/>
                </a:solidFill>
                <a:latin typeface="+mn-lt"/>
                <a:ea typeface="+mn-ea"/>
                <a:cs typeface="+mn-cs"/>
              </a:rPr>
              <a:t>. You can access these materials via the Amazon </a:t>
            </a:r>
            <a:r>
              <a:rPr lang="en-US" sz="1200" b="0" i="0" kern="1200" dirty="0" err="1" smtClean="0">
                <a:solidFill>
                  <a:schemeClr val="tx1"/>
                </a:solidFill>
                <a:latin typeface="+mn-lt"/>
                <a:ea typeface="+mn-ea"/>
                <a:cs typeface="+mn-cs"/>
              </a:rPr>
              <a:t>ebook</a:t>
            </a:r>
            <a:r>
              <a:rPr lang="en-US" sz="1200" b="0" i="0" kern="1200" dirty="0" smtClean="0">
                <a:solidFill>
                  <a:schemeClr val="tx1"/>
                </a:solidFill>
                <a:latin typeface="+mn-lt"/>
                <a:ea typeface="+mn-ea"/>
                <a:cs typeface="+mn-cs"/>
              </a:rPr>
              <a:t> preview (click on the book cover that you see): </a:t>
            </a:r>
            <a:r>
              <a:rPr lang="en-US" sz="1200" b="0" i="0" kern="1200" dirty="0" smtClean="0">
                <a:solidFill>
                  <a:schemeClr val="tx1"/>
                </a:solidFill>
                <a:latin typeface="+mn-lt"/>
                <a:ea typeface="+mn-ea"/>
                <a:cs typeface="+mn-cs"/>
                <a:hlinkClick r:id="rId3"/>
              </a:rPr>
              <a:t>http://www.amazon.com/Global-Member-Care-Crossing-Humanity-ebook/dp/B00HX6WZLQ</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 Review the list of the </a:t>
            </a:r>
            <a:r>
              <a:rPr lang="en-US" sz="1200" b="1" i="0" kern="1200" dirty="0" smtClean="0">
                <a:solidFill>
                  <a:schemeClr val="tx1"/>
                </a:solidFill>
                <a:latin typeface="+mn-lt"/>
                <a:ea typeface="+mn-ea"/>
                <a:cs typeface="+mn-cs"/>
              </a:rPr>
              <a:t>Sustainable Development Goals</a:t>
            </a:r>
            <a:r>
              <a:rPr lang="en-US" sz="1200" b="0" i="0" kern="1200" dirty="0" smtClean="0">
                <a:solidFill>
                  <a:schemeClr val="tx1"/>
                </a:solidFill>
                <a:latin typeface="+mn-lt"/>
                <a:ea typeface="+mn-ea"/>
                <a:cs typeface="+mn-cs"/>
              </a:rPr>
              <a:t> in our November 2014 </a:t>
            </a:r>
            <a:r>
              <a:rPr lang="en-US" sz="1200" b="0" i="1" kern="1200" dirty="0" smtClean="0">
                <a:solidFill>
                  <a:schemeClr val="tx1"/>
                </a:solidFill>
                <a:latin typeface="+mn-lt"/>
                <a:ea typeface="+mn-ea"/>
                <a:cs typeface="+mn-cs"/>
              </a:rPr>
              <a:t>MCA Resource Update</a:t>
            </a:r>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hlinkClick r:id="rId4"/>
              </a:rPr>
              <a:t>http://us4.campaign-archive2.com/?u=f34fc856e7776d7b69dafd3b3&amp;id=d73606536a</a:t>
            </a:r>
            <a:endParaRPr lang="en-US" sz="1200" b="0" i="0" kern="1200" dirty="0" smtClean="0">
              <a:solidFill>
                <a:schemeClr val="tx1"/>
              </a:solidFill>
              <a:latin typeface="+mn-lt"/>
              <a:ea typeface="+mn-ea"/>
              <a:cs typeface="+mn-cs"/>
            </a:endParaRPr>
          </a:p>
          <a:p>
            <a:r>
              <a:rPr lang="en-US" dirty="0" smtClean="0"/>
              <a:t>See also the UN Secretary General’s Synthesis Report on the Post 2015 Development Agenda (December 2015)</a:t>
            </a:r>
            <a:r>
              <a:rPr lang="en-US" baseline="0" dirty="0" smtClean="0"/>
              <a:t> on the UN Sustainable Development Knowledge Platform: https://sustainabledevelopment.un.org/</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“Being psychologists with international experience helped us to enter into [Global </a:t>
            </a:r>
            <a:r>
              <a:rPr lang="en-US" sz="1200" kern="1200" dirty="0" err="1" smtClean="0">
                <a:solidFill>
                  <a:schemeClr val="tx1"/>
                </a:solidFill>
                <a:latin typeface="+mn-lt"/>
                <a:ea typeface="+mn-ea"/>
                <a:cs typeface="+mn-cs"/>
              </a:rPr>
              <a:t>Heallth</a:t>
            </a:r>
            <a:r>
              <a:rPr lang="en-US" sz="1200" kern="1200" dirty="0" smtClean="0">
                <a:solidFill>
                  <a:schemeClr val="tx1"/>
                </a:solidFill>
                <a:latin typeface="+mn-lt"/>
                <a:ea typeface="+mn-ea"/>
                <a:cs typeface="+mn-cs"/>
              </a:rPr>
              <a:t>] GH, of course. Yet coming from the faith-based mission sector with involvement in the humanitarian sector did not guarantee it would be easy to find our way into the mainstream of GH. Entering into different sectors is a dynamic process, not simply a static concept. It felt like a cross-cultural experience, exhilarating yet at times unnerving as we were stretched by our encounters with a variety of highly experienced people, challenging ideas, and new areas of learning. This diverse sector though, like learning a new culture or language, started to make more sense over time. We attended conferences, workshops, and webinars; learned about projects and research studies; read materials and watched videos; served on committees and task forces; asked lots of questions; and above all met and talked with people from many NGOs, countries, and disciplines within the sector. We built relationships and saw how much we all had to offer each other, highlighting our mutual emphases and goals. “ Crossing Sectors book, pp. 6-7</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60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61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74</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265" y="686421"/>
            <a:ext cx="5311070" cy="3427722"/>
          </a:xfrm>
        </p:spPr>
      </p:sp>
      <p:sp>
        <p:nvSpPr>
          <p:cNvPr id="3" name="Notes Placeholder 2"/>
          <p:cNvSpPr>
            <a:spLocks noGrp="1"/>
          </p:cNvSpPr>
          <p:nvPr>
            <p:ph type="body" idx="1"/>
          </p:nvPr>
        </p:nvSpPr>
        <p:spPr/>
        <p:txBody>
          <a:bodyPr/>
          <a:lstStyle/>
          <a:p>
            <a:r>
              <a:rPr lang="en-US" dirty="0" smtClean="0"/>
              <a:t>Download this Action Plan—this page is the core summary of it.</a:t>
            </a:r>
          </a:p>
          <a:p>
            <a:r>
              <a:rPr lang="en-US" dirty="0" smtClean="0"/>
              <a:t>Study it and refer to it! We see it as one of the best efforts so far</a:t>
            </a:r>
            <a:r>
              <a:rPr lang="en-US" baseline="0" dirty="0" smtClean="0"/>
              <a:t> to consensually agree on </a:t>
            </a:r>
            <a:r>
              <a:rPr lang="en-US" dirty="0" smtClean="0"/>
              <a:t>the way forward for</a:t>
            </a:r>
            <a:r>
              <a:rPr lang="en-US" baseline="0" dirty="0" smtClean="0"/>
              <a:t> mental health </a:t>
            </a:r>
            <a:r>
              <a:rPr lang="en-US" dirty="0" smtClean="0"/>
              <a:t>globally.</a:t>
            </a:r>
          </a:p>
          <a:p>
            <a:r>
              <a:rPr lang="en-US" dirty="0" smtClean="0"/>
              <a:t>http://www.who.int/mental_health/publications/action_plan/en/</a:t>
            </a:r>
            <a:endParaRPr lang="en-US" dirty="0"/>
          </a:p>
        </p:txBody>
      </p:sp>
      <p:sp>
        <p:nvSpPr>
          <p:cNvPr id="4" name="Slide Number Placeholder 3"/>
          <p:cNvSpPr>
            <a:spLocks noGrp="1"/>
          </p:cNvSpPr>
          <p:nvPr>
            <p:ph type="sldNum" sz="quarter" idx="10"/>
          </p:nvPr>
        </p:nvSpPr>
        <p:spPr/>
        <p:txBody>
          <a:bodyPr/>
          <a:lstStyle/>
          <a:p>
            <a:fld id="{C2221E51-D70F-48D6-A645-8EE900B0E848}"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xmlns="" val="92615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Table of Contents—35 chapters organized in Four Parts: Overview, Humanitarian Sector, Health Sector, and Human Resources Sector. </a:t>
            </a:r>
          </a:p>
          <a:p>
            <a:r>
              <a:rPr lang="en-US" dirty="0" smtClean="0"/>
              <a:t>Find a few chapters that interest you! Note the core</a:t>
            </a:r>
            <a:r>
              <a:rPr lang="en-US" baseline="0" dirty="0" smtClean="0"/>
              <a:t> </a:t>
            </a:r>
            <a:r>
              <a:rPr lang="en-US" dirty="0" smtClean="0"/>
              <a:t>resources and references listed at the end of each chapter. Also note the updates for additional resources which are on the website</a:t>
            </a:r>
            <a:r>
              <a:rPr lang="en-US" baseline="0" dirty="0" smtClean="0"/>
              <a:t> for the GMC book series (Global MCA). https://sites.google.com/site/globalmca/. For example, if you are interested in staff safety, see chapter 10 which is an excerpt from Operational Security Management, see the list of core resources at the end of this chapter including the link to the online full version, and for additional resources go the Update section on the book website (</a:t>
            </a:r>
            <a:r>
              <a:rPr lang="en-US" baseline="0" dirty="0" err="1" smtClean="0"/>
              <a:t>url</a:t>
            </a:r>
            <a:r>
              <a:rPr lang="en-US" baseline="0" dirty="0" smtClean="0"/>
              <a:t> is above).</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stop: The United Nations</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UN is not enough nor was it ever meant to be enough….</a:t>
            </a:r>
          </a:p>
          <a:p>
            <a:r>
              <a:rPr lang="en-GB" dirty="0" smtClean="0"/>
              <a:t>We the peoples (plural) </a:t>
            </a:r>
            <a:r>
              <a:rPr lang="en-GB" dirty="0" err="1" smtClean="0"/>
              <a:t>vs</a:t>
            </a:r>
            <a:r>
              <a:rPr lang="en-GB" dirty="0" smtClean="0"/>
              <a:t> we the governments</a:t>
            </a:r>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a:t>
            </a:r>
            <a:r>
              <a:rPr lang="en-US" baseline="0" dirty="0" smtClean="0"/>
              <a:t> billion people live in places where there is a serious threat to their physical integrity due to violence. An example of a conference we helped organize and spoke at. The conference is a good example of work in GI: </a:t>
            </a:r>
          </a:p>
          <a:p>
            <a:r>
              <a:rPr lang="en-US" baseline="0" dirty="0" smtClean="0"/>
              <a:t>Connecting relationally</a:t>
            </a:r>
          </a:p>
          <a:p>
            <a:r>
              <a:rPr lang="en-US" baseline="0" dirty="0" smtClean="0"/>
              <a:t>Contributing relevantly</a:t>
            </a:r>
          </a:p>
          <a:p>
            <a:r>
              <a:rPr lang="en-US" baseline="0" dirty="0" smtClean="0"/>
              <a:t>Core issues</a:t>
            </a:r>
          </a:p>
          <a:p>
            <a:r>
              <a:rPr lang="en-US" baseline="0" dirty="0" smtClean="0"/>
              <a:t>Core values.</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24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3E18D-C0AA-4AB4-A445-F2380591012F}" type="datetimeFigureOut">
              <a:rPr lang="en-GB" smtClean="0"/>
              <a:pPr/>
              <a:t>26/02/2015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A40F-77A0-4F8C-8116-502096CA11B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http://theflashblog.com/map.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mbercareassociate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xposedcampaign.com/vide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http://theflashblog.com/map.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http://theflashblog.com/map.gi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WdpwkmsxcI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membercareassociates.us4.list-manage1.com/track/click?u=f34fc856e7776d7b69dafd3b3&amp;id=0443fb9e04&amp;e=8abe98a91a" TargetMode="External"/><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membercareassociates.us4.list-manage.com/track/click?u=f34fc856e7776d7b69dafd3b3&amp;id=55938cedd6&amp;e=8abe98a91a" TargetMode="External"/><Relationship Id="rId5" Type="http://schemas.openxmlformats.org/officeDocument/2006/relationships/hyperlink" Target="http://membercareassociates.us4.list-manage.com/track/click?u=f34fc856e7776d7b69dafd3b3&amp;id=ec7c6c5dd8&amp;e=8abe98a91a" TargetMode="External"/><Relationship Id="rId4" Type="http://schemas.openxmlformats.org/officeDocument/2006/relationships/hyperlink" Target="https://sustainabledevelopment.u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un.org/millenniumgoals/maternal.shtml" TargetMode="External"/><Relationship Id="rId3" Type="http://schemas.openxmlformats.org/officeDocument/2006/relationships/hyperlink" Target="http://www.un.org/millenniumgoals" TargetMode="External"/><Relationship Id="rId7" Type="http://schemas.openxmlformats.org/officeDocument/2006/relationships/hyperlink" Target="http://www.un.org/millenniumgoals/childhealth.shtml" TargetMode="External"/><Relationship Id="rId2" Type="http://schemas.openxmlformats.org/officeDocument/2006/relationships/hyperlink" Target="http://www.un.org/millennium/declaration/ares552e.pdf" TargetMode="External"/><Relationship Id="rId1" Type="http://schemas.openxmlformats.org/officeDocument/2006/relationships/slideLayout" Target="../slideLayouts/slideLayout7.xml"/><Relationship Id="rId6" Type="http://schemas.openxmlformats.org/officeDocument/2006/relationships/hyperlink" Target="http://www.un.org/millenniumgoals/gender.shtml" TargetMode="External"/><Relationship Id="rId11" Type="http://schemas.openxmlformats.org/officeDocument/2006/relationships/hyperlink" Target="http://www.un.org/millenniumgoals/global.shtml" TargetMode="External"/><Relationship Id="rId5" Type="http://schemas.openxmlformats.org/officeDocument/2006/relationships/hyperlink" Target="http://www.un.org/millenniumgoals/education.shtml" TargetMode="External"/><Relationship Id="rId10" Type="http://schemas.openxmlformats.org/officeDocument/2006/relationships/hyperlink" Target="http://www.un.org/millenniumgoals/environ.shtml" TargetMode="External"/><Relationship Id="rId4" Type="http://schemas.openxmlformats.org/officeDocument/2006/relationships/hyperlink" Target="http://www.un.org/millenniumgoals/poverty.shtml" TargetMode="External"/><Relationship Id="rId9" Type="http://schemas.openxmlformats.org/officeDocument/2006/relationships/hyperlink" Target="http://www.un.org/millenniumgoals/aids.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membercareassociates.us4.list-manage.com/track/click?u=f34fc856e7776d7b69dafd3b3&amp;id=ffd4fe8156&amp;e=8abe98a91a" TargetMode="External"/><Relationship Id="rId2" Type="http://schemas.openxmlformats.org/officeDocument/2006/relationships/hyperlink" Target="http://membercareassociates.us4.list-manage.com/track/click?u=f34fc856e7776d7b69dafd3b3&amp;id=f9582affce&amp;e=8abe98a91a" TargetMode="External"/><Relationship Id="rId1" Type="http://schemas.openxmlformats.org/officeDocument/2006/relationships/slideLayout" Target="../slideLayouts/slideLayout2.xml"/><Relationship Id="rId5" Type="http://schemas.openxmlformats.org/officeDocument/2006/relationships/hyperlink" Target="http://membercareassociates.us4.list-manage2.com/track/click?u=f34fc856e7776d7b69dafd3b3&amp;id=d46b922986&amp;e=8abe98a91a" TargetMode="External"/><Relationship Id="rId4" Type="http://schemas.openxmlformats.org/officeDocument/2006/relationships/hyperlink" Target="http://membercareassociates.us4.list-manage2.com/track/click?u=f34fc856e7776d7b69dafd3b3&amp;id=1792aba1bf&amp;e=8abe98a91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us4.campaign-archive2.com/?u=f34fc856e7776d7b69dafd3b3&amp;id=d73606536a" TargetMode="External"/><Relationship Id="rId7" Type="http://schemas.openxmlformats.org/officeDocument/2006/relationships/image" Target="http://theflashblog.com/map.gif" TargetMode="External"/><Relationship Id="rId2" Type="http://schemas.openxmlformats.org/officeDocument/2006/relationships/hyperlink" Target="http://www.amazon.com/Global-Member-Care-Crossing-Humanity-ebook/dp/B00HX6WZLQ"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sustainabledevelopment.un.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embercareassociates.us4.list-manage1.com/track/click?u=f34fc856e7776d7b69dafd3b3&amp;id=9104260350&amp;e=8abe98a91a" TargetMode="External"/><Relationship Id="rId2" Type="http://schemas.openxmlformats.org/officeDocument/2006/relationships/hyperlink" Target="http://membercareassociates.us4.list-manage.com/track/click?u=f34fc856e7776d7b69dafd3b3&amp;id=8c014e88ee&amp;e=8abe98a91a"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hrw.org/reports/2012/10/02/death-sentence-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ites.google.com/site/globalmca/" TargetMode="External"/><Relationship Id="rId1" Type="http://schemas.openxmlformats.org/officeDocument/2006/relationships/slideLayout" Target="../slideLayouts/slideLayout2.xml"/><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tes.google.com/site/membercaravan/training-for-mc" TargetMode="Externa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embercareassociates.or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embercareassociates.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hyperlink" Target="http://membercareassociates.us4.list-manage.com/track/click?u=f34fc856e7776d7b69dafd3b3&amp;id=1bd714abf7&amp;e=2edb88f1ba" TargetMode="External"/><Relationship Id="rId2" Type="http://schemas.openxmlformats.org/officeDocument/2006/relationships/hyperlink" Target="http://www.apa.org/international/pi/2012/03/global-health.aspx" TargetMode="External"/><Relationship Id="rId1" Type="http://schemas.openxmlformats.org/officeDocument/2006/relationships/slideLayout" Target="../slideLayouts/slideLayout2.xml"/><Relationship Id="rId6" Type="http://schemas.openxmlformats.org/officeDocument/2006/relationships/image" Target="http://theflashblog.com/map.gif"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tube.com/watch?v=L8iRjEOH41c" TargetMode="External"/><Relationship Id="rId2" Type="http://schemas.openxmlformats.org/officeDocument/2006/relationships/hyperlink" Target="http://www.who.int/mental_health/mhgap/en/index.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fmh.com/00WorldMentalHealthDay.ht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hiddenpicturesfilm.com/" TargetMode="External"/><Relationship Id="rId2" Type="http://schemas.openxmlformats.org/officeDocument/2006/relationships/hyperlink" Target="file:///C:\Users\Kelly\Documents\Hidden%20Picturesu"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http://theflashblog.com/map.gif"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who.int/mental_health/action_plan_2013/en/"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http://theflashblog.com/map.gif" TargetMode="External"/><Relationship Id="rId3" Type="http://schemas.openxmlformats.org/officeDocument/2006/relationships/hyperlink" Target="http://www.apa.org/international/pi/2011/07/global-health.aspx" TargetMode="External"/><Relationship Id="rId7" Type="http://schemas.openxmlformats.org/officeDocument/2006/relationships/image" Target="../media/image2.png"/><Relationship Id="rId2" Type="http://schemas.openxmlformats.org/officeDocument/2006/relationships/hyperlink" Target="http://www.nejm.org/doi/full/10.1056/NEJMp1315214" TargetMode="External"/><Relationship Id="rId1" Type="http://schemas.openxmlformats.org/officeDocument/2006/relationships/slideLayout" Target="../slideLayouts/slideLayout2.xml"/><Relationship Id="rId6" Type="http://schemas.openxmlformats.org/officeDocument/2006/relationships/hyperlink" Target="http://www.mindbank.info/" TargetMode="External"/><Relationship Id="rId5" Type="http://schemas.openxmlformats.org/officeDocument/2006/relationships/hyperlink" Target="http://www.who.int/mental_health/action_plan_2013/en/" TargetMode="External"/><Relationship Id="rId4" Type="http://schemas.openxmlformats.org/officeDocument/2006/relationships/hyperlink" Target="http://www.apa.org/international/index.aspx"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membercareassociates.org/" TargetMode="External"/><Relationship Id="rId7" Type="http://schemas.openxmlformats.org/officeDocument/2006/relationships/image" Target="../media/image5.jpeg"/><Relationship Id="rId2" Type="http://schemas.openxmlformats.org/officeDocument/2006/relationships/hyperlink" Target="http://sustainabledevelopment.un.org/" TargetMode="External"/><Relationship Id="rId1" Type="http://schemas.openxmlformats.org/officeDocument/2006/relationships/slideLayout" Target="../slideLayouts/slideLayout2.xml"/><Relationship Id="rId6" Type="http://schemas.openxmlformats.org/officeDocument/2006/relationships/hyperlink" Target="http://www.apa.org/international/pi/2014/03/global-health.aspx" TargetMode="External"/><Relationship Id="rId5" Type="http://schemas.openxmlformats.org/officeDocument/2006/relationships/hyperlink" Target="https://sites.google.com/site/gmhmap/" TargetMode="External"/><Relationship Id="rId4" Type="http://schemas.openxmlformats.org/officeDocument/2006/relationships/hyperlink" Target="https://sites.google.com/site/globalmca/"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reemmbercare.blogspot.com/" TargetMode="External"/><Relationship Id="rId1" Type="http://schemas.openxmlformats.org/officeDocument/2006/relationships/slideLayout" Target="../slideLayouts/slideLayout2.xml"/><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hyperlink" Target="http://www.membercare.org/" TargetMode="External"/><Relationship Id="rId7" Type="http://schemas.openxmlformats.org/officeDocument/2006/relationships/image" Target="http://theflashblog.com/map.gif" TargetMode="External"/><Relationship Id="rId2" Type="http://schemas.openxmlformats.org/officeDocument/2006/relationships/hyperlink" Target="mailto:mcaresources@gmail.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6700" b="1" dirty="0" smtClean="0">
                <a:solidFill>
                  <a:srgbClr val="0000CC"/>
                </a:solidFill>
              </a:rPr>
              <a:t>Global Integration</a:t>
            </a:r>
            <a:br>
              <a:rPr lang="en-GB" sz="6700" b="1" dirty="0" smtClean="0">
                <a:solidFill>
                  <a:srgbClr val="0000CC"/>
                </a:solidFill>
              </a:rPr>
            </a:br>
            <a:r>
              <a:rPr lang="en-GB" sz="3600" b="1" i="1" dirty="0" smtClean="0">
                <a:solidFill>
                  <a:srgbClr val="0000CC"/>
                </a:solidFill>
              </a:rPr>
              <a:t>Lessons from our Journey</a:t>
            </a:r>
            <a:br>
              <a:rPr lang="en-GB" sz="3600" b="1" i="1" dirty="0" smtClean="0">
                <a:solidFill>
                  <a:srgbClr val="0000CC"/>
                </a:solidFill>
              </a:rPr>
            </a:br>
            <a:r>
              <a:rPr lang="en-GB" sz="3100" b="1" i="1" dirty="0" smtClean="0">
                <a:solidFill>
                  <a:srgbClr val="0000CC"/>
                </a:solidFill>
              </a:rPr>
              <a:t>Global Member Care, Global Mental Health,</a:t>
            </a:r>
            <a:br>
              <a:rPr lang="en-GB" sz="3100" b="1" i="1" dirty="0" smtClean="0">
                <a:solidFill>
                  <a:srgbClr val="0000CC"/>
                </a:solidFill>
              </a:rPr>
            </a:br>
            <a:r>
              <a:rPr lang="en-GB" sz="3100" b="1" i="1" dirty="0" smtClean="0">
                <a:solidFill>
                  <a:srgbClr val="0000CC"/>
                </a:solidFill>
              </a:rPr>
              <a:t>and  Sustainable Development</a:t>
            </a:r>
            <a:r>
              <a:rPr lang="en-GB" sz="6700" b="1" dirty="0" smtClean="0">
                <a:solidFill>
                  <a:srgbClr val="0000CC"/>
                </a:solidFill>
              </a:rPr>
              <a:t/>
            </a:r>
            <a:br>
              <a:rPr lang="en-GB" sz="6700" b="1" dirty="0" smtClean="0">
                <a:solidFill>
                  <a:srgbClr val="0000CC"/>
                </a:solidFill>
              </a:rPr>
            </a:br>
            <a:r>
              <a:rPr lang="en-GB" sz="3100" b="1" dirty="0" smtClean="0"/>
              <a:t/>
            </a:r>
            <a:br>
              <a:rPr lang="en-GB" sz="3100" b="1" dirty="0" smtClean="0"/>
            </a:br>
            <a:r>
              <a:rPr lang="en-GB" sz="3100" b="1" dirty="0" smtClean="0"/>
              <a:t>Global Christianity and World Evangelization</a:t>
            </a:r>
            <a:br>
              <a:rPr lang="en-GB" sz="3100" b="1" dirty="0" smtClean="0"/>
            </a:br>
            <a:r>
              <a:rPr lang="en-GB" sz="3100" b="1" dirty="0" smtClean="0"/>
              <a:t>Gordon-Conwell Seminary</a:t>
            </a:r>
            <a:br>
              <a:rPr lang="en-GB" sz="3100" b="1" dirty="0" smtClean="0"/>
            </a:br>
            <a:r>
              <a:rPr lang="en-GB" sz="3100" b="1" dirty="0" smtClean="0"/>
              <a:t>14 January 2015</a:t>
            </a:r>
            <a:r>
              <a:rPr lang="en-GB" sz="2400" dirty="0" smtClean="0"/>
              <a:t/>
            </a:r>
            <a:br>
              <a:rPr lang="en-GB" sz="2400" dirty="0" smtClean="0"/>
            </a:br>
            <a:r>
              <a:rPr lang="en-GB" sz="2400" dirty="0" smtClean="0"/>
              <a:t/>
            </a:r>
            <a:br>
              <a:rPr lang="en-GB" sz="2400" dirty="0" smtClean="0"/>
            </a:br>
            <a:r>
              <a:rPr lang="en-GB" sz="2400" b="1" dirty="0" smtClean="0"/>
              <a:t> Kelly  O’Donnell, </a:t>
            </a:r>
            <a:r>
              <a:rPr lang="en-GB" sz="2400" b="1" dirty="0" err="1" smtClean="0"/>
              <a:t>PsyD</a:t>
            </a:r>
            <a:r>
              <a:rPr lang="en-GB" sz="2400" b="1" dirty="0" smtClean="0"/>
              <a:t> and </a:t>
            </a:r>
            <a:r>
              <a:rPr lang="en-GB" sz="2400" b="1" dirty="0" err="1" smtClean="0"/>
              <a:t>Mich</a:t>
            </a:r>
            <a:r>
              <a:rPr lang="en-US" sz="2400" b="1" dirty="0" smtClean="0"/>
              <a:t>è</a:t>
            </a:r>
            <a:r>
              <a:rPr lang="en-GB" sz="2400" b="1" dirty="0" smtClean="0"/>
              <a:t>le Lewis O’Donnell, </a:t>
            </a:r>
            <a:r>
              <a:rPr lang="en-GB" sz="2400" b="1" dirty="0" err="1" smtClean="0"/>
              <a:t>PsyD</a:t>
            </a:r>
            <a:r>
              <a:rPr lang="en-GB" sz="2400" b="1" dirty="0" smtClean="0"/>
              <a:t> </a:t>
            </a:r>
            <a:br>
              <a:rPr lang="en-GB" sz="2400" b="1" dirty="0" smtClean="0"/>
            </a:br>
            <a:r>
              <a:rPr lang="en-GB" sz="2400" b="1" dirty="0" smtClean="0"/>
              <a:t>Consulting Psychologists</a:t>
            </a:r>
            <a:r>
              <a:rPr lang="en-GB" sz="2400" dirty="0" smtClean="0"/>
              <a:t>, </a:t>
            </a:r>
            <a:r>
              <a:rPr lang="en-GB" sz="2400" b="1" dirty="0" smtClean="0"/>
              <a:t>Member Care Associates, Inc.</a:t>
            </a:r>
            <a:br>
              <a:rPr lang="en-GB" sz="2400" b="1" dirty="0" smtClean="0"/>
            </a:br>
            <a:r>
              <a:rPr lang="en-GB" sz="1800" b="1" dirty="0" smtClean="0"/>
              <a:t>(c) 2015 Kelly and Michele O’Donnell</a:t>
            </a:r>
            <a:r>
              <a:rPr lang="en-GB" sz="2400" dirty="0" smtClean="0"/>
              <a:t/>
            </a:r>
            <a:br>
              <a:rPr lang="en-GB" sz="2400" dirty="0" smtClean="0"/>
            </a:br>
            <a:r>
              <a:rPr lang="en-US" sz="2400" i="1" dirty="0" smtClean="0"/>
              <a:t> </a:t>
            </a:r>
            <a:r>
              <a:rPr lang="en-GB" dirty="0" smtClean="0"/>
              <a:t/>
            </a:r>
            <a:br>
              <a:rPr lang="en-GB" dirty="0" smtClean="0"/>
            </a:br>
            <a:r>
              <a:rPr lang="en-US" i="1" dirty="0" smtClean="0"/>
              <a:t> </a:t>
            </a:r>
            <a:r>
              <a:rPr lang="en-GB" dirty="0" smtClean="0"/>
              <a:t/>
            </a:r>
            <a:br>
              <a:rPr lang="en-GB" dirty="0" smtClean="0"/>
            </a:br>
            <a:r>
              <a:rPr lang="en-US" i="1" dirty="0" smtClean="0"/>
              <a:t> </a:t>
            </a:r>
            <a:r>
              <a:rPr lang="en-GB" dirty="0" smtClean="0"/>
              <a:t/>
            </a:r>
            <a:br>
              <a:rPr lang="en-GB" dirty="0" smtClean="0"/>
            </a:br>
            <a:r>
              <a:rPr lang="en-US" i="1" dirty="0" smtClean="0"/>
              <a:t> </a:t>
            </a:r>
            <a:r>
              <a:rPr lang="en-GB" dirty="0" smtClean="0"/>
              <a:t/>
            </a:r>
            <a:br>
              <a:rPr lang="en-GB" dirty="0" smtClean="0"/>
            </a:br>
            <a:endParaRPr lang="en-GB" dirty="0"/>
          </a:p>
        </p:txBody>
      </p:sp>
      <p:pic>
        <p:nvPicPr>
          <p:cNvPr id="5" name="Picture 4" descr="Member Care Associates Inc.jpg"/>
          <p:cNvPicPr>
            <a:picLocks noChangeAspect="1"/>
          </p:cNvPicPr>
          <p:nvPr/>
        </p:nvPicPr>
        <p:blipFill>
          <a:blip r:embed="rId2" cstate="print"/>
          <a:stretch>
            <a:fillRect/>
          </a:stretch>
        </p:blipFill>
        <p:spPr>
          <a:xfrm>
            <a:off x="3962400" y="228600"/>
            <a:ext cx="999883" cy="1031294"/>
          </a:xfrm>
          <a:prstGeom prst="rect">
            <a:avLst/>
          </a:prstGeom>
          <a:ln>
            <a:solidFill>
              <a:srgbClr val="0000FF"/>
            </a:solidFill>
          </a:ln>
        </p:spPr>
      </p:pic>
      <p:pic>
        <p:nvPicPr>
          <p:cNvPr id="7" name="Picture 5" descr="http://theflashblog.com/map.gif"/>
          <p:cNvPicPr>
            <a:picLocks noChangeAspect="1" noChangeArrowheads="1"/>
          </p:cNvPicPr>
          <p:nvPr/>
        </p:nvPicPr>
        <p:blipFill>
          <a:blip r:embed="rId3" r:link="rId4" cstate="print"/>
          <a:srcRect/>
          <a:stretch>
            <a:fillRect/>
          </a:stretch>
        </p:blipFill>
        <p:spPr bwMode="auto">
          <a:xfrm>
            <a:off x="4648200" y="685800"/>
            <a:ext cx="914400" cy="9144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solidFill>
                  <a:srgbClr val="0000FF"/>
                </a:solidFill>
                <a:sym typeface="Wingdings" pitchFamily="2" charset="2"/>
              </a:rPr>
              <a:t/>
            </a:r>
            <a:br>
              <a:rPr lang="en-US" b="1" dirty="0" smtClean="0">
                <a:solidFill>
                  <a:srgbClr val="0000FF"/>
                </a:solidFill>
                <a:sym typeface="Wingdings" pitchFamily="2" charset="2"/>
              </a:rPr>
            </a:br>
            <a:r>
              <a:rPr lang="en-US" b="1" dirty="0" smtClean="0">
                <a:solidFill>
                  <a:srgbClr val="0000FF"/>
                </a:solidFill>
                <a:sym typeface="Wingdings" pitchFamily="2" charset="2"/>
              </a:rPr>
              <a:t/>
            </a:r>
            <a:br>
              <a:rPr lang="en-US" b="1" dirty="0" smtClean="0">
                <a:solidFill>
                  <a:srgbClr val="0000FF"/>
                </a:solidFill>
                <a:sym typeface="Wingdings" pitchFamily="2" charset="2"/>
              </a:rPr>
            </a:br>
            <a:r>
              <a:rPr lang="en-US" b="1" dirty="0" smtClean="0">
                <a:solidFill>
                  <a:srgbClr val="0000FF"/>
                </a:solidFill>
              </a:rPr>
              <a:t>GI Joe and GI Jane</a:t>
            </a:r>
            <a:br>
              <a:rPr lang="en-US" b="1" dirty="0" smtClean="0">
                <a:solidFill>
                  <a:srgbClr val="0000FF"/>
                </a:solidFill>
              </a:rPr>
            </a:br>
            <a:r>
              <a:rPr lang="en-US" b="1" dirty="0" smtClean="0">
                <a:solidFill>
                  <a:srgbClr val="0000FF"/>
                </a:solidFill>
              </a:rPr>
              <a:t> </a:t>
            </a:r>
            <a:r>
              <a:rPr lang="en-US" b="1" dirty="0" smtClean="0">
                <a:solidFill>
                  <a:srgbClr val="0000FF"/>
                </a:solidFill>
                <a:sym typeface="Wingdings" pitchFamily="2" charset="2"/>
              </a:rPr>
              <a:t>                </a:t>
            </a:r>
            <a:br>
              <a:rPr lang="en-US" b="1" dirty="0" smtClean="0">
                <a:solidFill>
                  <a:srgbClr val="0000FF"/>
                </a:solidFill>
                <a:sym typeface="Wingdings" pitchFamily="2" charset="2"/>
              </a:rPr>
            </a:br>
            <a:r>
              <a:rPr lang="en-US" b="1" dirty="0" smtClean="0">
                <a:solidFill>
                  <a:srgbClr val="0000FF"/>
                </a:solidFill>
                <a:sym typeface="Wingdings" pitchFamily="2" charset="2"/>
              </a:rPr>
              <a:t/>
            </a:r>
            <a:br>
              <a:rPr lang="en-US" b="1" dirty="0" smtClean="0">
                <a:solidFill>
                  <a:srgbClr val="0000FF"/>
                </a:solidFill>
                <a:sym typeface="Wingdings" pitchFamily="2" charset="2"/>
              </a:rPr>
            </a:br>
            <a:endParaRPr lang="en-US" b="1" dirty="0">
              <a:solidFill>
                <a:srgbClr val="0000FF"/>
              </a:solidFill>
            </a:endParaRPr>
          </a:p>
        </p:txBody>
      </p:sp>
      <p:sp>
        <p:nvSpPr>
          <p:cNvPr id="3" name="Content Placeholder 2"/>
          <p:cNvSpPr>
            <a:spLocks noGrp="1"/>
          </p:cNvSpPr>
          <p:nvPr>
            <p:ph idx="1"/>
          </p:nvPr>
        </p:nvSpPr>
        <p:spPr>
          <a:xfrm>
            <a:off x="457200" y="2286000"/>
            <a:ext cx="8229600" cy="4572000"/>
          </a:xfrm>
        </p:spPr>
        <p:txBody>
          <a:bodyPr>
            <a:normAutofit fontScale="92500" lnSpcReduction="20000"/>
          </a:bodyPr>
          <a:lstStyle/>
          <a:p>
            <a:pPr algn="just">
              <a:buNone/>
            </a:pPr>
            <a:r>
              <a:rPr lang="en-US" dirty="0" smtClean="0"/>
              <a:t>	Our international work as psychologists is based in Geneva. It includes regular interactions with personnel/events in the United Nations, World Health Organization, and international NGOs—and hence materials, perspectives, and cutting edge news that we can share with colleagues. </a:t>
            </a:r>
          </a:p>
          <a:p>
            <a:pPr algn="just"/>
            <a:endParaRPr lang="en-US" dirty="0" smtClean="0"/>
          </a:p>
          <a:p>
            <a:pPr algn="just">
              <a:buNone/>
            </a:pPr>
            <a:r>
              <a:rPr lang="en-US" dirty="0" smtClean="0"/>
              <a:t>	We think that one of the greatest opportunities currently for further developing GI is organizing a new coalition(s) of colleagues/organizations committed to/involved in GI (</a:t>
            </a:r>
            <a:r>
              <a:rPr lang="en-US" b="1" dirty="0" smtClean="0">
                <a:solidFill>
                  <a:srgbClr val="0000CC"/>
                </a:solidFill>
              </a:rPr>
              <a:t>global integrators</a:t>
            </a:r>
            <a:r>
              <a:rPr lang="en-US" dirty="0" smtClean="0"/>
              <a:t>).</a:t>
            </a:r>
            <a:endParaRPr lang="en-US" dirty="0"/>
          </a:p>
        </p:txBody>
      </p:sp>
      <p:pic>
        <p:nvPicPr>
          <p:cNvPr id="5" name="Picture 4" descr="kelly and michele india in france.jpg"/>
          <p:cNvPicPr>
            <a:picLocks noChangeAspect="1"/>
          </p:cNvPicPr>
          <p:nvPr/>
        </p:nvPicPr>
        <p:blipFill>
          <a:blip r:embed="rId2" cstate="print"/>
          <a:stretch>
            <a:fillRect/>
          </a:stretch>
        </p:blipFill>
        <p:spPr>
          <a:xfrm>
            <a:off x="1" y="0"/>
            <a:ext cx="1295884" cy="2209800"/>
          </a:xfrm>
          <a:prstGeom prst="rect">
            <a:avLst/>
          </a:prstGeom>
        </p:spPr>
      </p:pic>
      <p:pic>
        <p:nvPicPr>
          <p:cNvPr id="6" name="Picture 5" descr="kelly and michele india in france april 2012.jpg"/>
          <p:cNvPicPr>
            <a:picLocks noChangeAspect="1"/>
          </p:cNvPicPr>
          <p:nvPr/>
        </p:nvPicPr>
        <p:blipFill>
          <a:blip r:embed="rId3" cstate="print"/>
          <a:stretch>
            <a:fillRect/>
          </a:stretch>
        </p:blipFill>
        <p:spPr>
          <a:xfrm>
            <a:off x="7926824" y="1"/>
            <a:ext cx="1217174"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Mt. 13: 52</a:t>
            </a:r>
            <a:br>
              <a:rPr lang="en-US" dirty="0" smtClean="0"/>
            </a:br>
            <a:r>
              <a:rPr lang="en-US" dirty="0" smtClean="0"/>
              <a:t>GI Gems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lgn="just"/>
            <a:r>
              <a:rPr lang="en-US" dirty="0" smtClean="0"/>
              <a:t>“</a:t>
            </a:r>
            <a:r>
              <a:rPr lang="en-US" b="1" dirty="0" smtClean="0"/>
              <a:t>Therefore </a:t>
            </a:r>
            <a:r>
              <a:rPr lang="en-US" dirty="0" smtClean="0"/>
              <a:t>every scribe that has become a disciple of the kingdom of heaven is like the owner of the house that brings from his </a:t>
            </a:r>
            <a:r>
              <a:rPr lang="en-US" b="1" dirty="0" smtClean="0">
                <a:solidFill>
                  <a:srgbClr val="0000CC"/>
                </a:solidFill>
              </a:rPr>
              <a:t>treasure new things and old things</a:t>
            </a:r>
            <a:r>
              <a:rPr lang="en-US" dirty="0" smtClean="0"/>
              <a:t>” </a:t>
            </a:r>
          </a:p>
          <a:p>
            <a:pPr algn="just">
              <a:buNone/>
            </a:pPr>
            <a:endParaRPr lang="en-US" dirty="0" smtClean="0"/>
          </a:p>
          <a:p>
            <a:r>
              <a:rPr lang="en-US" dirty="0" smtClean="0"/>
              <a:t>Our application:</a:t>
            </a:r>
            <a:br>
              <a:rPr lang="en-US" dirty="0" smtClean="0"/>
            </a:br>
            <a:r>
              <a:rPr lang="en-US" dirty="0" smtClean="0"/>
              <a:t>Every learned/influential person who is a serious follower of God and God’s ways, is a steward of important resources—she/he is aware of and utilizes foundational (old) and new resources that are special/crucial: perspectives, practices, tools, relationships , directions, etc. </a:t>
            </a:r>
            <a:r>
              <a:rPr lang="en-US" i="1" dirty="0" smtClean="0"/>
              <a:t>ad </a:t>
            </a:r>
            <a:r>
              <a:rPr lang="en-US" i="1" dirty="0" err="1" smtClean="0"/>
              <a:t>majorem</a:t>
            </a:r>
            <a:r>
              <a:rPr lang="en-US" i="1" dirty="0" smtClean="0"/>
              <a:t> Dei </a:t>
            </a:r>
            <a:r>
              <a:rPr lang="en-US" i="1" dirty="0" err="1" smtClean="0"/>
              <a:t>gloriam</a:t>
            </a:r>
            <a:r>
              <a:rPr lang="en-US" i="1" dirty="0" smtClean="0"/>
              <a:t>. </a:t>
            </a:r>
            <a:r>
              <a:rPr lang="en-US" b="1" dirty="0" smtClean="0">
                <a:solidFill>
                  <a:srgbClr val="0000CC"/>
                </a:solidFill>
                <a:sym typeface="Wingdings" pitchFamily="2" charset="2"/>
              </a:rPr>
              <a:t></a:t>
            </a:r>
            <a:endParaRPr lang="en-US" b="1" dirty="0">
              <a:solidFill>
                <a:srgbClr val="0000CC"/>
              </a:solidFill>
            </a:endParaRPr>
          </a:p>
        </p:txBody>
      </p:sp>
      <p:pic>
        <p:nvPicPr>
          <p:cNvPr id="4" name="Content Placeholder 3" descr="C:\Users\Kelly\Pictures\missio dei and missio mundi gmc model.jpg"/>
          <p:cNvPicPr>
            <a:picLocks/>
          </p:cNvPicPr>
          <p:nvPr/>
        </p:nvPicPr>
        <p:blipFill>
          <a:blip r:embed="rId2" cstate="print"/>
          <a:srcRect/>
          <a:stretch>
            <a:fillRect/>
          </a:stretch>
        </p:blipFill>
        <p:spPr bwMode="auto">
          <a:xfrm>
            <a:off x="0" y="0"/>
            <a:ext cx="1219200" cy="1295400"/>
          </a:xfrm>
          <a:prstGeom prst="rect">
            <a:avLst/>
          </a:prstGeom>
          <a:noFill/>
          <a:ln w="9525">
            <a:noFill/>
            <a:miter lim="800000"/>
            <a:headEnd/>
            <a:tailEnd/>
          </a:ln>
        </p:spPr>
      </p:pic>
      <p:pic>
        <p:nvPicPr>
          <p:cNvPr id="5" name="Picture 4" descr="MemberCare_Cover_PRESS 2.jpg"/>
          <p:cNvPicPr>
            <a:picLocks noChangeAspect="1"/>
          </p:cNvPicPr>
          <p:nvPr/>
        </p:nvPicPr>
        <p:blipFill>
          <a:blip r:embed="rId3" cstate="print"/>
          <a:stretch>
            <a:fillRect/>
          </a:stretch>
        </p:blipFill>
        <p:spPr>
          <a:xfrm>
            <a:off x="8229600" y="0"/>
            <a:ext cx="9144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Global Integration Updates</a:t>
            </a:r>
            <a:endParaRPr lang="en-US" dirty="0">
              <a:solidFill>
                <a:srgbClr val="0000CC"/>
              </a:solidFill>
            </a:endParaRPr>
          </a:p>
        </p:txBody>
      </p:sp>
      <p:sp>
        <p:nvSpPr>
          <p:cNvPr id="3" name="Content Placeholder 2"/>
          <p:cNvSpPr>
            <a:spLocks noGrp="1"/>
          </p:cNvSpPr>
          <p:nvPr>
            <p:ph idx="1"/>
          </p:nvPr>
        </p:nvSpPr>
        <p:spPr/>
        <p:txBody>
          <a:bodyPr/>
          <a:lstStyle/>
          <a:p>
            <a:r>
              <a:rPr lang="en-US" dirty="0" smtClean="0"/>
              <a:t>See GI archives at:</a:t>
            </a:r>
          </a:p>
          <a:p>
            <a:pPr>
              <a:buNone/>
            </a:pPr>
            <a:r>
              <a:rPr lang="en-US" dirty="0" smtClean="0">
                <a:hlinkClick r:id="rId2"/>
              </a:rPr>
              <a:t>www.membercareassociates.org</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CC"/>
                </a:solidFill>
              </a:rPr>
              <a:t>Why can’t Grace go to school?</a:t>
            </a:r>
            <a:endParaRPr lang="en-US" sz="3200" dirty="0">
              <a:solidFill>
                <a:srgbClr val="0000CC"/>
              </a:solidFill>
            </a:endParaRPr>
          </a:p>
        </p:txBody>
      </p:sp>
      <p:sp>
        <p:nvSpPr>
          <p:cNvPr id="3" name="Content Placeholder 2"/>
          <p:cNvSpPr>
            <a:spLocks noGrp="1"/>
          </p:cNvSpPr>
          <p:nvPr>
            <p:ph idx="1"/>
          </p:nvPr>
        </p:nvSpPr>
        <p:spPr/>
        <p:txBody>
          <a:bodyPr/>
          <a:lstStyle/>
          <a:p>
            <a:r>
              <a:rPr lang="en-US" dirty="0" smtClean="0"/>
              <a:t>. </a:t>
            </a:r>
            <a:r>
              <a:rPr lang="en-US" dirty="0" smtClean="0">
                <a:hlinkClick r:id="rId2"/>
              </a:rPr>
              <a:t>http://exposedcampaign.com/video</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GB" b="1" dirty="0" smtClean="0">
                <a:solidFill>
                  <a:srgbClr val="0000FF"/>
                </a:solidFill>
              </a:rPr>
              <a:t/>
            </a:r>
            <a:br>
              <a:rPr lang="en-GB" b="1" dirty="0" smtClean="0">
                <a:solidFill>
                  <a:srgbClr val="0000FF"/>
                </a:solidFill>
              </a:rPr>
            </a:br>
            <a:r>
              <a:rPr lang="en-GB" b="1" dirty="0" smtClean="0">
                <a:solidFill>
                  <a:srgbClr val="0000FF"/>
                </a:solidFill>
              </a:rPr>
              <a:t>Part 2</a:t>
            </a:r>
            <a:br>
              <a:rPr lang="en-GB" b="1" dirty="0" smtClean="0">
                <a:solidFill>
                  <a:srgbClr val="0000FF"/>
                </a:solidFill>
              </a:rPr>
            </a:br>
            <a:r>
              <a:rPr lang="en-GB" b="1" dirty="0" smtClean="0">
                <a:solidFill>
                  <a:srgbClr val="0000FF"/>
                </a:solidFill>
              </a:rPr>
              <a:t>United Nations</a:t>
            </a:r>
            <a:br>
              <a:rPr lang="en-GB" b="1" dirty="0" smtClean="0">
                <a:solidFill>
                  <a:srgbClr val="0000FF"/>
                </a:solidFill>
              </a:rPr>
            </a:br>
            <a:r>
              <a:rPr lang="en-GB" sz="3100" b="1" i="1" dirty="0" smtClean="0">
                <a:solidFill>
                  <a:srgbClr val="0000FF"/>
                </a:solidFill>
              </a:rPr>
              <a:t>A global context for navigating GI </a:t>
            </a:r>
            <a:br>
              <a:rPr lang="en-GB" sz="3100" b="1" i="1" dirty="0" smtClean="0">
                <a:solidFill>
                  <a:srgbClr val="0000FF"/>
                </a:solidFill>
              </a:rPr>
            </a:br>
            <a:endParaRPr lang="en-GB" sz="3100" i="1" dirty="0"/>
          </a:p>
        </p:txBody>
      </p:sp>
      <p:pic>
        <p:nvPicPr>
          <p:cNvPr id="4" name="Picture 1" descr="C:\Users\Kelly\Pictures\GMH touring the terrain via analagous 17th century map.jpg"/>
          <p:cNvPicPr>
            <a:picLocks noGrp="1" noChangeAspect="1" noChangeArrowheads="1"/>
          </p:cNvPicPr>
          <p:nvPr>
            <p:ph idx="1"/>
          </p:nvPr>
        </p:nvPicPr>
        <p:blipFill>
          <a:blip r:embed="rId2" cstate="print"/>
          <a:srcRect/>
          <a:stretch>
            <a:fillRect/>
          </a:stretch>
        </p:blipFill>
        <p:spPr bwMode="auto">
          <a:xfrm>
            <a:off x="1371600" y="2332037"/>
            <a:ext cx="6442652"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un genva.jpg"/>
          <p:cNvPicPr>
            <a:picLocks noChangeAspect="1"/>
          </p:cNvPicPr>
          <p:nvPr/>
        </p:nvPicPr>
        <p:blipFill>
          <a:blip r:embed="rId3" cstate="print"/>
          <a:stretch>
            <a:fillRect/>
          </a:stretch>
        </p:blipFill>
        <p:spPr>
          <a:xfrm>
            <a:off x="457200" y="304800"/>
            <a:ext cx="8321282" cy="6248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a:xfrm>
            <a:off x="0" y="1371600"/>
            <a:ext cx="9144000" cy="5486400"/>
          </a:xfrm>
        </p:spPr>
        <p:txBody>
          <a:bodyPr>
            <a:normAutofit fontScale="62500" lnSpcReduction="20000"/>
          </a:bodyPr>
          <a:lstStyle/>
          <a:p>
            <a:pPr algn="just"/>
            <a:endParaRPr lang="en-GB" dirty="0" smtClean="0"/>
          </a:p>
          <a:p>
            <a:pPr algn="ctr">
              <a:buNone/>
            </a:pPr>
            <a:r>
              <a:rPr lang="en-GB" b="1" dirty="0" smtClean="0"/>
              <a:t>One of the organizations with which we work</a:t>
            </a:r>
          </a:p>
          <a:p>
            <a:pPr algn="ctr">
              <a:buNone/>
            </a:pPr>
            <a:endParaRPr lang="en-GB" b="1" dirty="0" smtClean="0"/>
          </a:p>
          <a:p>
            <a:pPr algn="just"/>
            <a:r>
              <a:rPr lang="en-GB" dirty="0" smtClean="0"/>
              <a:t>The </a:t>
            </a:r>
            <a:r>
              <a:rPr lang="en-GB" i="1" dirty="0" smtClean="0"/>
              <a:t>NGO Forum for Health </a:t>
            </a:r>
            <a:r>
              <a:rPr lang="en-GB" dirty="0" smtClean="0"/>
              <a:t>is a Geneva-based consortium of 30 health organizations--</a:t>
            </a:r>
            <a:r>
              <a:rPr lang="en-GB" dirty="0" smtClean="0">
                <a:solidFill>
                  <a:srgbClr val="0000FF"/>
                </a:solidFill>
              </a:rPr>
              <a:t>promoting human rights and quality care in global health</a:t>
            </a:r>
            <a:r>
              <a:rPr lang="en-GB" dirty="0" smtClean="0"/>
              <a:t>. </a:t>
            </a:r>
          </a:p>
          <a:p>
            <a:pPr algn="just"/>
            <a:endParaRPr lang="en-GB" dirty="0" smtClean="0"/>
          </a:p>
          <a:p>
            <a:pPr algn="just"/>
            <a:r>
              <a:rPr lang="en-GB" dirty="0" smtClean="0"/>
              <a:t>Our origins lie in the 1978 Alma Ata Conference on Primary Health Care. </a:t>
            </a:r>
          </a:p>
          <a:p>
            <a:pPr algn="just"/>
            <a:endParaRPr lang="en-GB" dirty="0" smtClean="0"/>
          </a:p>
          <a:p>
            <a:pPr algn="just"/>
            <a:r>
              <a:rPr lang="en-GB" dirty="0" smtClean="0"/>
              <a:t>2008: Mental Health and Psychosocial Working Group</a:t>
            </a:r>
          </a:p>
          <a:p>
            <a:pPr algn="just"/>
            <a:endParaRPr lang="en-GB" dirty="0" smtClean="0"/>
          </a:p>
          <a:p>
            <a:pPr algn="just"/>
            <a:r>
              <a:rPr lang="en-GB" dirty="0" smtClean="0"/>
              <a:t>Our mission is to contribute to making </a:t>
            </a:r>
            <a:r>
              <a:rPr lang="en-GB" dirty="0" smtClean="0">
                <a:solidFill>
                  <a:srgbClr val="0000FF"/>
                </a:solidFill>
              </a:rPr>
              <a:t>health for all a reality:</a:t>
            </a:r>
            <a:endParaRPr lang="en-GB" dirty="0" smtClean="0"/>
          </a:p>
          <a:p>
            <a:pPr algn="just">
              <a:buNone/>
            </a:pPr>
            <a:r>
              <a:rPr lang="en-GB" dirty="0" smtClean="0"/>
              <a:t>	-- advocating for protection and realization of the </a:t>
            </a:r>
            <a:r>
              <a:rPr lang="en-GB" b="1" dirty="0" smtClean="0"/>
              <a:t>right to health</a:t>
            </a:r>
            <a:r>
              <a:rPr lang="en-GB" dirty="0" smtClean="0"/>
              <a:t>; </a:t>
            </a:r>
          </a:p>
          <a:p>
            <a:pPr algn="just">
              <a:buNone/>
            </a:pPr>
            <a:r>
              <a:rPr lang="en-GB" dirty="0" smtClean="0"/>
              <a:t>	--promoting equity and justice in </a:t>
            </a:r>
            <a:r>
              <a:rPr lang="en-GB" b="1" dirty="0" smtClean="0"/>
              <a:t>access to health </a:t>
            </a:r>
            <a:r>
              <a:rPr lang="en-GB" dirty="0" smtClean="0"/>
              <a:t>for all persons at all stages of their life; </a:t>
            </a:r>
          </a:p>
          <a:p>
            <a:pPr algn="just">
              <a:buNone/>
            </a:pPr>
            <a:r>
              <a:rPr lang="en-GB" dirty="0" smtClean="0"/>
              <a:t>     --promoting and encouraging </a:t>
            </a:r>
            <a:r>
              <a:rPr lang="en-GB" b="1" dirty="0" smtClean="0"/>
              <a:t>healthy life choices</a:t>
            </a:r>
            <a:r>
              <a:rPr lang="en-GB" dirty="0" smtClean="0"/>
              <a:t>.</a:t>
            </a:r>
          </a:p>
          <a:p>
            <a:pPr algn="just">
              <a:buNone/>
            </a:pPr>
            <a:endParaRPr lang="en-GB" dirty="0" smtClean="0"/>
          </a:p>
          <a:p>
            <a:pPr algn="ctr">
              <a:buNone/>
            </a:pPr>
            <a:r>
              <a:rPr lang="en-GB" b="1" dirty="0" smtClean="0"/>
              <a:t>The next slides illustrate some areas of GMH consultation </a:t>
            </a:r>
          </a:p>
          <a:p>
            <a:pPr algn="ctr">
              <a:buNone/>
            </a:pPr>
            <a:r>
              <a:rPr lang="en-GB" b="1" dirty="0" smtClean="0"/>
              <a:t>to “educate and advocate” for health and mental health</a:t>
            </a:r>
          </a:p>
          <a:p>
            <a:endParaRPr lang="en-GB" dirty="0"/>
          </a:p>
        </p:txBody>
      </p:sp>
      <p:pic>
        <p:nvPicPr>
          <p:cNvPr id="4" name="Picture 3" descr="ngo forum for health logo.jpg"/>
          <p:cNvPicPr>
            <a:picLocks noChangeAspect="1"/>
          </p:cNvPicPr>
          <p:nvPr/>
        </p:nvPicPr>
        <p:blipFill>
          <a:blip r:embed="rId2" cstate="print"/>
          <a:stretch>
            <a:fillRect/>
          </a:stretch>
        </p:blipFill>
        <p:spPr>
          <a:xfrm>
            <a:off x="3124200" y="0"/>
            <a:ext cx="2930684" cy="1371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82562"/>
          </a:xfrm>
        </p:spPr>
        <p:txBody>
          <a:bodyPr>
            <a:normAutofit fontScale="90000"/>
          </a:bodyPr>
          <a:lstStyle/>
          <a:p>
            <a:r>
              <a:rPr lang="en-US" sz="2800" b="1" dirty="0" smtClean="0">
                <a:solidFill>
                  <a:schemeClr val="tx1"/>
                </a:solidFill>
              </a:rPr>
              <a:t/>
            </a:r>
            <a:br>
              <a:rPr lang="en-US" sz="2800" b="1" dirty="0" smtClean="0">
                <a:solidFill>
                  <a:schemeClr val="tx1"/>
                </a:solidFill>
              </a:rPr>
            </a:br>
            <a:r>
              <a:rPr lang="en-US" sz="2000" b="1" dirty="0" smtClean="0"/>
              <a:t>I</a:t>
            </a:r>
            <a:r>
              <a:rPr lang="en-US" sz="2000" b="1" dirty="0" smtClean="0">
                <a:solidFill>
                  <a:schemeClr val="tx1"/>
                </a:solidFill>
              </a:rPr>
              <a:t>nvolvement in putting MH on the NCD agenda </a:t>
            </a:r>
            <a:br>
              <a:rPr lang="en-US" sz="2000" b="1" dirty="0" smtClean="0">
                <a:solidFill>
                  <a:schemeClr val="tx1"/>
                </a:solidFill>
              </a:rPr>
            </a:br>
            <a:r>
              <a:rPr lang="en-US" sz="2000" b="1" dirty="0" smtClean="0">
                <a:solidFill>
                  <a:schemeClr val="tx1"/>
                </a:solidFill>
              </a:rPr>
              <a:t>(e.g., four joint statements) </a:t>
            </a:r>
            <a:br>
              <a:rPr lang="en-US" sz="2000" b="1" dirty="0" smtClean="0">
                <a:solidFill>
                  <a:schemeClr val="tx1"/>
                </a:solidFill>
              </a:rPr>
            </a:br>
            <a:r>
              <a:rPr lang="en-US" sz="2000" b="1" dirty="0" smtClean="0">
                <a:solidFill>
                  <a:schemeClr val="tx1"/>
                </a:solidFill>
              </a:rPr>
              <a:t>leading up to the UN General Assembly High level Meeting on NCDs, Sept 2011</a:t>
            </a:r>
            <a:endParaRPr lang="en-GB" sz="2000" b="1" dirty="0"/>
          </a:p>
        </p:txBody>
      </p:sp>
      <p:sp>
        <p:nvSpPr>
          <p:cNvPr id="3" name="Content Placeholder 2"/>
          <p:cNvSpPr>
            <a:spLocks noGrp="1"/>
          </p:cNvSpPr>
          <p:nvPr>
            <p:ph idx="1"/>
          </p:nvPr>
        </p:nvSpPr>
        <p:spPr/>
        <p:txBody>
          <a:bodyPr>
            <a:normAutofit/>
          </a:bodyPr>
          <a:lstStyle/>
          <a:p>
            <a:pPr algn="ctr">
              <a:buNone/>
            </a:pPr>
            <a:endParaRPr lang="en-GB" sz="2400" dirty="0" smtClean="0"/>
          </a:p>
        </p:txBody>
      </p:sp>
      <p:pic>
        <p:nvPicPr>
          <p:cNvPr id="5" name="Picture 4" descr="IMG_3600.JPG"/>
          <p:cNvPicPr>
            <a:picLocks noChangeAspect="1"/>
          </p:cNvPicPr>
          <p:nvPr/>
        </p:nvPicPr>
        <p:blipFill>
          <a:blip r:embed="rId3" cstate="print"/>
          <a:stretch>
            <a:fillRect/>
          </a:stretch>
        </p:blipFill>
        <p:spPr>
          <a:xfrm>
            <a:off x="533400" y="1219200"/>
            <a:ext cx="8077200" cy="518287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133600" y="0"/>
            <a:ext cx="4800600" cy="6795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World Health Organization</a:t>
            </a:r>
            <a:endParaRPr lang="en-GB" sz="3200" dirty="0"/>
          </a:p>
        </p:txBody>
      </p:sp>
      <p:sp>
        <p:nvSpPr>
          <p:cNvPr id="3" name="Content Placeholder 2"/>
          <p:cNvSpPr>
            <a:spLocks noGrp="1"/>
          </p:cNvSpPr>
          <p:nvPr>
            <p:ph idx="1"/>
          </p:nvPr>
        </p:nvSpPr>
        <p:spPr/>
        <p:txBody>
          <a:bodyPr/>
          <a:lstStyle/>
          <a:p>
            <a:r>
              <a:rPr lang="en-GB" dirty="0" smtClean="0"/>
              <a:t>.</a:t>
            </a:r>
            <a:endParaRPr lang="en-GB" dirty="0"/>
          </a:p>
        </p:txBody>
      </p:sp>
      <p:pic>
        <p:nvPicPr>
          <p:cNvPr id="131074" name="Picture 2" descr="C:\Users\Kelly\Documents\WHO logo.JPG"/>
          <p:cNvPicPr>
            <a:picLocks noChangeAspect="1" noChangeArrowheads="1"/>
          </p:cNvPicPr>
          <p:nvPr/>
        </p:nvPicPr>
        <p:blipFill>
          <a:blip r:embed="rId2" cstate="print"/>
          <a:srcRect/>
          <a:stretch>
            <a:fillRect/>
          </a:stretch>
        </p:blipFill>
        <p:spPr bwMode="auto">
          <a:xfrm>
            <a:off x="609600" y="1219200"/>
            <a:ext cx="7924800" cy="5283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CC"/>
                </a:solidFill>
              </a:rPr>
              <a:t>GI Topics</a:t>
            </a:r>
            <a:endParaRPr lang="en-US" b="1" i="1" dirty="0">
              <a:solidFill>
                <a:srgbClr val="0000CC"/>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a:buNone/>
            </a:pPr>
            <a:endParaRPr lang="en-US" dirty="0" smtClean="0"/>
          </a:p>
          <a:p>
            <a:r>
              <a:rPr lang="en-US" b="1" dirty="0" smtClean="0"/>
              <a:t>Define GI</a:t>
            </a:r>
          </a:p>
          <a:p>
            <a:r>
              <a:rPr lang="en-US" b="1" dirty="0" smtClean="0"/>
              <a:t>United Nations (perspectives)</a:t>
            </a:r>
          </a:p>
          <a:p>
            <a:r>
              <a:rPr lang="en-US" b="1" dirty="0" smtClean="0"/>
              <a:t>Sustainable Development (proposed goals)</a:t>
            </a:r>
          </a:p>
          <a:p>
            <a:r>
              <a:rPr lang="en-US" b="1" dirty="0" smtClean="0">
                <a:solidFill>
                  <a:srgbClr val="0000CC"/>
                </a:solidFill>
              </a:rPr>
              <a:t>Crossing Sectors –a GI bridge for UN/SD--GMC/GMH</a:t>
            </a:r>
          </a:p>
          <a:p>
            <a:r>
              <a:rPr lang="en-US" b="1" dirty="0" smtClean="0"/>
              <a:t>Member Care (global model, history, directions)</a:t>
            </a:r>
          </a:p>
          <a:p>
            <a:r>
              <a:rPr lang="en-US" b="1" dirty="0" smtClean="0"/>
              <a:t>Global Mental Health (current issues, agendas)</a:t>
            </a:r>
            <a:endParaRPr lang="en-US" dirty="0" smtClean="0"/>
          </a:p>
          <a:p>
            <a:pPr>
              <a:buNone/>
            </a:pPr>
            <a:endParaRPr lang="en-US" b="1" dirty="0" smtClean="0"/>
          </a:p>
          <a:p>
            <a:pPr marL="514350" indent="-514350">
              <a:buNone/>
            </a:pPr>
            <a:r>
              <a:rPr lang="en-US" b="1" dirty="0" smtClean="0">
                <a:sym typeface="Wingdings" pitchFamily="2" charset="2"/>
              </a:rPr>
              <a:t>concepts, stories, resources, videos, good practice </a:t>
            </a:r>
            <a:r>
              <a:rPr lang="en-US" b="1" dirty="0" smtClean="0">
                <a:solidFill>
                  <a:srgbClr val="0000CC"/>
                </a:solidFill>
                <a:sym typeface="Wingdings" pitchFamily="2" charset="2"/>
              </a:rPr>
              <a:t>applications for you</a:t>
            </a:r>
          </a:p>
          <a:p>
            <a:endParaRPr lang="en-US" b="1" dirty="0" smtClean="0">
              <a:sym typeface="Wingdings" pitchFamily="2" charset="2"/>
            </a:endParaRPr>
          </a:p>
          <a:p>
            <a:endParaRPr lang="en-US" b="1" dirty="0" smtClean="0"/>
          </a:p>
          <a:p>
            <a:endParaRPr lang="en-US" dirty="0"/>
          </a:p>
        </p:txBody>
      </p:sp>
      <p:pic>
        <p:nvPicPr>
          <p:cNvPr id="4" name="Picture 3" descr="Member Care Associates Inc.jpg"/>
          <p:cNvPicPr>
            <a:picLocks noChangeAspect="1"/>
          </p:cNvPicPr>
          <p:nvPr/>
        </p:nvPicPr>
        <p:blipFill>
          <a:blip r:embed="rId3"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4" r:link="rId5"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fontScale="90000"/>
          </a:bodyPr>
          <a:lstStyle/>
          <a:p>
            <a:r>
              <a:rPr lang="en-GB" b="1" dirty="0" smtClean="0">
                <a:solidFill>
                  <a:srgbClr val="0000FF"/>
                </a:solidFill>
              </a:rPr>
              <a:t/>
            </a:r>
            <a:br>
              <a:rPr lang="en-GB" b="1" dirty="0" smtClean="0">
                <a:solidFill>
                  <a:srgbClr val="0000FF"/>
                </a:solidFill>
              </a:rPr>
            </a:br>
            <a:r>
              <a:rPr lang="en-GB" b="1" dirty="0" smtClean="0">
                <a:solidFill>
                  <a:srgbClr val="0000FF"/>
                </a:solidFill>
              </a:rPr>
              <a:t/>
            </a:r>
            <a:br>
              <a:rPr lang="en-GB" b="1" dirty="0" smtClean="0">
                <a:solidFill>
                  <a:srgbClr val="0000FF"/>
                </a:solidFill>
              </a:rPr>
            </a:br>
            <a:r>
              <a:rPr lang="en-GB" b="1" dirty="0" smtClean="0">
                <a:solidFill>
                  <a:srgbClr val="0000FF"/>
                </a:solidFill>
              </a:rPr>
              <a:t/>
            </a:r>
            <a:br>
              <a:rPr lang="en-GB" b="1" dirty="0" smtClean="0">
                <a:solidFill>
                  <a:srgbClr val="0000FF"/>
                </a:solidFill>
              </a:rPr>
            </a:br>
            <a:r>
              <a:rPr lang="en-GB" sz="4900" b="1" dirty="0" smtClean="0">
                <a:solidFill>
                  <a:srgbClr val="0000FF"/>
                </a:solidFill>
              </a:rPr>
              <a:t>GMH and NGOs</a:t>
            </a:r>
            <a:r>
              <a:rPr lang="en-GB" sz="4900" dirty="0" smtClean="0">
                <a:solidFill>
                  <a:srgbClr val="0000FF"/>
                </a:solidFill>
              </a:rPr>
              <a:t> </a:t>
            </a:r>
            <a:r>
              <a:rPr lang="en-GB" sz="5400" dirty="0" smtClean="0">
                <a:solidFill>
                  <a:srgbClr val="0000FF"/>
                </a:solidFill>
              </a:rPr>
              <a:t/>
            </a:r>
            <a:br>
              <a:rPr lang="en-GB" sz="5400" dirty="0" smtClean="0">
                <a:solidFill>
                  <a:srgbClr val="0000FF"/>
                </a:solidFill>
              </a:rPr>
            </a:br>
            <a:r>
              <a:rPr lang="en-GB" sz="4000" i="1" dirty="0" smtClean="0">
                <a:solidFill>
                  <a:srgbClr val="0000FF"/>
                </a:solidFill>
              </a:rPr>
              <a:t>Working Together Well!</a:t>
            </a:r>
            <a:r>
              <a:rPr lang="en-GB" i="1" dirty="0" smtClean="0">
                <a:solidFill>
                  <a:srgbClr val="0000FF"/>
                </a:solidFill>
              </a:rPr>
              <a:t/>
            </a:r>
            <a:br>
              <a:rPr lang="en-GB" i="1" dirty="0" smtClean="0">
                <a:solidFill>
                  <a:srgbClr val="0000FF"/>
                </a:solidFill>
              </a:rPr>
            </a:br>
            <a:r>
              <a:rPr lang="en-US" sz="3100" dirty="0" smtClean="0"/>
              <a:t>Mental </a:t>
            </a:r>
            <a:r>
              <a:rPr lang="en-US" sz="3100" dirty="0" err="1" smtClean="0"/>
              <a:t>helse</a:t>
            </a:r>
            <a:r>
              <a:rPr lang="en-US" sz="3100" dirty="0" smtClean="0"/>
              <a:t> </a:t>
            </a:r>
            <a:r>
              <a:rPr lang="en-US" sz="3100" dirty="0" err="1" smtClean="0"/>
              <a:t>som</a:t>
            </a:r>
            <a:r>
              <a:rPr lang="en-US" sz="3100" dirty="0" smtClean="0"/>
              <a:t> global </a:t>
            </a:r>
            <a:r>
              <a:rPr lang="en-US" sz="3100" dirty="0" err="1" smtClean="0"/>
              <a:t>utfordring</a:t>
            </a:r>
            <a:r>
              <a:rPr lang="en-US" sz="3100" dirty="0" smtClean="0"/>
              <a:t>.</a:t>
            </a:r>
            <a:br>
              <a:rPr lang="en-US" sz="3100" dirty="0" smtClean="0"/>
            </a:br>
            <a:r>
              <a:rPr lang="en-GB" sz="3100" dirty="0" smtClean="0"/>
              <a:t> </a:t>
            </a:r>
            <a:r>
              <a:rPr lang="en-GB" sz="3100" dirty="0" err="1" smtClean="0"/>
              <a:t>Hva</a:t>
            </a:r>
            <a:r>
              <a:rPr lang="en-GB" sz="3100" dirty="0" smtClean="0"/>
              <a:t> </a:t>
            </a:r>
            <a:r>
              <a:rPr lang="en-GB" sz="3100" dirty="0" err="1" smtClean="0"/>
              <a:t>kan</a:t>
            </a:r>
            <a:r>
              <a:rPr lang="en-GB" sz="3100" dirty="0" smtClean="0"/>
              <a:t> vi </a:t>
            </a:r>
            <a:r>
              <a:rPr lang="en-GB" sz="3100" dirty="0" err="1" smtClean="0"/>
              <a:t>bidra</a:t>
            </a:r>
            <a:r>
              <a:rPr lang="en-GB" sz="3100" dirty="0" smtClean="0"/>
              <a:t> med? </a:t>
            </a:r>
            <a:r>
              <a:rPr lang="en-US" dirty="0" smtClean="0"/>
              <a:t/>
            </a:r>
            <a:br>
              <a:rPr lang="en-US" dirty="0" smtClean="0"/>
            </a:br>
            <a:r>
              <a:rPr lang="en-GB" i="1" dirty="0" smtClean="0">
                <a:solidFill>
                  <a:srgbClr val="0000FF"/>
                </a:solidFill>
              </a:rPr>
              <a:t/>
            </a:r>
            <a:br>
              <a:rPr lang="en-GB" i="1" dirty="0" smtClean="0">
                <a:solidFill>
                  <a:srgbClr val="0000FF"/>
                </a:solidFill>
              </a:rPr>
            </a:br>
            <a:r>
              <a:rPr lang="en-GB" i="1" dirty="0" smtClean="0">
                <a:solidFill>
                  <a:srgbClr val="0000FF"/>
                </a:solidFill>
              </a:rPr>
              <a:t/>
            </a:r>
            <a:br>
              <a:rPr lang="en-GB" i="1" dirty="0" smtClean="0">
                <a:solidFill>
                  <a:srgbClr val="0000FF"/>
                </a:solidFill>
              </a:rPr>
            </a:br>
            <a:endParaRPr lang="en-GB" i="1" dirty="0">
              <a:solidFill>
                <a:srgbClr val="0000FF"/>
              </a:solidFill>
            </a:endParaRPr>
          </a:p>
        </p:txBody>
      </p:sp>
      <p:sp>
        <p:nvSpPr>
          <p:cNvPr id="3" name="Content Placeholder 2"/>
          <p:cNvSpPr>
            <a:spLocks noGrp="1"/>
          </p:cNvSpPr>
          <p:nvPr>
            <p:ph idx="1"/>
          </p:nvPr>
        </p:nvSpPr>
        <p:spPr>
          <a:xfrm>
            <a:off x="0" y="1905000"/>
            <a:ext cx="9144000" cy="4953000"/>
          </a:xfrm>
        </p:spPr>
        <p:txBody>
          <a:bodyPr>
            <a:normAutofit fontScale="92500" lnSpcReduction="10000"/>
          </a:bodyPr>
          <a:lstStyle/>
          <a:p>
            <a:pPr algn="ctr">
              <a:buNone/>
            </a:pPr>
            <a:endParaRPr lang="en-GB" sz="4400" b="1" dirty="0" smtClean="0">
              <a:solidFill>
                <a:srgbClr val="0000FF"/>
              </a:solidFill>
            </a:endParaRPr>
          </a:p>
          <a:p>
            <a:endParaRPr lang="en-US" sz="1800" dirty="0" smtClean="0">
              <a:solidFill>
                <a:srgbClr val="0000FF"/>
              </a:solidFill>
            </a:endParaRP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2600" dirty="0" smtClean="0"/>
              <a:t>Kelly O’Donnell, </a:t>
            </a:r>
            <a:r>
              <a:rPr lang="en-US" sz="2600" dirty="0" err="1" smtClean="0"/>
              <a:t>PsyD</a:t>
            </a:r>
            <a:endParaRPr lang="en-GB" sz="2600" dirty="0" smtClean="0"/>
          </a:p>
          <a:p>
            <a:pPr algn="ctr">
              <a:buNone/>
            </a:pPr>
            <a:r>
              <a:rPr lang="en-GB" sz="2600" dirty="0" smtClean="0"/>
              <a:t>NGO Forum For Health</a:t>
            </a:r>
          </a:p>
          <a:p>
            <a:pPr algn="ctr">
              <a:buNone/>
            </a:pPr>
            <a:r>
              <a:rPr lang="en-GB" sz="2600" dirty="0" smtClean="0"/>
              <a:t>7 March 2014—Oslo</a:t>
            </a:r>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p:txBody>
      </p:sp>
      <p:pic>
        <p:nvPicPr>
          <p:cNvPr id="9" name="Picture 2"/>
          <p:cNvPicPr>
            <a:picLocks noChangeAspect="1" noChangeArrowheads="1"/>
          </p:cNvPicPr>
          <p:nvPr/>
        </p:nvPicPr>
        <p:blipFill>
          <a:blip r:embed="rId2" cstate="print"/>
          <a:srcRect/>
          <a:stretch>
            <a:fillRect/>
          </a:stretch>
        </p:blipFill>
        <p:spPr bwMode="auto">
          <a:xfrm>
            <a:off x="1295400" y="2286000"/>
            <a:ext cx="6711189"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5400" dirty="0" smtClean="0">
                <a:solidFill>
                  <a:srgbClr val="0000FF"/>
                </a:solidFill>
              </a:rPr>
              <a:t>Global Mental Health</a:t>
            </a:r>
            <a:endParaRPr lang="en-GB" sz="5400" dirty="0">
              <a:solidFill>
                <a:srgbClr val="0000FF"/>
              </a:solidFill>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algn="ctr">
              <a:buNone/>
            </a:pPr>
            <a:endParaRPr lang="en-GB" sz="4400" b="1" dirty="0" smtClean="0">
              <a:solidFill>
                <a:srgbClr val="0000FF"/>
              </a:solidFill>
            </a:endParaRPr>
          </a:p>
          <a:p>
            <a:pPr algn="ctr">
              <a:buNone/>
            </a:pPr>
            <a:r>
              <a:rPr lang="en-GB" sz="5400" b="1" dirty="0" smtClean="0">
                <a:solidFill>
                  <a:srgbClr val="0000FF"/>
                </a:solidFill>
              </a:rPr>
              <a:t>Evidence-Based Practice  </a:t>
            </a:r>
          </a:p>
          <a:p>
            <a:pPr algn="ctr">
              <a:buNone/>
            </a:pPr>
            <a:r>
              <a:rPr lang="en-GB" sz="5400" b="1" dirty="0" smtClean="0">
                <a:solidFill>
                  <a:srgbClr val="0000FF"/>
                </a:solidFill>
              </a:rPr>
              <a:t>in Low Resource Countries</a:t>
            </a:r>
          </a:p>
          <a:p>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r>
              <a:rPr lang="en-GB" sz="2400" b="1" dirty="0" smtClean="0">
                <a:solidFill>
                  <a:schemeClr val="accent2">
                    <a:lumMod val="75000"/>
                  </a:schemeClr>
                </a:solidFill>
              </a:rPr>
              <a:t>WHO Collaborating Centre on Mental Health  </a:t>
            </a:r>
          </a:p>
          <a:p>
            <a:pPr algn="ctr">
              <a:buNone/>
            </a:pPr>
            <a:r>
              <a:rPr lang="en-GB" sz="2400" b="1" dirty="0" smtClean="0">
                <a:solidFill>
                  <a:schemeClr val="accent2">
                    <a:lumMod val="75000"/>
                  </a:schemeClr>
                </a:solidFill>
              </a:rPr>
              <a:t>of the University of Geneva, Department of Psychiatry</a:t>
            </a:r>
            <a:endParaRPr lang="en-GB" sz="2400" b="1" dirty="0">
              <a:solidFill>
                <a:schemeClr val="accent2">
                  <a:lumMod val="75000"/>
                </a:schemeClr>
              </a:solidFill>
            </a:endParaRPr>
          </a:p>
        </p:txBody>
      </p:sp>
      <p:pic>
        <p:nvPicPr>
          <p:cNvPr id="4" name="P 1"/>
          <p:cNvPicPr/>
          <p:nvPr/>
        </p:nvPicPr>
        <p:blipFill>
          <a:blip r:embed="rId2" cstate="print">
            <a:extLst>
              <a:ext uri="{28A0092B-C50C-407E-A947-70E740481C1C}">
                <a14:useLocalDpi xmlns:lc="http://schemas.openxmlformats.org/drawingml/2006/lockedCanvas" xmlns:pic="http://schemas.openxmlformats.org/drawingml/2006/picture" xmlns:mc="http://schemas.openxmlformats.org/markup-compatibility/2006" xmlns:mv="urn:schemas-microsoft-com:mac:vml" xmlns:a14="http://schemas.microsoft.com/office/drawing/2010/main" xmlns="" xmlns:w="http://schemas.openxmlformats.org/wordprocessingml/2006/main" xmlns:w10="urn:schemas-microsoft-com:office:word" xmlns:v="urn:schemas-microsoft-com:vml" xmlns:o="urn:schemas-microsoft-com:office:office" xmlns:mo="http://schemas.microsoft.com/office/mac/office/2008/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4267200"/>
            <a:ext cx="3124200" cy="1295400"/>
          </a:xfrm>
          <a:prstGeom prst="rect">
            <a:avLst/>
          </a:prstGeom>
        </p:spPr>
      </p:pic>
      <p:pic>
        <p:nvPicPr>
          <p:cNvPr id="5" name="Picture 4" descr="jhsph_logo2.png"/>
          <p:cNvPicPr/>
          <p:nvPr/>
        </p:nvPicPr>
        <p:blipFill>
          <a:blip r:embed="rId3" cstate="print"/>
          <a:stretch>
            <a:fillRect/>
          </a:stretch>
        </p:blipFill>
        <p:spPr>
          <a:xfrm>
            <a:off x="3429000" y="4495800"/>
            <a:ext cx="3048000" cy="1066800"/>
          </a:xfrm>
          <a:prstGeom prst="rect">
            <a:avLst/>
          </a:prstGeom>
        </p:spPr>
      </p:pic>
      <p:pic>
        <p:nvPicPr>
          <p:cNvPr id="6" name="Picture 5" descr="ngo forum for health logo.jpg"/>
          <p:cNvPicPr/>
          <p:nvPr/>
        </p:nvPicPr>
        <p:blipFill>
          <a:blip r:embed="rId4" cstate="print"/>
          <a:stretch>
            <a:fillRect/>
          </a:stretch>
        </p:blipFill>
        <p:spPr>
          <a:xfrm>
            <a:off x="6781800" y="4419600"/>
            <a:ext cx="2362200" cy="1143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79500"/>
          </a:xfrm>
        </p:spPr>
        <p:txBody>
          <a:bodyPr/>
          <a:lstStyle/>
          <a:p>
            <a:r>
              <a:rPr lang="en-GB" dirty="0" smtClean="0"/>
              <a:t>     </a:t>
            </a:r>
            <a:endParaRPr lang="en-GB" sz="3600" dirty="0"/>
          </a:p>
        </p:txBody>
      </p:sp>
      <p:sp>
        <p:nvSpPr>
          <p:cNvPr id="3" name="Content Placeholder 2"/>
          <p:cNvSpPr>
            <a:spLocks noGrp="1"/>
          </p:cNvSpPr>
          <p:nvPr>
            <p:ph sz="quarter" idx="1"/>
          </p:nvPr>
        </p:nvSpPr>
        <p:spPr>
          <a:xfrm>
            <a:off x="457200" y="1371600"/>
            <a:ext cx="8229600" cy="5486400"/>
          </a:xfrm>
        </p:spPr>
        <p:txBody>
          <a:bodyPr>
            <a:normAutofit/>
          </a:bodyPr>
          <a:lstStyle/>
          <a:p>
            <a:pPr algn="just"/>
            <a:endParaRPr lang="en-US" sz="1800" dirty="0" smtClean="0">
              <a:solidFill>
                <a:srgbClr val="000000"/>
              </a:solidFill>
            </a:endParaRPr>
          </a:p>
          <a:p>
            <a:pPr algn="just"/>
            <a:endParaRPr lang="en-US" sz="1800" dirty="0" smtClean="0">
              <a:solidFill>
                <a:srgbClr val="000000"/>
              </a:solidFill>
            </a:endParaRPr>
          </a:p>
          <a:p>
            <a:pPr algn="just"/>
            <a:endParaRPr lang="en-US" sz="1800" dirty="0" smtClean="0">
              <a:solidFill>
                <a:srgbClr val="000000"/>
              </a:solidFill>
            </a:endParaRPr>
          </a:p>
          <a:p>
            <a:pPr algn="just"/>
            <a:r>
              <a:rPr lang="en-US" sz="1800" dirty="0" smtClean="0">
                <a:solidFill>
                  <a:srgbClr val="000000"/>
                </a:solidFill>
              </a:rPr>
              <a:t>The </a:t>
            </a:r>
            <a:r>
              <a:rPr lang="en-US" sz="1800" dirty="0">
                <a:solidFill>
                  <a:srgbClr val="000000"/>
                </a:solidFill>
              </a:rPr>
              <a:t>United Nations is a 20th-century organization facing a 21st-century challenge as an institution with </a:t>
            </a:r>
            <a:r>
              <a:rPr lang="en-US" sz="1800" b="1" dirty="0">
                <a:solidFill>
                  <a:srgbClr val="000000"/>
                </a:solidFill>
              </a:rPr>
              <a:t>impressive achievements but also haunting failures</a:t>
            </a:r>
            <a:r>
              <a:rPr lang="en-US" sz="1800" dirty="0">
                <a:solidFill>
                  <a:srgbClr val="000000"/>
                </a:solidFill>
              </a:rPr>
              <a:t>, one that mirrors not just the world’s hopes but </a:t>
            </a:r>
            <a:r>
              <a:rPr lang="en-US" sz="1800" b="1" dirty="0">
                <a:solidFill>
                  <a:srgbClr val="000000"/>
                </a:solidFill>
              </a:rPr>
              <a:t>its inequalities and disagreements</a:t>
            </a:r>
            <a:r>
              <a:rPr lang="en-US" sz="1800" dirty="0">
                <a:solidFill>
                  <a:srgbClr val="000000"/>
                </a:solidFill>
              </a:rPr>
              <a:t>, and most important, one that has changed but </a:t>
            </a:r>
            <a:r>
              <a:rPr lang="en-US" sz="1800" b="1" dirty="0">
                <a:solidFill>
                  <a:srgbClr val="000000"/>
                </a:solidFill>
              </a:rPr>
              <a:t>needs to change further</a:t>
            </a:r>
            <a:r>
              <a:rPr lang="en-US" sz="1800" dirty="0">
                <a:solidFill>
                  <a:srgbClr val="000000"/>
                </a:solidFill>
              </a:rPr>
              <a:t>…. </a:t>
            </a:r>
            <a:endParaRPr lang="en-US" sz="1800" dirty="0" smtClean="0">
              <a:solidFill>
                <a:srgbClr val="000000"/>
              </a:solidFill>
            </a:endParaRPr>
          </a:p>
          <a:p>
            <a:pPr algn="just"/>
            <a:r>
              <a:rPr lang="en-US" sz="1800" dirty="0" smtClean="0">
                <a:solidFill>
                  <a:srgbClr val="000000"/>
                </a:solidFill>
              </a:rPr>
              <a:t>The </a:t>
            </a:r>
            <a:r>
              <a:rPr lang="en-US" sz="1800" dirty="0">
                <a:solidFill>
                  <a:srgbClr val="000000"/>
                </a:solidFill>
              </a:rPr>
              <a:t>single greatest problem facing the United Nations is that </a:t>
            </a:r>
            <a:r>
              <a:rPr lang="en-US" sz="1800" b="1" dirty="0">
                <a:solidFill>
                  <a:srgbClr val="000000"/>
                </a:solidFill>
              </a:rPr>
              <a:t>there is no single greatest problem</a:t>
            </a:r>
            <a:r>
              <a:rPr lang="en-US" sz="1800" dirty="0">
                <a:solidFill>
                  <a:srgbClr val="000000"/>
                </a:solidFill>
              </a:rPr>
              <a:t>; rather there are a dozen different ones each day clamoring for attention. Some, like the crisis in Lebanon, the Palestinian situation and the nuclear programs in Iran and North Korea, are obvious and trying. </a:t>
            </a:r>
            <a:endParaRPr lang="en-US" sz="1800" dirty="0" smtClean="0">
              <a:solidFill>
                <a:srgbClr val="000000"/>
              </a:solidFill>
            </a:endParaRPr>
          </a:p>
          <a:p>
            <a:pPr algn="just"/>
            <a:r>
              <a:rPr lang="en-US" sz="1800" dirty="0" smtClean="0">
                <a:solidFill>
                  <a:srgbClr val="000000"/>
                </a:solidFill>
              </a:rPr>
              <a:t>Others </a:t>
            </a:r>
            <a:r>
              <a:rPr lang="en-US" sz="1800" dirty="0">
                <a:solidFill>
                  <a:srgbClr val="000000"/>
                </a:solidFill>
              </a:rPr>
              <a:t>we call “</a:t>
            </a:r>
            <a:r>
              <a:rPr lang="en-US" sz="1800" b="1" dirty="0">
                <a:solidFill>
                  <a:srgbClr val="000000"/>
                </a:solidFill>
              </a:rPr>
              <a:t>problems without passports</a:t>
            </a:r>
            <a:r>
              <a:rPr lang="en-US" sz="1800" dirty="0">
                <a:solidFill>
                  <a:srgbClr val="000000"/>
                </a:solidFill>
              </a:rPr>
              <a:t>”— issues that cross all frontiers uninvited, like climate change, drug trafficking, human rights, terrorism, epidemic diseases, and refugee movements. </a:t>
            </a:r>
            <a:endParaRPr lang="en-US" sz="1800" dirty="0" smtClean="0">
              <a:solidFill>
                <a:srgbClr val="000000"/>
              </a:solidFill>
            </a:endParaRPr>
          </a:p>
          <a:p>
            <a:pPr algn="just"/>
            <a:r>
              <a:rPr lang="en-US" sz="1800" dirty="0" smtClean="0">
                <a:solidFill>
                  <a:srgbClr val="000000"/>
                </a:solidFill>
              </a:rPr>
              <a:t>Their </a:t>
            </a:r>
            <a:r>
              <a:rPr lang="en-US" sz="1800" dirty="0">
                <a:solidFill>
                  <a:srgbClr val="000000"/>
                </a:solidFill>
              </a:rPr>
              <a:t>solutions, too, can recognize no frontiers because </a:t>
            </a:r>
            <a:r>
              <a:rPr lang="en-US" sz="1800" b="1" dirty="0">
                <a:solidFill>
                  <a:srgbClr val="000000"/>
                </a:solidFill>
              </a:rPr>
              <a:t>no one country or group of countries, however rich or powerful, can tackle them alone.</a:t>
            </a:r>
            <a:r>
              <a:rPr lang="en-US" sz="1800" b="1" i="1" dirty="0">
                <a:solidFill>
                  <a:srgbClr val="000000"/>
                </a:solidFill>
              </a:rPr>
              <a:t> </a:t>
            </a:r>
            <a:endParaRPr lang="en-US" sz="1800" b="1" i="1" dirty="0" smtClean="0">
              <a:solidFill>
                <a:srgbClr val="000000"/>
              </a:solidFill>
            </a:endParaRPr>
          </a:p>
          <a:p>
            <a:endParaRPr lang="en-US" sz="1800" i="1" dirty="0"/>
          </a:p>
          <a:p>
            <a:pPr algn="ctr">
              <a:buNone/>
            </a:pPr>
            <a:r>
              <a:rPr lang="en-US" sz="1600" b="1" dirty="0" err="1" smtClean="0"/>
              <a:t>Shashi</a:t>
            </a:r>
            <a:r>
              <a:rPr lang="en-US" sz="1600" b="1" dirty="0" smtClean="0"/>
              <a:t>  </a:t>
            </a:r>
            <a:r>
              <a:rPr lang="en-US" sz="1600" b="1" dirty="0" err="1" smtClean="0"/>
              <a:t>Tharoor</a:t>
            </a:r>
            <a:r>
              <a:rPr lang="en-US" sz="1600" b="1" dirty="0"/>
              <a:t>, </a:t>
            </a:r>
            <a:r>
              <a:rPr lang="en-US" sz="1600" b="1" dirty="0" smtClean="0"/>
              <a:t>The </a:t>
            </a:r>
            <a:r>
              <a:rPr lang="en-US" sz="1600" b="1" dirty="0"/>
              <a:t>Good for Something United Nations, </a:t>
            </a:r>
            <a:r>
              <a:rPr lang="en-US" sz="1600" b="1" i="1" dirty="0" smtClean="0"/>
              <a:t>Newsweek</a:t>
            </a:r>
            <a:r>
              <a:rPr lang="en-US" sz="1600" b="1" dirty="0" smtClean="0"/>
              <a:t>, September </a:t>
            </a:r>
            <a:r>
              <a:rPr lang="en-US" sz="1600" b="1" dirty="0"/>
              <a:t>4, 2006</a:t>
            </a:r>
            <a:endParaRPr lang="en-GB" sz="1600" b="1" dirty="0"/>
          </a:p>
          <a:p>
            <a:endParaRPr lang="en-GB" dirty="0"/>
          </a:p>
        </p:txBody>
      </p:sp>
      <p:pic>
        <p:nvPicPr>
          <p:cNvPr id="4" name="Picture 63" descr="http://www.gossone.com/wp-content/uploads/2010/04/shashi_tharoor.jpg"/>
          <p:cNvPicPr>
            <a:picLocks noChangeAspect="1" noChangeArrowheads="1"/>
          </p:cNvPicPr>
          <p:nvPr/>
        </p:nvPicPr>
        <p:blipFill>
          <a:blip r:embed="rId2" cstate="print"/>
          <a:srcRect/>
          <a:stretch>
            <a:fillRect/>
          </a:stretch>
        </p:blipFill>
        <p:spPr bwMode="auto">
          <a:xfrm>
            <a:off x="3429000" y="228600"/>
            <a:ext cx="2883339" cy="2133600"/>
          </a:xfrm>
          <a:prstGeom prst="rect">
            <a:avLst/>
          </a:prstGeom>
          <a:noFill/>
          <a:ln w="9525">
            <a:noFill/>
            <a:miter lim="800000"/>
            <a:headEnd/>
            <a:tailEnd/>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228600"/>
            <a:ext cx="838200" cy="838200"/>
          </a:xfrm>
          <a:prstGeom prst="rect">
            <a:avLst/>
          </a:prstGeom>
          <a:noFill/>
          <a:ln w="50800" cmpd="tri">
            <a:solidFill>
              <a:srgbClr val="0000FF"/>
            </a:solidFill>
            <a:miter lim="800000"/>
            <a:headEnd/>
            <a:tailEnd/>
          </a:ln>
        </p:spPr>
      </p:pic>
      <p:pic>
        <p:nvPicPr>
          <p:cNvPr id="6" name="Picture 5" descr="Member Care Associates Inc.jpg"/>
          <p:cNvPicPr>
            <a:picLocks noChangeAspect="1"/>
          </p:cNvPicPr>
          <p:nvPr/>
        </p:nvPicPr>
        <p:blipFill>
          <a:blip r:embed="rId5"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rPr>
              <a:t>UN Charter, 1945</a:t>
            </a:r>
            <a:endParaRPr lang="en-GB" b="1" dirty="0">
              <a:solidFill>
                <a:schemeClr val="tx1"/>
              </a:solidFill>
            </a:endParaRPr>
          </a:p>
        </p:txBody>
      </p:sp>
      <p:sp>
        <p:nvSpPr>
          <p:cNvPr id="3" name="Content Placeholder 2"/>
          <p:cNvSpPr>
            <a:spLocks noGrp="1"/>
          </p:cNvSpPr>
          <p:nvPr>
            <p:ph sz="quarter" idx="1"/>
          </p:nvPr>
        </p:nvSpPr>
        <p:spPr/>
        <p:txBody>
          <a:bodyPr>
            <a:normAutofit fontScale="77500" lnSpcReduction="20000"/>
          </a:bodyPr>
          <a:lstStyle/>
          <a:p>
            <a:pPr algn="ctr">
              <a:buNone/>
            </a:pPr>
            <a:r>
              <a:rPr lang="en-US" b="1" dirty="0" smtClean="0"/>
              <a:t>We the peoples of the United Nations determined: </a:t>
            </a:r>
          </a:p>
          <a:p>
            <a:r>
              <a:rPr lang="en-US" dirty="0" smtClean="0"/>
              <a:t>to save succeeding generations from the scourge of war, which twice in our lifetime has brought untold sorrow to mankind, </a:t>
            </a:r>
          </a:p>
          <a:p>
            <a:r>
              <a:rPr lang="en-US" dirty="0" smtClean="0"/>
              <a:t>and to reaffirm faith in fundamental human rights, in the dignity and worth of the human person, in the equal rights of men and women and of nations large and small, </a:t>
            </a:r>
          </a:p>
          <a:p>
            <a:r>
              <a:rPr lang="en-US" dirty="0" smtClean="0"/>
              <a:t>and to establish conditions under which justice and respect for the obligations arising from treaties and other sources of international law can be maintained, </a:t>
            </a:r>
          </a:p>
          <a:p>
            <a:r>
              <a:rPr lang="en-US" dirty="0" smtClean="0"/>
              <a:t>and to promote social progress and better standards of life in larger freedom…</a:t>
            </a:r>
            <a:endParaRPr lang="en-GB" dirty="0" smtClean="0"/>
          </a:p>
          <a:p>
            <a:endParaRPr lang="en-GB"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solidFill>
                  <a:srgbClr val="0000FF"/>
                </a:solidFill>
              </a:rPr>
              <a:t/>
            </a:r>
            <a:br>
              <a:rPr lang="en-GB" dirty="0" smtClean="0">
                <a:solidFill>
                  <a:srgbClr val="0000FF"/>
                </a:solidFill>
              </a:rPr>
            </a:br>
            <a:r>
              <a:rPr lang="en-GB" dirty="0" smtClean="0">
                <a:solidFill>
                  <a:srgbClr val="0000FF"/>
                </a:solidFill>
              </a:rPr>
              <a:t>What is the source?</a:t>
            </a:r>
            <a:endParaRPr lang="en-GB" sz="3600" dirty="0">
              <a:solidFill>
                <a:srgbClr val="0000FF"/>
              </a:solidFill>
            </a:endParaRPr>
          </a:p>
        </p:txBody>
      </p:sp>
      <p:sp>
        <p:nvSpPr>
          <p:cNvPr id="3" name="Content Placeholder 2"/>
          <p:cNvSpPr>
            <a:spLocks noGrp="1"/>
          </p:cNvSpPr>
          <p:nvPr>
            <p:ph idx="1"/>
          </p:nvPr>
        </p:nvSpPr>
        <p:spPr>
          <a:xfrm>
            <a:off x="0" y="1600200"/>
            <a:ext cx="9144000" cy="4525963"/>
          </a:xfrm>
        </p:spPr>
        <p:txBody>
          <a:bodyPr>
            <a:noAutofit/>
          </a:bodyPr>
          <a:lstStyle/>
          <a:p>
            <a:pPr>
              <a:buNone/>
            </a:pPr>
            <a:endParaRPr lang="da-DK" sz="2800" dirty="0" smtClean="0">
              <a:latin typeface="Calibri" pitchFamily="34" charset="0"/>
            </a:endParaRPr>
          </a:p>
          <a:p>
            <a:pPr>
              <a:buNone/>
            </a:pPr>
            <a:r>
              <a:rPr lang="en-GB" sz="2800" b="1" dirty="0" smtClean="0">
                <a:latin typeface="Calibri" pitchFamily="34" charset="0"/>
              </a:rPr>
              <a:t>	</a:t>
            </a:r>
          </a:p>
          <a:p>
            <a:pPr>
              <a:buNone/>
            </a:pPr>
            <a:r>
              <a:rPr lang="en-GB" sz="2800" dirty="0" smtClean="0">
                <a:latin typeface="Calibri" pitchFamily="34" charset="0"/>
              </a:rPr>
              <a:t>	“All human beings are born free and equal in dignity and rights. They are endowed with reason and conscience and should act towards one another in a spirit of brotherhood.”</a:t>
            </a:r>
          </a:p>
          <a:p>
            <a:pPr>
              <a:buNone/>
            </a:pPr>
            <a:endParaRPr lang="en-GB" sz="2800" dirty="0" smtClean="0">
              <a:latin typeface="Calibri" pitchFamily="34" charset="0"/>
            </a:endParaRPr>
          </a:p>
          <a:p>
            <a:pPr>
              <a:buNone/>
            </a:pPr>
            <a:r>
              <a:rPr lang="en-GB" sz="2800" dirty="0" smtClean="0">
                <a:solidFill>
                  <a:srgbClr val="0000FF"/>
                </a:solidFill>
              </a:rPr>
              <a:t>Universal Declaration of Human Rights</a:t>
            </a:r>
          </a:p>
          <a:p>
            <a:pPr>
              <a:buNone/>
            </a:pPr>
            <a:r>
              <a:rPr lang="en-GB" sz="2800" dirty="0" smtClean="0">
                <a:latin typeface="Calibri" pitchFamily="34" charset="0"/>
              </a:rPr>
              <a:t>What was the year it was ratified and by whom?</a:t>
            </a:r>
          </a:p>
          <a:p>
            <a:pPr>
              <a:buNone/>
            </a:pPr>
            <a:r>
              <a:rPr lang="en-GB" sz="2800" dirty="0" smtClean="0">
                <a:solidFill>
                  <a:srgbClr val="0000CC"/>
                </a:solidFill>
                <a:latin typeface="Calibri" pitchFamily="34" charset="0"/>
              </a:rPr>
              <a:t>1948, UN General Assembly</a:t>
            </a:r>
          </a:p>
          <a:p>
            <a:pPr>
              <a:buNone/>
            </a:pPr>
            <a:endParaRPr lang="en-GB" sz="2800" dirty="0" smtClean="0">
              <a:latin typeface="Calibri" pitchFamily="34" charset="0"/>
            </a:endParaRPr>
          </a:p>
        </p:txBody>
      </p:sp>
      <p:pic>
        <p:nvPicPr>
          <p:cNvPr id="5" name="Picture 4"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pic>
        <p:nvPicPr>
          <p:cNvPr id="6" name="Picture 5" descr="Member Care Associates Inc.jpg"/>
          <p:cNvPicPr>
            <a:picLocks noChangeAspect="1"/>
          </p:cNvPicPr>
          <p:nvPr/>
        </p:nvPicPr>
        <p:blipFill>
          <a:blip r:embed="rId5" cstate="print"/>
          <a:stretch>
            <a:fillRect/>
          </a:stretch>
        </p:blipFill>
        <p:spPr>
          <a:xfrm>
            <a:off x="0" y="0"/>
            <a:ext cx="914400" cy="943125"/>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More Perspectives:</a:t>
            </a:r>
            <a:br>
              <a:rPr lang="en-GB" sz="3200" dirty="0" smtClean="0"/>
            </a:br>
            <a:r>
              <a:rPr lang="en-GB" sz="3200" dirty="0" smtClean="0"/>
              <a:t>The United Nations</a:t>
            </a:r>
            <a:endParaRPr lang="en-GB" sz="3200" dirty="0"/>
          </a:p>
        </p:txBody>
      </p:sp>
      <p:sp>
        <p:nvSpPr>
          <p:cNvPr id="3" name="Content Placeholder 2"/>
          <p:cNvSpPr>
            <a:spLocks noGrp="1"/>
          </p:cNvSpPr>
          <p:nvPr>
            <p:ph sz="quarter" idx="1"/>
          </p:nvPr>
        </p:nvSpPr>
        <p:spPr/>
        <p:txBody>
          <a:bodyPr>
            <a:normAutofit fontScale="70000" lnSpcReduction="20000"/>
          </a:bodyPr>
          <a:lstStyle/>
          <a:p>
            <a:pPr algn="just"/>
            <a:r>
              <a:rPr lang="en-US" dirty="0" smtClean="0"/>
              <a:t>But the world is not so happy a place. Billions of people suffer impoverishment, many until the end of their miserable lives…</a:t>
            </a:r>
          </a:p>
          <a:p>
            <a:pPr algn="just"/>
            <a:r>
              <a:rPr lang="en-US" dirty="0" smtClean="0"/>
              <a:t>Can we really offer justice and freedom from want to a mid-twenty-first-century earth of perhaps nine billion people, one-third of whom may live in squalor and desperation?...</a:t>
            </a:r>
          </a:p>
          <a:p>
            <a:pPr algn="just"/>
            <a:r>
              <a:rPr lang="en-US" dirty="0" smtClean="0"/>
              <a:t>[Surprises and setbacks] should not deter us from responding as best we can, using our talents to improve this always mixed record of trying “to save generations from the scourge of war,” “to reaffirm faith in fundamental human rights,” and “to promote social progress and better standards of life in larger freedom.” </a:t>
            </a:r>
          </a:p>
          <a:p>
            <a:pPr algn="just"/>
            <a:r>
              <a:rPr lang="en-US" b="1" dirty="0" smtClean="0"/>
              <a:t>The original Preamble to the Charter of the United Nations had it right. The question is, can we do it?</a:t>
            </a:r>
          </a:p>
          <a:p>
            <a:pPr algn="just">
              <a:buNone/>
            </a:pPr>
            <a:r>
              <a:rPr lang="en-US" dirty="0" smtClean="0"/>
              <a:t>	 (Paul Kennedy, </a:t>
            </a:r>
            <a:r>
              <a:rPr lang="en-US" i="1" dirty="0" smtClean="0"/>
              <a:t>The  Parliament of Man: The Past, Present, and Future of the United Nations, </a:t>
            </a:r>
            <a:r>
              <a:rPr lang="en-US" dirty="0" smtClean="0"/>
              <a:t>2006, 279, 289)</a:t>
            </a:r>
            <a:endParaRPr lang="en-GB" dirty="0" smtClean="0"/>
          </a:p>
          <a:p>
            <a:endParaRPr lang="en-GB" dirty="0"/>
          </a:p>
        </p:txBody>
      </p:sp>
      <p:pic>
        <p:nvPicPr>
          <p:cNvPr id="4" name="Picture 5" descr="http://theflashblog.com/map.gif"/>
          <p:cNvPicPr>
            <a:picLocks noChangeAspect="1" noChangeArrowheads="1"/>
          </p:cNvPicPr>
          <p:nvPr/>
        </p:nvPicPr>
        <p:blipFill>
          <a:blip r:embed="rId2" r:link="rId3"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pic>
        <p:nvPicPr>
          <p:cNvPr id="5" name="Picture 4" descr="Member Care Associates Inc.jpg"/>
          <p:cNvPicPr>
            <a:picLocks noChangeAspect="1"/>
          </p:cNvPicPr>
          <p:nvPr/>
        </p:nvPicPr>
        <p:blipFill>
          <a:blip r:embed="rId4"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Year in Review 2014</a:t>
            </a:r>
            <a:endParaRPr lang="en-US" dirty="0"/>
          </a:p>
        </p:txBody>
      </p:sp>
      <p:sp>
        <p:nvSpPr>
          <p:cNvPr id="3" name="Content Placeholder 2"/>
          <p:cNvSpPr>
            <a:spLocks noGrp="1"/>
          </p:cNvSpPr>
          <p:nvPr>
            <p:ph idx="1"/>
          </p:nvPr>
        </p:nvSpPr>
        <p:spPr/>
        <p:txBody>
          <a:bodyPr/>
          <a:lstStyle/>
          <a:p>
            <a:r>
              <a:rPr lang="en-US" sz="2400" dirty="0" smtClean="0">
                <a:hlinkClick r:id="rId2"/>
              </a:rPr>
              <a:t>https://www.youtube.com/watch?v=WdpwkmsxcIE</a:t>
            </a:r>
            <a:endParaRPr lang="en-US" sz="24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smtClean="0">
                <a:solidFill>
                  <a:srgbClr val="0000CC"/>
                </a:solidFill>
              </a:rPr>
              <a:t>Part 3 </a:t>
            </a:r>
            <a:br>
              <a:rPr lang="en-US" b="1" dirty="0" smtClean="0">
                <a:solidFill>
                  <a:srgbClr val="0000CC"/>
                </a:solidFill>
              </a:rPr>
            </a:br>
            <a:r>
              <a:rPr lang="en-US" b="1" dirty="0" smtClean="0">
                <a:solidFill>
                  <a:srgbClr val="0000CC"/>
                </a:solidFill>
              </a:rPr>
              <a:t>Sustainable Development</a:t>
            </a:r>
            <a:r>
              <a:rPr lang="en-US" sz="3100" b="1" i="1" dirty="0" smtClean="0">
                <a:solidFill>
                  <a:srgbClr val="0000CC"/>
                </a:solidFill>
              </a:rPr>
              <a:t/>
            </a:r>
            <a:br>
              <a:rPr lang="en-US" sz="3100" b="1" i="1" dirty="0" smtClean="0">
                <a:solidFill>
                  <a:srgbClr val="0000CC"/>
                </a:solidFill>
              </a:rPr>
            </a:br>
            <a:r>
              <a:rPr lang="en-US" sz="3100" b="1" i="1" dirty="0" smtClean="0">
                <a:solidFill>
                  <a:srgbClr val="0000CC"/>
                </a:solidFill>
              </a:rPr>
              <a:t>Building the future we want </a:t>
            </a:r>
            <a:endParaRPr lang="en-US" sz="3100" b="1" i="1" dirty="0">
              <a:solidFill>
                <a:srgbClr val="0000CC"/>
              </a:solidFill>
            </a:endParaRPr>
          </a:p>
        </p:txBody>
      </p:sp>
      <p:sp>
        <p:nvSpPr>
          <p:cNvPr id="3" name="Content Placeholder 2"/>
          <p:cNvSpPr>
            <a:spLocks noGrp="1"/>
          </p:cNvSpPr>
          <p:nvPr>
            <p:ph idx="1"/>
          </p:nvPr>
        </p:nvSpPr>
        <p:spPr>
          <a:xfrm>
            <a:off x="0" y="1905000"/>
            <a:ext cx="9144000" cy="4724400"/>
          </a:xfrm>
        </p:spPr>
        <p:txBody>
          <a:bodyPr>
            <a:normAutofit fontScale="70000" lnSpcReduction="20000"/>
          </a:bodyPr>
          <a:lstStyle/>
          <a:p>
            <a:endParaRPr lang="en-GB" dirty="0" smtClean="0"/>
          </a:p>
          <a:p>
            <a:pPr algn="just">
              <a:buNone/>
            </a:pPr>
            <a:r>
              <a:rPr lang="en-US" dirty="0" smtClean="0"/>
              <a:t> </a:t>
            </a:r>
            <a:r>
              <a:rPr lang="en-US" sz="3400" dirty="0" smtClean="0"/>
              <a:t>We are right in the middle, as the world community and spearheaded by the United Nations, of formalizing the Post 2015 Agenda for sustainable development. What will be the goals, targets, and indicators that will be agreed upon in late 2015 and which will take us to 2030? The recent </a:t>
            </a:r>
            <a:r>
              <a:rPr lang="en-US" sz="3400" dirty="0" smtClean="0">
                <a:hlinkClick r:id="rId3"/>
              </a:rPr>
              <a:t>Open Working Groups Outcome Document</a:t>
            </a:r>
            <a:r>
              <a:rPr lang="en-US" sz="3400" dirty="0" smtClean="0"/>
              <a:t> from July 2014 and the </a:t>
            </a:r>
            <a:r>
              <a:rPr lang="en-US" sz="3400" dirty="0" smtClean="0">
                <a:hlinkClick r:id="rId4"/>
              </a:rPr>
              <a:t>UN Secretary General’s Synthesis Report for the Post 2015 Development Agenda </a:t>
            </a:r>
            <a:r>
              <a:rPr lang="en-US" sz="3400" dirty="0" smtClean="0"/>
              <a:t>are currently the main reference points for the Sustainable Development Goals (SDGs) that are emerging. These important documents build upon many previous efforts, especially the lessons learned from the </a:t>
            </a:r>
            <a:r>
              <a:rPr lang="en-US" sz="3400" dirty="0" smtClean="0">
                <a:hlinkClick r:id="rId5"/>
              </a:rPr>
              <a:t>Millennium Development Goals</a:t>
            </a:r>
            <a:r>
              <a:rPr lang="en-US" sz="3400" dirty="0" smtClean="0"/>
              <a:t> (2002-current) and the commitments made in the </a:t>
            </a:r>
            <a:r>
              <a:rPr lang="en-US" sz="3400" i="1" dirty="0" smtClean="0">
                <a:hlinkClick r:id="rId6"/>
              </a:rPr>
              <a:t>Rio +20 Declaration on Sustainable Development: The Future We Want</a:t>
            </a:r>
            <a:r>
              <a:rPr lang="en-US" sz="3400" dirty="0" smtClean="0">
                <a:hlinkClick r:id="rId6"/>
              </a:rPr>
              <a:t> </a:t>
            </a:r>
            <a:r>
              <a:rPr lang="en-US" sz="3400" dirty="0" smtClean="0"/>
              <a:t>(June 2012, available in six languages).</a:t>
            </a:r>
          </a:p>
          <a:p>
            <a:endParaRPr lang="en-GB" dirty="0" smtClean="0"/>
          </a:p>
          <a:p>
            <a:endParaRPr lang="en-GB" dirty="0" smtClean="0"/>
          </a:p>
          <a:p>
            <a:endParaRPr lang="en-GB" dirty="0" smtClean="0"/>
          </a:p>
          <a:p>
            <a:endParaRPr lang="en-US" dirty="0" smtClean="0"/>
          </a:p>
          <a:p>
            <a:endParaRPr lang="en-US" dirty="0" smtClean="0"/>
          </a:p>
          <a:p>
            <a:endParaRPr lang="en-US" dirty="0" smtClean="0"/>
          </a:p>
          <a:p>
            <a:endParaRPr lang="en-US" dirty="0" smtClean="0"/>
          </a:p>
        </p:txBody>
      </p:sp>
      <p:pic>
        <p:nvPicPr>
          <p:cNvPr id="4" name="Picture 3" descr="Member Care Associates Inc.jpg"/>
          <p:cNvPicPr>
            <a:picLocks noChangeAspect="1"/>
          </p:cNvPicPr>
          <p:nvPr/>
        </p:nvPicPr>
        <p:blipFill>
          <a:blip r:embed="rId7" cstate="print"/>
          <a:stretch>
            <a:fillRect/>
          </a:stretch>
        </p:blipFill>
        <p:spPr>
          <a:xfrm>
            <a:off x="152400" y="228600"/>
            <a:ext cx="914400" cy="943125"/>
          </a:xfrm>
          <a:prstGeom prst="rect">
            <a:avLst/>
          </a:prstGeom>
          <a:ln>
            <a:solidFill>
              <a:srgbClr val="0000FF"/>
            </a:solidFill>
          </a:ln>
        </p:spPr>
      </p:pic>
      <p:pic>
        <p:nvPicPr>
          <p:cNvPr id="5" name="Picture 4" descr="future we want.jpg"/>
          <p:cNvPicPr/>
          <p:nvPr/>
        </p:nvPicPr>
        <p:blipFill>
          <a:blip r:embed="rId8" cstate="print"/>
          <a:stretch>
            <a:fillRect/>
          </a:stretch>
        </p:blipFill>
        <p:spPr>
          <a:xfrm>
            <a:off x="7467600" y="0"/>
            <a:ext cx="1676400" cy="1143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7346"/>
            <a:ext cx="8001000" cy="5847755"/>
          </a:xfrm>
          <a:prstGeom prst="rect">
            <a:avLst/>
          </a:prstGeom>
        </p:spPr>
        <p:txBody>
          <a:bodyPr wrap="square">
            <a:spAutoFit/>
          </a:bodyPr>
          <a:lstStyle/>
          <a:p>
            <a:pPr algn="ctr"/>
            <a:r>
              <a:rPr lang="en-US" sz="3600" b="1" u="sng" dirty="0" smtClean="0"/>
              <a:t>Millennium Development Goals (MDGs)</a:t>
            </a:r>
            <a:endParaRPr lang="en-GB" sz="3600" dirty="0" smtClean="0"/>
          </a:p>
          <a:p>
            <a:pPr algn="just"/>
            <a:endParaRPr lang="en-US" dirty="0" smtClean="0"/>
          </a:p>
          <a:p>
            <a:pPr algn="just"/>
            <a:r>
              <a:rPr lang="en-US" dirty="0" smtClean="0"/>
              <a:t>“In September 2000, building upon a decade of major United Nations conferences and summits, world leaders came together at United Nations Headquarters in New York to adopt the </a:t>
            </a:r>
            <a:r>
              <a:rPr lang="en-US" u="sng" dirty="0" smtClean="0">
                <a:hlinkClick r:id="rId2"/>
              </a:rPr>
              <a:t>United Nations Millennium Declaration</a:t>
            </a:r>
            <a:r>
              <a:rPr lang="en-US" dirty="0" smtClean="0"/>
              <a:t>, committing their nations to a new global partnership to reduce extreme poverty and setting out a series of time-bound targets - with a deadline of 2015 - that have become known as the Millennium Development Goals.”</a:t>
            </a:r>
            <a:r>
              <a:rPr lang="en-US" b="1" dirty="0" smtClean="0"/>
              <a:t> </a:t>
            </a:r>
            <a:r>
              <a:rPr lang="en-US" u="sng" dirty="0" smtClean="0">
                <a:hlinkClick r:id="rId3"/>
              </a:rPr>
              <a:t>www.un.org/millenniumgoals</a:t>
            </a:r>
            <a:endParaRPr lang="en-US" u="sng" dirty="0" smtClean="0"/>
          </a:p>
          <a:p>
            <a:pPr algn="just"/>
            <a:endParaRPr lang="en-US" u="sng" dirty="0" smtClean="0"/>
          </a:p>
          <a:p>
            <a:pPr algn="ctr"/>
            <a:r>
              <a:rPr lang="en-US" sz="3200" u="sng" dirty="0" smtClean="0"/>
              <a:t>Question: What are the eight MDGs?</a:t>
            </a:r>
          </a:p>
          <a:p>
            <a:pPr algn="just"/>
            <a:endParaRPr lang="en-GB" dirty="0" smtClean="0"/>
          </a:p>
          <a:p>
            <a:pPr lvl="0"/>
            <a:r>
              <a:rPr lang="en-GB" u="sng" dirty="0" smtClean="0">
                <a:hlinkClick r:id="rId4"/>
              </a:rPr>
              <a:t>End Poverty and Hunger </a:t>
            </a:r>
            <a:endParaRPr lang="en-GB" dirty="0" smtClean="0"/>
          </a:p>
          <a:p>
            <a:pPr lvl="0"/>
            <a:r>
              <a:rPr lang="en-GB" u="sng" dirty="0" smtClean="0">
                <a:hlinkClick r:id="rId5"/>
              </a:rPr>
              <a:t>Universal Education </a:t>
            </a:r>
            <a:endParaRPr lang="en-GB" dirty="0" smtClean="0"/>
          </a:p>
          <a:p>
            <a:pPr lvl="0"/>
            <a:r>
              <a:rPr lang="en-GB" u="sng" dirty="0" smtClean="0">
                <a:hlinkClick r:id="rId6"/>
              </a:rPr>
              <a:t>Gender Equality </a:t>
            </a:r>
            <a:endParaRPr lang="en-GB" dirty="0" smtClean="0"/>
          </a:p>
          <a:p>
            <a:pPr lvl="0"/>
            <a:r>
              <a:rPr lang="en-GB" u="sng" dirty="0" smtClean="0">
                <a:hlinkClick r:id="rId7"/>
              </a:rPr>
              <a:t>Child Health </a:t>
            </a:r>
            <a:endParaRPr lang="en-GB" dirty="0" smtClean="0"/>
          </a:p>
          <a:p>
            <a:pPr lvl="0"/>
            <a:r>
              <a:rPr lang="en-GB" u="sng" dirty="0" smtClean="0">
                <a:hlinkClick r:id="rId8"/>
              </a:rPr>
              <a:t>Maternal Health </a:t>
            </a:r>
            <a:endParaRPr lang="en-GB" dirty="0" smtClean="0"/>
          </a:p>
          <a:p>
            <a:pPr lvl="0"/>
            <a:r>
              <a:rPr lang="en-GB" u="sng" dirty="0" smtClean="0">
                <a:hlinkClick r:id="rId9"/>
              </a:rPr>
              <a:t>Combat HIV/AIDS </a:t>
            </a:r>
            <a:endParaRPr lang="en-GB" dirty="0" smtClean="0"/>
          </a:p>
          <a:p>
            <a:pPr lvl="0"/>
            <a:r>
              <a:rPr lang="en-GB" u="sng" dirty="0" smtClean="0">
                <a:hlinkClick r:id="rId10"/>
              </a:rPr>
              <a:t>Environmental Sustainability </a:t>
            </a:r>
            <a:endParaRPr lang="en-GB" dirty="0" smtClean="0"/>
          </a:p>
          <a:p>
            <a:pPr lvl="0"/>
            <a:r>
              <a:rPr lang="en-GB" u="sng" dirty="0" smtClean="0">
                <a:hlinkClick r:id="rId11"/>
              </a:rPr>
              <a:t>Global Partnership  </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blinds(horizontal)">
                                      <p:cBhvr>
                                        <p:cTn id="15" dur="500"/>
                                        <p:tgtEl>
                                          <p:spTgt spid="2">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blinds(horizontal)">
                                      <p:cBhvr>
                                        <p:cTn id="18" dur="500"/>
                                        <p:tgtEl>
                                          <p:spTgt spid="2">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blinds(horizontal)">
                                      <p:cBhvr>
                                        <p:cTn id="21" dur="500"/>
                                        <p:tgtEl>
                                          <p:spTgt spid="2">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blinds(horizontal)">
                                      <p:cBhvr>
                                        <p:cTn id="24" dur="500"/>
                                        <p:tgtEl>
                                          <p:spTgt spid="2">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blinds(horizontal)">
                                      <p:cBhvr>
                                        <p:cTn id="27" dur="500"/>
                                        <p:tgtEl>
                                          <p:spTgt spid="2">
                                            <p:txEl>
                                              <p:pRg st="11" end="1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blinds(horizontal)">
                                      <p:cBhvr>
                                        <p:cTn id="30" dur="500"/>
                                        <p:tgtEl>
                                          <p:spTgt spid="2">
                                            <p:txEl>
                                              <p:pRg st="12" end="1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blinds(horizontal)">
                                      <p:cBhvr>
                                        <p:cTn id="3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Sustainable Development Goals</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algn="just">
              <a:buNone/>
            </a:pPr>
            <a:endParaRPr lang="en-US" dirty="0" smtClean="0"/>
          </a:p>
          <a:p>
            <a:pPr algn="just">
              <a:buNone/>
            </a:pPr>
            <a:r>
              <a:rPr lang="en-US" dirty="0" smtClean="0"/>
              <a:t>Central to the upcoming SDGs is the need for a coordinated, massive effort to eradicate poverty in all its forms, prioritizing both people and the planet, and doing so by integrating the SDG’s social, economic, and environmental dimensions (see also the Executive Summary in </a:t>
            </a:r>
            <a:r>
              <a:rPr lang="en-US" dirty="0" smtClean="0">
                <a:hlinkClick r:id="rId2"/>
              </a:rPr>
              <a:t>State of the Least Developed Countries 2014</a:t>
            </a:r>
            <a:r>
              <a:rPr lang="en-US" dirty="0" smtClean="0"/>
              <a:t>, focusing on poverty eradication and the SDGs). </a:t>
            </a:r>
          </a:p>
          <a:p>
            <a:pPr algn="just">
              <a:buNone/>
            </a:pPr>
            <a:endParaRPr lang="en-US" dirty="0" smtClean="0"/>
          </a:p>
          <a:p>
            <a:pPr algn="just">
              <a:buNone/>
            </a:pPr>
            <a:r>
              <a:rPr lang="en-US" dirty="0" smtClean="0"/>
              <a:t>How the world community agrees upon and accomplishes the upcoming SDGs (underpinned by the desire for justice and equity for all) is still being negotiated and debated.</a:t>
            </a:r>
          </a:p>
          <a:p>
            <a:pPr algn="just"/>
            <a:endParaRPr lang="en-US" dirty="0" smtClean="0"/>
          </a:p>
          <a:p>
            <a:pPr algn="just"/>
            <a:r>
              <a:rPr lang="en-US" dirty="0" smtClean="0"/>
              <a:t>Review the </a:t>
            </a:r>
            <a:r>
              <a:rPr lang="en-US" dirty="0" smtClean="0">
                <a:hlinkClick r:id="rId3"/>
              </a:rPr>
              <a:t>short overview </a:t>
            </a:r>
            <a:r>
              <a:rPr lang="en-US" dirty="0" smtClean="0">
                <a:hlinkClick r:id="rId4"/>
              </a:rPr>
              <a:t>on the UN's Sustainable Development Knowledge Platform</a:t>
            </a:r>
            <a:r>
              <a:rPr lang="en-US" dirty="0" smtClean="0"/>
              <a:t>. </a:t>
            </a:r>
          </a:p>
          <a:p>
            <a:pPr algn="just"/>
            <a:r>
              <a:rPr lang="en-US" dirty="0" smtClean="0"/>
              <a:t>Review the 17 proposed SDGs and the 169 targets in the </a:t>
            </a:r>
            <a:r>
              <a:rPr lang="en-US" dirty="0" smtClean="0">
                <a:hlinkClick r:id="rId5"/>
              </a:rPr>
              <a:t>Open Working Groups Outcome Document</a:t>
            </a:r>
            <a:r>
              <a:rPr lang="en-US" dirty="0" smtClean="0"/>
              <a:t>. </a:t>
            </a:r>
          </a:p>
          <a:p>
            <a:pPr algn="just"/>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sources for materials: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1. The </a:t>
            </a:r>
            <a:r>
              <a:rPr lang="en-US" b="1" dirty="0" smtClean="0"/>
              <a:t>Introduction</a:t>
            </a:r>
            <a:r>
              <a:rPr lang="en-US" dirty="0" smtClean="0"/>
              <a:t> (Growing Broadly in Mission/Aid--and Beyond) and </a:t>
            </a:r>
            <a:r>
              <a:rPr lang="en-US" b="1" dirty="0" smtClean="0"/>
              <a:t>Chapter 2</a:t>
            </a:r>
            <a:r>
              <a:rPr lang="en-US" dirty="0" smtClean="0"/>
              <a:t> (Charting Your Course Through the Sectors) in our edited book, </a:t>
            </a:r>
            <a:r>
              <a:rPr lang="en-US" i="1" dirty="0" smtClean="0"/>
              <a:t>Global Member Care (</a:t>
            </a:r>
            <a:r>
              <a:rPr lang="en-US" i="1" dirty="0" err="1" smtClean="0"/>
              <a:t>vol</a:t>
            </a:r>
            <a:r>
              <a:rPr lang="en-US" i="1" dirty="0" smtClean="0"/>
              <a:t> 2): Crossing Sectors for Serving Humanity</a:t>
            </a:r>
            <a:r>
              <a:rPr lang="en-US" dirty="0" smtClean="0"/>
              <a:t>. You can access these materials via the Amazon </a:t>
            </a:r>
            <a:r>
              <a:rPr lang="en-US" dirty="0" err="1" smtClean="0"/>
              <a:t>ebook</a:t>
            </a:r>
            <a:r>
              <a:rPr lang="en-US" dirty="0" smtClean="0"/>
              <a:t> preview (click on the book cover that you see): </a:t>
            </a:r>
            <a:r>
              <a:rPr lang="en-US" dirty="0" smtClean="0">
                <a:hlinkClick r:id="rId2"/>
              </a:rPr>
              <a:t>http://www.amazon.com/Global-Member-Care-Crossing-Humanity-ebook/dp/B00HX6WZLQ</a:t>
            </a:r>
            <a:endParaRPr lang="en-US" dirty="0" smtClean="0"/>
          </a:p>
          <a:p>
            <a:endParaRPr lang="en-US" dirty="0" smtClean="0"/>
          </a:p>
          <a:p>
            <a:r>
              <a:rPr lang="en-US" dirty="0" smtClean="0"/>
              <a:t>2. Review the list of the </a:t>
            </a:r>
            <a:r>
              <a:rPr lang="en-US" b="1" dirty="0" smtClean="0"/>
              <a:t>Sustainable Development Goals</a:t>
            </a:r>
            <a:r>
              <a:rPr lang="en-US" dirty="0" smtClean="0"/>
              <a:t> in our November 2014 </a:t>
            </a:r>
            <a:r>
              <a:rPr lang="en-US" i="1" dirty="0" smtClean="0"/>
              <a:t>MCA Resource Update</a:t>
            </a:r>
            <a:r>
              <a:rPr lang="en-US" dirty="0" smtClean="0"/>
              <a:t>:  </a:t>
            </a:r>
            <a:r>
              <a:rPr lang="en-US" dirty="0" smtClean="0">
                <a:hlinkClick r:id="rId3"/>
              </a:rPr>
              <a:t>http://us4.campaign-archive2.com/?u=f34fc856e7776d7b69dafd3b3&amp;id=d73606536a</a:t>
            </a:r>
            <a:endParaRPr lang="en-US" dirty="0" smtClean="0"/>
          </a:p>
          <a:p>
            <a:endParaRPr lang="en-US" dirty="0" smtClean="0"/>
          </a:p>
          <a:p>
            <a:pPr>
              <a:buNone/>
            </a:pPr>
            <a:r>
              <a:rPr lang="en-US" dirty="0" smtClean="0"/>
              <a:t>	See also the UN Secretary General’s Synthesis Report on the Post 2015 Development Agenda (December 2014) on the UN Sustainable Development Knowledge Platform: </a:t>
            </a:r>
            <a:r>
              <a:rPr lang="en-US" dirty="0" smtClean="0">
                <a:hlinkClick r:id="rId4"/>
              </a:rPr>
              <a:t>https://sustainabledevelopment.un.org/</a:t>
            </a: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pic>
        <p:nvPicPr>
          <p:cNvPr id="4" name="Picture 3" descr="Member Care Associates Inc.jpg"/>
          <p:cNvPicPr>
            <a:picLocks noChangeAspect="1"/>
          </p:cNvPicPr>
          <p:nvPr/>
        </p:nvPicPr>
        <p:blipFill>
          <a:blip r:embed="rId5"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6" r:link="rId7"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i="1" dirty="0" smtClean="0"/>
              <a:t>UN Secretary General’s Synthesis Report </a:t>
            </a:r>
            <a:br>
              <a:rPr lang="en-US" sz="3200" b="1" i="1" dirty="0" smtClean="0"/>
            </a:br>
            <a:r>
              <a:rPr lang="en-US" sz="3200" b="1" i="1" dirty="0" smtClean="0"/>
              <a:t>on the Post 2015 Development Agenda</a:t>
            </a:r>
            <a:r>
              <a:rPr lang="en-US" sz="3200" dirty="0" smtClean="0"/>
              <a:t> </a:t>
            </a:r>
            <a:r>
              <a:rPr lang="en-US" sz="3200" b="1" dirty="0" smtClean="0"/>
              <a:t>(Dec. 2014)</a:t>
            </a:r>
            <a:r>
              <a:rPr lang="en-US" sz="3200" dirty="0" smtClean="0"/>
              <a:t/>
            </a:r>
            <a:br>
              <a:rPr lang="en-US" sz="3200" dirty="0" smtClean="0"/>
            </a:br>
            <a:endParaRPr lang="en-US" sz="3200" dirty="0"/>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pPr algn="just"/>
            <a:r>
              <a:rPr lang="en-US" dirty="0" smtClean="0"/>
              <a:t>“1. The year 2015 offers a unique opportunity for global leaders and people to end  poverty, transform the world to better meet human needs and the necessities of economic transformation, while protecting our environment, ensuring peace and realizing human rights. </a:t>
            </a:r>
          </a:p>
          <a:p>
            <a:pPr algn="just"/>
            <a:r>
              <a:rPr lang="en-US" dirty="0" smtClean="0"/>
              <a:t>2. We are at a historic crossroads, and the directions we take will determine  whether we will succeed or fail on our promises. With our globalized economy and  sophisticated technology, we can decide to end the age-old ills of extreme poverty and hunger. Or we can continue to degrade our planet and allow intolerable inequalities to sow bitterness and despair. Our ambition is to achieve sustainable development for all. Transformation is our watchword….</a:t>
            </a:r>
          </a:p>
          <a:p>
            <a:pPr algn="just"/>
            <a:r>
              <a:rPr lang="en-US" dirty="0" smtClean="0"/>
              <a:t>4. At this moment in time, we are called to lead and act with courage….</a:t>
            </a:r>
          </a:p>
          <a:p>
            <a:pPr algn="just"/>
            <a:r>
              <a:rPr lang="en-US" dirty="0" smtClean="0"/>
              <a:t>11. Our globalized world is marked by extraordinary progress alongside  unacceptable – and unsustainable – levels of want, fear, discrimination, exploitation, injustice and environmental folly at all levels….</a:t>
            </a:r>
          </a:p>
          <a:p>
            <a:pPr algn="just"/>
            <a:r>
              <a:rPr lang="en-US" dirty="0" smtClean="0"/>
              <a:t>25...I urge Governments and people everywhere to </a:t>
            </a:r>
            <a:r>
              <a:rPr lang="en-US" dirty="0" err="1" smtClean="0"/>
              <a:t>fulfil</a:t>
            </a:r>
            <a:r>
              <a:rPr lang="en-US" dirty="0" smtClean="0"/>
              <a:t> their political and moral responsibilities. This is my call to dignity, and we must respond with all our vision and strength.”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Six Essential Elements for SD</a:t>
            </a:r>
            <a:br>
              <a:rPr lang="en-US" dirty="0" smtClean="0"/>
            </a:br>
            <a:r>
              <a:rPr lang="en-US" sz="3600" i="1" dirty="0" smtClean="0"/>
              <a:t>Synthesis Report </a:t>
            </a:r>
            <a:r>
              <a:rPr lang="en-US" sz="3600" dirty="0" smtClean="0"/>
              <a:t>Dec. 2014 </a:t>
            </a:r>
            <a:endParaRPr lang="en-US" sz="2700" dirty="0"/>
          </a:p>
        </p:txBody>
      </p:sp>
      <p:sp>
        <p:nvSpPr>
          <p:cNvPr id="3" name="Content Placeholder 2"/>
          <p:cNvSpPr>
            <a:spLocks noGrp="1"/>
          </p:cNvSpPr>
          <p:nvPr>
            <p:ph idx="1"/>
          </p:nvPr>
        </p:nvSpPr>
        <p:spPr/>
        <p:txBody>
          <a:bodyPr>
            <a:normAutofit fontScale="77500" lnSpcReduction="20000"/>
          </a:bodyPr>
          <a:lstStyle/>
          <a:p>
            <a:endParaRPr lang="en-US" b="1" dirty="0" smtClean="0"/>
          </a:p>
          <a:p>
            <a:r>
              <a:rPr lang="en-US" b="1" dirty="0" smtClean="0"/>
              <a:t>Dignity</a:t>
            </a:r>
            <a:r>
              <a:rPr lang="en-US" dirty="0" smtClean="0"/>
              <a:t>:  to end poverty and fight inequalities; </a:t>
            </a:r>
          </a:p>
          <a:p>
            <a:r>
              <a:rPr lang="en-US" b="1" dirty="0" smtClean="0"/>
              <a:t>Justice</a:t>
            </a:r>
            <a:r>
              <a:rPr lang="en-US" dirty="0" smtClean="0"/>
              <a:t>: to promote safe and peaceful societies, and strong institutions; </a:t>
            </a:r>
          </a:p>
          <a:p>
            <a:r>
              <a:rPr lang="en-US" b="1" dirty="0" smtClean="0"/>
              <a:t>People</a:t>
            </a:r>
            <a:r>
              <a:rPr lang="en-US" dirty="0" smtClean="0"/>
              <a:t>: to ensure healthy lives, knowledge, and the inclusion of women and children; </a:t>
            </a:r>
          </a:p>
          <a:p>
            <a:r>
              <a:rPr lang="en-US" b="1" dirty="0" smtClean="0"/>
              <a:t>Prosperity</a:t>
            </a:r>
            <a:r>
              <a:rPr lang="en-US" dirty="0" smtClean="0"/>
              <a:t>: to grow a strong, inclusive, and transformative economy; </a:t>
            </a:r>
          </a:p>
          <a:p>
            <a:r>
              <a:rPr lang="en-US" b="1" dirty="0" smtClean="0"/>
              <a:t>Planet</a:t>
            </a:r>
            <a:r>
              <a:rPr lang="en-US" dirty="0" smtClean="0"/>
              <a:t>: to protect our ecosystems for all societies and our children; </a:t>
            </a:r>
          </a:p>
          <a:p>
            <a:r>
              <a:rPr lang="en-US" b="1" dirty="0" smtClean="0"/>
              <a:t>Partnership</a:t>
            </a:r>
            <a:r>
              <a:rPr lang="en-US" dirty="0" smtClean="0"/>
              <a:t>: to </a:t>
            </a:r>
            <a:r>
              <a:rPr lang="en-US" dirty="0" err="1" smtClean="0"/>
              <a:t>catalyse</a:t>
            </a:r>
            <a:r>
              <a:rPr lang="en-US" dirty="0" smtClean="0"/>
              <a:t> global solidarity for sustainable development….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b="1" dirty="0" smtClean="0">
                <a:solidFill>
                  <a:srgbClr val="0000CC"/>
                </a:solidFill>
              </a:rPr>
              <a:t>Proposed SDGs</a:t>
            </a:r>
            <a:endParaRPr lang="en-US" sz="3200" b="1" dirty="0">
              <a:solidFill>
                <a:srgbClr val="0000CC"/>
              </a:solidFill>
            </a:endParaRPr>
          </a:p>
        </p:txBody>
      </p:sp>
      <p:sp>
        <p:nvSpPr>
          <p:cNvPr id="3" name="Content Placeholder 2"/>
          <p:cNvSpPr>
            <a:spLocks noGrp="1"/>
          </p:cNvSpPr>
          <p:nvPr>
            <p:ph idx="1"/>
          </p:nvPr>
        </p:nvSpPr>
        <p:spPr>
          <a:xfrm>
            <a:off x="0" y="685800"/>
            <a:ext cx="9144000" cy="6172200"/>
          </a:xfrm>
        </p:spPr>
        <p:txBody>
          <a:bodyPr>
            <a:normAutofit fontScale="40000" lnSpcReduction="20000"/>
          </a:bodyPr>
          <a:lstStyle/>
          <a:p>
            <a:r>
              <a:rPr lang="en-US" sz="4000" dirty="0" smtClean="0"/>
              <a:t> </a:t>
            </a:r>
            <a:r>
              <a:rPr lang="en-US" sz="4000" b="1" dirty="0" smtClean="0"/>
              <a:t>Goal 1</a:t>
            </a:r>
            <a:r>
              <a:rPr lang="en-US" sz="4000" dirty="0" smtClean="0"/>
              <a:t>  End poverty in all its forms everywhere</a:t>
            </a:r>
          </a:p>
          <a:p>
            <a:r>
              <a:rPr lang="en-US" sz="4000" b="1" dirty="0" smtClean="0"/>
              <a:t>Goal 2</a:t>
            </a:r>
            <a:r>
              <a:rPr lang="en-US" sz="4000" dirty="0" smtClean="0"/>
              <a:t>  End hunger, achieve food security and improved nutrition and promote sustainable agriculture</a:t>
            </a:r>
          </a:p>
          <a:p>
            <a:r>
              <a:rPr lang="en-US" sz="4000" b="1" dirty="0" smtClean="0"/>
              <a:t>Goal 3</a:t>
            </a:r>
            <a:r>
              <a:rPr lang="en-US" sz="4000" dirty="0" smtClean="0"/>
              <a:t>  Ensure healthy lives and promote well-being for all at all ages</a:t>
            </a:r>
          </a:p>
          <a:p>
            <a:r>
              <a:rPr lang="en-US" sz="4000" b="1" dirty="0" smtClean="0"/>
              <a:t>Goal 4</a:t>
            </a:r>
            <a:r>
              <a:rPr lang="en-US" sz="4000" dirty="0" smtClean="0"/>
              <a:t>  Ensure inclusive and equitable quality education and promote lifelong learning opportunities for all</a:t>
            </a:r>
          </a:p>
          <a:p>
            <a:r>
              <a:rPr lang="en-US" sz="4000" b="1" dirty="0" smtClean="0"/>
              <a:t>Goal 5</a:t>
            </a:r>
            <a:r>
              <a:rPr lang="en-US" sz="4000" dirty="0" smtClean="0"/>
              <a:t>  Achieve gender equality and empower all women and girls</a:t>
            </a:r>
          </a:p>
          <a:p>
            <a:r>
              <a:rPr lang="en-US" sz="4000" b="1" dirty="0" smtClean="0"/>
              <a:t>Goal 6</a:t>
            </a:r>
            <a:r>
              <a:rPr lang="en-US" sz="4000" dirty="0" smtClean="0"/>
              <a:t>  Ensure availability and sustainable management of water and sanitation for all</a:t>
            </a:r>
          </a:p>
          <a:p>
            <a:r>
              <a:rPr lang="en-US" sz="4000" b="1" dirty="0" smtClean="0"/>
              <a:t>Goal 7</a:t>
            </a:r>
            <a:r>
              <a:rPr lang="en-US" sz="4000" dirty="0" smtClean="0"/>
              <a:t>  Ensure access to affordable, reliable, sustainable and modern energy for all</a:t>
            </a:r>
          </a:p>
          <a:p>
            <a:r>
              <a:rPr lang="en-US" sz="4000" b="1" dirty="0" smtClean="0"/>
              <a:t>Goal 8</a:t>
            </a:r>
            <a:r>
              <a:rPr lang="en-US" sz="4000" dirty="0" smtClean="0"/>
              <a:t>  Promote sustained, inclusive and sustainable economic growth, full and productive employment and decent work for all</a:t>
            </a:r>
          </a:p>
          <a:p>
            <a:r>
              <a:rPr lang="en-US" sz="4000" b="1" dirty="0" smtClean="0"/>
              <a:t>Goal 9</a:t>
            </a:r>
            <a:r>
              <a:rPr lang="en-US" sz="4000" dirty="0" smtClean="0"/>
              <a:t>  Build resilient infrastructure, promote inclusive and sustainable industrialization and foster innovation</a:t>
            </a:r>
          </a:p>
          <a:p>
            <a:r>
              <a:rPr lang="en-US" sz="4000" b="1" dirty="0" smtClean="0"/>
              <a:t>Goal 10</a:t>
            </a:r>
            <a:r>
              <a:rPr lang="en-US" sz="4000" dirty="0" smtClean="0"/>
              <a:t>  Reduce inequality within and among countries</a:t>
            </a:r>
          </a:p>
          <a:p>
            <a:r>
              <a:rPr lang="en-US" sz="4000" b="1" dirty="0" smtClean="0"/>
              <a:t>Goal 11</a:t>
            </a:r>
            <a:r>
              <a:rPr lang="en-US" sz="4000" dirty="0" smtClean="0"/>
              <a:t>  Make cities and human settlements inclusive, safe, resilient and sustainable</a:t>
            </a:r>
          </a:p>
          <a:p>
            <a:r>
              <a:rPr lang="en-US" sz="4000" b="1" dirty="0" smtClean="0"/>
              <a:t>Goal 12</a:t>
            </a:r>
            <a:r>
              <a:rPr lang="en-US" sz="4000" dirty="0" smtClean="0"/>
              <a:t>  Ensure sustainable consumption and production patterns</a:t>
            </a:r>
          </a:p>
          <a:p>
            <a:r>
              <a:rPr lang="en-US" sz="4000" b="1" dirty="0" smtClean="0"/>
              <a:t>Goal 13</a:t>
            </a:r>
            <a:r>
              <a:rPr lang="en-US" sz="4000" dirty="0" smtClean="0"/>
              <a:t>  Take urgent action to combat climate change and its impacts</a:t>
            </a:r>
          </a:p>
          <a:p>
            <a:r>
              <a:rPr lang="en-US" sz="4000" b="1" dirty="0" smtClean="0"/>
              <a:t>Goal 14</a:t>
            </a:r>
            <a:r>
              <a:rPr lang="en-US" sz="4000" dirty="0" smtClean="0"/>
              <a:t>  Conserve and sustainably use the oceans, seas and marine resources for sustainable development</a:t>
            </a:r>
          </a:p>
          <a:p>
            <a:r>
              <a:rPr lang="en-US" sz="4000" b="1" dirty="0" smtClean="0"/>
              <a:t>Goal 15</a:t>
            </a:r>
            <a:r>
              <a:rPr lang="en-US" sz="4000" dirty="0" smtClean="0"/>
              <a:t>  Protect, restore and promote sustainable use of terrestrial ecosystems, sustainably manage forests, combat desertification, and halt and reverse land degradation and halt biodiversity loss</a:t>
            </a:r>
          </a:p>
          <a:p>
            <a:r>
              <a:rPr lang="en-US" sz="4000" b="1" dirty="0" smtClean="0"/>
              <a:t>Goal 16</a:t>
            </a:r>
            <a:r>
              <a:rPr lang="en-US" sz="4000" dirty="0" smtClean="0"/>
              <a:t>  Promote peaceful and inclusive societies for sustainable development, provide access to justice for all and build effective, accountable and inclusive institutions at all levels</a:t>
            </a:r>
          </a:p>
          <a:p>
            <a:r>
              <a:rPr lang="en-US" sz="4000" b="1" dirty="0" smtClean="0"/>
              <a:t>Goal 17</a:t>
            </a:r>
            <a:r>
              <a:rPr lang="en-US" sz="4000" dirty="0" smtClean="0"/>
              <a:t>  Strengthen the means of implementation and revitalize the global partnership for sustainable development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The Age of Sustainable Development</a:t>
            </a:r>
            <a:br>
              <a:rPr lang="en-US" sz="3100" b="1" dirty="0" smtClean="0"/>
            </a:br>
            <a:r>
              <a:rPr lang="en-US" sz="3100" b="1" i="1" dirty="0" smtClean="0"/>
              <a:t>Earth Institute, Columbia University</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lgn="ctr">
              <a:buNone/>
            </a:pPr>
            <a:endParaRPr lang="en-US" dirty="0" smtClean="0"/>
          </a:p>
          <a:p>
            <a:pPr algn="ctr">
              <a:buNone/>
            </a:pPr>
            <a:endParaRPr lang="en-US" dirty="0" smtClean="0"/>
          </a:p>
          <a:p>
            <a:pPr algn="ctr">
              <a:buNone/>
            </a:pPr>
            <a:r>
              <a:rPr lang="en-US" dirty="0" smtClean="0"/>
              <a:t/>
            </a:r>
            <a:br>
              <a:rPr lang="en-US" dirty="0" smtClean="0"/>
            </a:br>
            <a:endParaRPr lang="en-US" dirty="0" smtClean="0"/>
          </a:p>
          <a:p>
            <a:pPr algn="ctr">
              <a:buNone/>
            </a:pPr>
            <a:endParaRPr lang="en-US" sz="2800" dirty="0" smtClean="0">
              <a:hlinkClick r:id="rId2"/>
            </a:endParaRPr>
          </a:p>
          <a:p>
            <a:pPr algn="ctr">
              <a:buNone/>
            </a:pPr>
            <a:r>
              <a:rPr lang="en-US" sz="2800" dirty="0" smtClean="0">
                <a:hlinkClick r:id="rId2"/>
              </a:rPr>
              <a:t>Click here to access the five minute overview </a:t>
            </a:r>
          </a:p>
          <a:p>
            <a:pPr algn="ctr">
              <a:buNone/>
            </a:pPr>
            <a:r>
              <a:rPr lang="en-US" sz="2800" dirty="0" smtClean="0">
                <a:hlinkClick r:id="rId2"/>
              </a:rPr>
              <a:t>of the course by </a:t>
            </a:r>
            <a:r>
              <a:rPr lang="en-US" sz="2800" dirty="0" err="1" smtClean="0">
                <a:hlinkClick r:id="rId2"/>
              </a:rPr>
              <a:t>Jefferey</a:t>
            </a:r>
            <a:r>
              <a:rPr lang="en-US" sz="2800" dirty="0" smtClean="0">
                <a:hlinkClick r:id="rId2"/>
              </a:rPr>
              <a:t> Sachs</a:t>
            </a:r>
            <a:r>
              <a:rPr lang="en-US" sz="2800" dirty="0" smtClean="0">
                <a:hlinkClick r:id="rId3"/>
              </a:rPr>
              <a:t>.</a:t>
            </a:r>
            <a:endParaRPr lang="en-US" sz="2800" dirty="0"/>
          </a:p>
        </p:txBody>
      </p:sp>
      <p:pic>
        <p:nvPicPr>
          <p:cNvPr id="4" name="Picture 3" descr="age of sustainble dev.png"/>
          <p:cNvPicPr/>
          <p:nvPr/>
        </p:nvPicPr>
        <p:blipFill>
          <a:blip r:embed="rId4" cstate="print"/>
          <a:stretch>
            <a:fillRect/>
          </a:stretch>
        </p:blipFill>
        <p:spPr>
          <a:xfrm>
            <a:off x="1905000" y="1371600"/>
            <a:ext cx="5257800" cy="3429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b="1" dirty="0" smtClean="0">
                <a:solidFill>
                  <a:srgbClr val="0000CC"/>
                </a:solidFill>
              </a:rPr>
              <a:t>Part 4</a:t>
            </a:r>
            <a:br>
              <a:rPr lang="en-US" b="1" dirty="0" smtClean="0">
                <a:solidFill>
                  <a:srgbClr val="0000CC"/>
                </a:solidFill>
              </a:rPr>
            </a:br>
            <a:r>
              <a:rPr lang="en-US" b="1" dirty="0" smtClean="0">
                <a:solidFill>
                  <a:srgbClr val="0000CC"/>
                </a:solidFill>
              </a:rPr>
              <a:t>Crossing Sectors</a:t>
            </a:r>
            <a:br>
              <a:rPr lang="en-US" b="1" dirty="0" smtClean="0">
                <a:solidFill>
                  <a:srgbClr val="0000CC"/>
                </a:solidFill>
              </a:rPr>
            </a:br>
            <a:r>
              <a:rPr lang="en-US" sz="3100" b="1" i="1" dirty="0" smtClean="0">
                <a:solidFill>
                  <a:srgbClr val="0000CC"/>
                </a:solidFill>
              </a:rPr>
              <a:t>Going broadly and growing deeply</a:t>
            </a:r>
            <a:endParaRPr lang="en-US" sz="3100" b="1" i="1" dirty="0">
              <a:solidFill>
                <a:srgbClr val="0000CC"/>
              </a:solidFill>
            </a:endParaRPr>
          </a:p>
        </p:txBody>
      </p:sp>
      <p:sp>
        <p:nvSpPr>
          <p:cNvPr id="3" name="Content Placeholder 2"/>
          <p:cNvSpPr>
            <a:spLocks noGrp="1"/>
          </p:cNvSpPr>
          <p:nvPr>
            <p:ph idx="1"/>
          </p:nvPr>
        </p:nvSpPr>
        <p:spPr>
          <a:xfrm>
            <a:off x="457200" y="1828800"/>
            <a:ext cx="8229600" cy="5029200"/>
          </a:xfrm>
        </p:spPr>
        <p:txBody>
          <a:bodyPr>
            <a:normAutofit fontScale="70000" lnSpcReduction="20000"/>
          </a:bodyPr>
          <a:lstStyle/>
          <a:p>
            <a:pPr algn="just"/>
            <a:r>
              <a:rPr lang="en-US" dirty="0" smtClean="0"/>
              <a:t>“</a:t>
            </a:r>
            <a:r>
              <a:rPr lang="en-US" i="1" dirty="0" smtClean="0"/>
              <a:t>Mathematically, a sector is the area of a circle bounded by any </a:t>
            </a:r>
            <a:r>
              <a:rPr lang="en-US" dirty="0" smtClean="0"/>
              <a:t>two radii. (Think of a sector as being a triangular piece of pie cut from the midpoint of a round pie.) </a:t>
            </a:r>
          </a:p>
          <a:p>
            <a:pPr algn="just"/>
            <a:endParaRPr lang="en-US" dirty="0" smtClean="0"/>
          </a:p>
          <a:p>
            <a:pPr algn="just"/>
            <a:r>
              <a:rPr lang="en-US" dirty="0" smtClean="0"/>
              <a:t>From this geometric definition emerges the concept of human sectors, or </a:t>
            </a:r>
            <a:r>
              <a:rPr lang="en-US" b="1" dirty="0" smtClean="0"/>
              <a:t>specialized groupings of </a:t>
            </a:r>
            <a:r>
              <a:rPr lang="en-US" b="1" i="1" dirty="0" smtClean="0"/>
              <a:t>people</a:t>
            </a:r>
            <a:r>
              <a:rPr lang="en-US" dirty="0" smtClean="0"/>
              <a:t>.  For our purposes a sector is a distinct part of society (analogous to the area between two radii in a circle or a piece of pie) with a special albeit broad </a:t>
            </a:r>
            <a:r>
              <a:rPr lang="en-US" b="1" dirty="0" smtClean="0"/>
              <a:t>purpose</a:t>
            </a:r>
            <a:r>
              <a:rPr lang="en-US" dirty="0" smtClean="0"/>
              <a:t>. It is a large, amorphous yet recognizable block within the international community </a:t>
            </a:r>
            <a:r>
              <a:rPr lang="en-US" b="1" dirty="0" smtClean="0"/>
              <a:t>that provides different types of services and products to people. </a:t>
            </a:r>
          </a:p>
          <a:p>
            <a:pPr algn="just"/>
            <a:endParaRPr lang="en-US" b="1" dirty="0" smtClean="0"/>
          </a:p>
          <a:p>
            <a:pPr algn="just"/>
            <a:r>
              <a:rPr lang="en-US" dirty="0" smtClean="0"/>
              <a:t>Each one is comprised of a wide array of people who are part of different organizations; influenced by various disciplines, practices, and goals; and intertwined with many related networks. </a:t>
            </a:r>
            <a:r>
              <a:rPr lang="en-US" b="1" dirty="0" smtClean="0">
                <a:solidFill>
                  <a:srgbClr val="0000CC"/>
                </a:solidFill>
              </a:rPr>
              <a:t>A sector fundamentally, is a </a:t>
            </a:r>
            <a:r>
              <a:rPr lang="en-US" b="1" i="1" dirty="0" smtClean="0">
                <a:solidFill>
                  <a:srgbClr val="0000CC"/>
                </a:solidFill>
              </a:rPr>
              <a:t>human </a:t>
            </a:r>
            <a:r>
              <a:rPr lang="en-US" b="1" dirty="0" smtClean="0">
                <a:solidFill>
                  <a:srgbClr val="0000CC"/>
                </a:solidFill>
              </a:rPr>
              <a:t>entity.”</a:t>
            </a:r>
          </a:p>
          <a:p>
            <a:pPr>
              <a:buNone/>
            </a:pPr>
            <a:r>
              <a:rPr lang="en-US" i="1" dirty="0" smtClean="0"/>
              <a:t>Crossing Sectors  for Serving Humanity</a:t>
            </a:r>
            <a:r>
              <a:rPr lang="en-US" dirty="0" smtClean="0"/>
              <a:t>, p.p. 5-6</a:t>
            </a:r>
          </a:p>
          <a:p>
            <a:endParaRPr lang="en-US" dirty="0"/>
          </a:p>
        </p:txBody>
      </p:sp>
      <p:pic>
        <p:nvPicPr>
          <p:cNvPr id="5" name="Picture 4" descr="MemberCare_Cover_PRESS 2.jpg"/>
          <p:cNvPicPr>
            <a:picLocks noChangeAspect="1"/>
          </p:cNvPicPr>
          <p:nvPr/>
        </p:nvPicPr>
        <p:blipFill>
          <a:blip r:embed="rId2" cstate="print"/>
          <a:stretch>
            <a:fillRect/>
          </a:stretch>
        </p:blipFill>
        <p:spPr>
          <a:xfrm>
            <a:off x="8077200" y="0"/>
            <a:ext cx="10668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r>
              <a:rPr lang="en-US" dirty="0" smtClean="0"/>
              <a:t>Example: </a:t>
            </a:r>
            <a:br>
              <a:rPr lang="en-US" dirty="0" smtClean="0"/>
            </a:br>
            <a:r>
              <a:rPr lang="en-US" dirty="0" smtClean="0"/>
              <a:t>The Humanitarian Sector</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humanitarian sector includes thousands of non-governmental organizations, government and intergovernmental agencies, and groups from civil society including faith-based groups. These entities provide a myriad of worthwhile services such as medical care, military and civilian peacekeeping in conflict zones, relief response in natural disasters, human rights advocacy, HIV/AIDS prevention, childhood education, maternal health care, water purification, and so many other areas. </a:t>
            </a:r>
            <a:r>
              <a:rPr lang="en-US" b="1" dirty="0" smtClean="0"/>
              <a:t>Collectively they represent much of humanity’s concerted effort to alleviate human misery and promote human wellbeing.“</a:t>
            </a:r>
          </a:p>
          <a:p>
            <a:pPr>
              <a:buNone/>
            </a:pPr>
            <a:endParaRPr lang="en-US" i="1" dirty="0" smtClean="0"/>
          </a:p>
          <a:p>
            <a:pPr>
              <a:buNone/>
            </a:pPr>
            <a:r>
              <a:rPr lang="en-US" i="1" dirty="0" smtClean="0"/>
              <a:t>Crossing Sectors for Serving Humanity</a:t>
            </a:r>
            <a:r>
              <a:rPr lang="en-US" dirty="0" smtClean="0"/>
              <a:t>, p. 6</a:t>
            </a:r>
          </a:p>
          <a:p>
            <a:endParaRPr lang="en-US" dirty="0"/>
          </a:p>
        </p:txBody>
      </p:sp>
      <p:pic>
        <p:nvPicPr>
          <p:cNvPr id="5" name="Picture 4" descr="MemberCare_Cover_PRESS 2.jpg"/>
          <p:cNvPicPr>
            <a:picLocks noChangeAspect="1"/>
          </p:cNvPicPr>
          <p:nvPr/>
        </p:nvPicPr>
        <p:blipFill>
          <a:blip r:embed="rId3" cstate="print"/>
          <a:stretch>
            <a:fillRect/>
          </a:stretch>
        </p:blipFill>
        <p:spPr>
          <a:xfrm>
            <a:off x="8077200" y="0"/>
            <a:ext cx="1066800" cy="1600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3" name="Content Placeholder 2"/>
          <p:cNvSpPr>
            <a:spLocks noGrp="1"/>
          </p:cNvSpPr>
          <p:nvPr>
            <p:ph idx="1"/>
          </p:nvPr>
        </p:nvSpPr>
        <p:spPr>
          <a:xfrm>
            <a:off x="457200" y="1371600"/>
            <a:ext cx="8229600" cy="5486400"/>
          </a:xfrm>
        </p:spPr>
        <p:txBody>
          <a:bodyPr>
            <a:normAutofit fontScale="70000" lnSpcReduction="20000"/>
          </a:bodyPr>
          <a:lstStyle/>
          <a:p>
            <a:pPr algn="just"/>
            <a:r>
              <a:rPr lang="en-US" sz="4000" dirty="0" smtClean="0"/>
              <a:t>“The relevance of crossing sectors is clearly seen in the research by Johnson et al (2010) which advocates for greater interactions between the major religious blocs, especially Christians and non-Christians, in the service of humanity.  [Quote:]</a:t>
            </a:r>
          </a:p>
          <a:p>
            <a:pPr algn="just">
              <a:buNone/>
            </a:pPr>
            <a:endParaRPr lang="en-US" dirty="0" smtClean="0"/>
          </a:p>
          <a:p>
            <a:pPr algn="just"/>
            <a:r>
              <a:rPr lang="en-US" sz="3600" dirty="0" smtClean="0"/>
              <a:t>What percentage of non-Christians personally know a Christian?…The [research] results are startling in the sense that Christians and non-Christians appear to be living in quite separate worlds. This distance has implications for Christian missions but is also problematic when it comes to dialogue, peace initiatives, environmental and health challenges, and many other areas of human interaction. Our hope is that highlighting the problem will help in planning solutions for the future. (p.29)”</a:t>
            </a:r>
          </a:p>
          <a:p>
            <a:r>
              <a:rPr lang="en-US" i="1" dirty="0" smtClean="0"/>
              <a:t>Crossing Sectors</a:t>
            </a:r>
            <a:r>
              <a:rPr lang="en-US" dirty="0" smtClean="0"/>
              <a:t>, pp. 9-10</a:t>
            </a:r>
            <a:endParaRPr lang="en-US" dirty="0"/>
          </a:p>
        </p:txBody>
      </p:sp>
      <p:pic>
        <p:nvPicPr>
          <p:cNvPr id="5" name="Picture 4" descr="MemberCare_Cover_PRESS 2.jpg"/>
          <p:cNvPicPr>
            <a:picLocks noChangeAspect="1"/>
          </p:cNvPicPr>
          <p:nvPr/>
        </p:nvPicPr>
        <p:blipFill>
          <a:blip r:embed="rId2" cstate="print"/>
          <a:stretch>
            <a:fillRect/>
          </a:stretch>
        </p:blipFill>
        <p:spPr>
          <a:xfrm>
            <a:off x="8229600" y="0"/>
            <a:ext cx="9144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Relevance…</a:t>
            </a:r>
            <a:endParaRPr lang="en-US" b="1" dirty="0">
              <a:solidFill>
                <a:srgbClr val="0000FF"/>
              </a:solidFill>
            </a:endParaRP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lgn="just"/>
            <a:r>
              <a:rPr lang="en-GB" dirty="0" smtClean="0"/>
              <a:t>“W</a:t>
            </a:r>
            <a:r>
              <a:rPr lang="en-US" dirty="0" smtClean="0"/>
              <a:t>e think that intentionally crossing sectors is </a:t>
            </a:r>
            <a:r>
              <a:rPr lang="en-US" b="1" dirty="0" smtClean="0"/>
              <a:t>the next developmental phase for the member care field.</a:t>
            </a:r>
          </a:p>
          <a:p>
            <a:pPr algn="just">
              <a:buNone/>
            </a:pPr>
            <a:r>
              <a:rPr lang="en-US" b="1" dirty="0" smtClean="0">
                <a:solidFill>
                  <a:srgbClr val="0000FF"/>
                </a:solidFill>
              </a:rPr>
              <a:t>[and for the church-mission community]</a:t>
            </a:r>
            <a:r>
              <a:rPr lang="en-US" b="1" dirty="0" smtClean="0"/>
              <a:t>.</a:t>
            </a:r>
          </a:p>
          <a:p>
            <a:pPr algn="just"/>
            <a:r>
              <a:rPr lang="en-US" dirty="0" smtClean="0"/>
              <a:t>What are some resources/practices and challenges/problems within these sectors? </a:t>
            </a:r>
          </a:p>
          <a:p>
            <a:pPr algn="just"/>
            <a:r>
              <a:rPr lang="en-US" dirty="0" smtClean="0"/>
              <a:t>What can we learn from each other? </a:t>
            </a:r>
          </a:p>
          <a:p>
            <a:pPr algn="just"/>
            <a:r>
              <a:rPr lang="en-US" dirty="0" smtClean="0"/>
              <a:t>How can our experiences in these sectors help us improve our member care efforts for supporting and managing mission/aid staff? </a:t>
            </a:r>
          </a:p>
          <a:p>
            <a:pPr algn="just"/>
            <a:r>
              <a:rPr lang="en-US" dirty="0" smtClean="0"/>
              <a:t>We are entering into some </a:t>
            </a:r>
            <a:r>
              <a:rPr lang="en-US" b="1" dirty="0" smtClean="0"/>
              <a:t>new terrain while at the same time solidly building on the field’s foundations and core focus on mission/aid workers. </a:t>
            </a:r>
            <a:r>
              <a:rPr lang="en-US" dirty="0" smtClean="0"/>
              <a:t>In so doing we seek to broaden and further shape the contours of good practice in member care. “</a:t>
            </a:r>
          </a:p>
          <a:p>
            <a:pPr algn="just"/>
            <a:r>
              <a:rPr lang="en-US" i="1" dirty="0" smtClean="0"/>
              <a:t>Crossing Sectors for Serving Humanity</a:t>
            </a:r>
            <a:r>
              <a:rPr lang="en-US" dirty="0" smtClean="0"/>
              <a:t> </a:t>
            </a:r>
          </a:p>
          <a:p>
            <a:endParaRPr lang="en-US" dirty="0"/>
          </a:p>
        </p:txBody>
      </p:sp>
      <p:pic>
        <p:nvPicPr>
          <p:cNvPr id="5" name="Picture 4" descr="MemberCare_Cover_PRESS 2.jpg"/>
          <p:cNvPicPr>
            <a:picLocks noChangeAspect="1"/>
          </p:cNvPicPr>
          <p:nvPr/>
        </p:nvPicPr>
        <p:blipFill>
          <a:blip r:embed="rId2" cstate="print"/>
          <a:stretch>
            <a:fillRect/>
          </a:stretch>
        </p:blipFill>
        <p:spPr>
          <a:xfrm>
            <a:off x="8077200" y="0"/>
            <a:ext cx="10668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Like A Death Sentence</a:t>
            </a:r>
            <a:r>
              <a:rPr lang="en-US" sz="2800" dirty="0" smtClean="0"/>
              <a:t/>
            </a:r>
            <a:br>
              <a:rPr lang="en-US" sz="2800" dirty="0" smtClean="0"/>
            </a:br>
            <a:r>
              <a:rPr lang="en-US" sz="2800" dirty="0" smtClean="0"/>
              <a:t>Human Rights Watch</a:t>
            </a:r>
            <a:endParaRPr lang="en-US" sz="2800" dirty="0"/>
          </a:p>
        </p:txBody>
      </p:sp>
      <p:sp>
        <p:nvSpPr>
          <p:cNvPr id="6" name="Content Placeholder 5"/>
          <p:cNvSpPr>
            <a:spLocks noGrp="1"/>
          </p:cNvSpPr>
          <p:nvPr>
            <p:ph idx="1"/>
          </p:nvPr>
        </p:nvSpPr>
        <p:spPr/>
        <p:txBody>
          <a:bodyPr/>
          <a:lstStyle/>
          <a:p>
            <a:pPr algn="ctr">
              <a:buNone/>
            </a:pPr>
            <a:r>
              <a:rPr lang="en-US" dirty="0" smtClean="0"/>
              <a:t>.</a:t>
            </a:r>
            <a:endParaRPr lang="en-US" dirty="0"/>
          </a:p>
        </p:txBody>
      </p:sp>
      <p:sp>
        <p:nvSpPr>
          <p:cNvPr id="7" name="Rectangle 6"/>
          <p:cNvSpPr/>
          <p:nvPr/>
        </p:nvSpPr>
        <p:spPr>
          <a:xfrm>
            <a:off x="990600" y="3124200"/>
            <a:ext cx="6858000" cy="369332"/>
          </a:xfrm>
          <a:prstGeom prst="rect">
            <a:avLst/>
          </a:prstGeom>
        </p:spPr>
        <p:txBody>
          <a:bodyPr wrap="square">
            <a:spAutoFit/>
          </a:bodyPr>
          <a:lstStyle/>
          <a:p>
            <a:pPr algn="ctr"/>
            <a:r>
              <a:rPr lang="en-GB" dirty="0" smtClean="0">
                <a:hlinkClick r:id="rId2"/>
              </a:rPr>
              <a:t>http://www.hrw.org/reports/2012/10/02/death-sentence-0</a:t>
            </a: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GB" dirty="0" smtClean="0">
                <a:solidFill>
                  <a:srgbClr val="0000FF"/>
                </a:solidFill>
              </a:rPr>
              <a:t>Crossing sectors: </a:t>
            </a:r>
            <a:br>
              <a:rPr lang="en-GB" dirty="0" smtClean="0">
                <a:solidFill>
                  <a:srgbClr val="0000FF"/>
                </a:solidFill>
              </a:rPr>
            </a:br>
            <a:r>
              <a:rPr lang="en-GB" dirty="0" smtClean="0">
                <a:solidFill>
                  <a:srgbClr val="0000FF"/>
                </a:solidFill>
              </a:rPr>
              <a:t>a. </a:t>
            </a:r>
            <a:r>
              <a:rPr lang="en-GB" u="sng" dirty="0" smtClean="0">
                <a:solidFill>
                  <a:srgbClr val="0000FF"/>
                </a:solidFill>
              </a:rPr>
              <a:t>Issues</a:t>
            </a:r>
            <a:r>
              <a:rPr lang="en-GB" dirty="0" smtClean="0"/>
              <a:t/>
            </a:r>
            <a:br>
              <a:rPr lang="en-GB" dirty="0" smtClean="0"/>
            </a:br>
            <a:r>
              <a:rPr lang="en-GB" sz="3600" i="1" dirty="0" smtClean="0">
                <a:solidFill>
                  <a:srgbClr val="0000FF"/>
                </a:solidFill>
              </a:rPr>
              <a:t>Pursue your passions</a:t>
            </a:r>
            <a:br>
              <a:rPr lang="en-GB" sz="3600" i="1" dirty="0" smtClean="0">
                <a:solidFill>
                  <a:srgbClr val="0000FF"/>
                </a:solidFill>
              </a:rPr>
            </a:br>
            <a:r>
              <a:rPr lang="en-GB" sz="3100" i="1" dirty="0" smtClean="0">
                <a:solidFill>
                  <a:srgbClr val="0000FF"/>
                </a:solidFill>
              </a:rPr>
              <a:t>(and delight in YHWH--Psalm 37:4) </a:t>
            </a:r>
            <a:endParaRPr lang="en-GB" sz="3100" i="1" dirty="0">
              <a:solidFill>
                <a:srgbClr val="0000FF"/>
              </a:solidFill>
            </a:endParaRPr>
          </a:p>
        </p:txBody>
      </p:sp>
      <p:sp>
        <p:nvSpPr>
          <p:cNvPr id="3" name="Content Placeholder 2"/>
          <p:cNvSpPr>
            <a:spLocks noGrp="1"/>
          </p:cNvSpPr>
          <p:nvPr>
            <p:ph idx="1"/>
          </p:nvPr>
        </p:nvSpPr>
        <p:spPr>
          <a:xfrm>
            <a:off x="457200" y="2438400"/>
            <a:ext cx="8229600" cy="3687763"/>
          </a:xfrm>
        </p:spPr>
        <p:txBody>
          <a:bodyPr>
            <a:normAutofit fontScale="77500" lnSpcReduction="20000"/>
          </a:bodyPr>
          <a:lstStyle/>
          <a:p>
            <a:pPr algn="just">
              <a:buNone/>
            </a:pPr>
            <a:r>
              <a:rPr lang="en-GB" b="1" dirty="0" smtClean="0"/>
              <a:t>What issues matter to you the most? What are you passionate about? What are you naturally motivated to learn more about? </a:t>
            </a:r>
          </a:p>
          <a:p>
            <a:pPr algn="just">
              <a:buNone/>
            </a:pPr>
            <a:r>
              <a:rPr lang="en-GB" dirty="0" smtClean="0"/>
              <a:t>Take it further by exploring what is happening in these areas within other sectors. Be prepared to expand your “experiential boundaries,” knowing that it can be a bit uncomfortable but also rewarding. It may take time and effort to significantly connect and contribute. Don’t go alone but get involved with others. Find compatible colleagues with similar interests and key groups and networks in which you can be part. </a:t>
            </a:r>
          </a:p>
          <a:p>
            <a:pPr algn="ctr">
              <a:buNone/>
            </a:pPr>
            <a:endParaRPr lang="en-GB" b="1" dirty="0" smtClean="0"/>
          </a:p>
        </p:txBody>
      </p:sp>
      <p:pic>
        <p:nvPicPr>
          <p:cNvPr id="4" name="Picture 2" descr="C:\Users\Kelly\Pictures\Member Care Associates Inc.jpg"/>
          <p:cNvPicPr>
            <a:picLocks noChangeAspect="1" noChangeArrowheads="1"/>
          </p:cNvPicPr>
          <p:nvPr/>
        </p:nvPicPr>
        <p:blipFill>
          <a:blip r:embed="rId2" cstate="print"/>
          <a:srcRect/>
          <a:stretch>
            <a:fillRect/>
          </a:stretch>
        </p:blipFill>
        <p:spPr bwMode="auto">
          <a:xfrm>
            <a:off x="8229600" y="0"/>
            <a:ext cx="914400" cy="943125"/>
          </a:xfrm>
          <a:prstGeom prst="rect">
            <a:avLst/>
          </a:prstGeom>
          <a:noFill/>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mberCare_Cover_PRESS 2.jpg"/>
          <p:cNvPicPr>
            <a:picLocks noChangeAspect="1"/>
          </p:cNvPicPr>
          <p:nvPr/>
        </p:nvPicPr>
        <p:blipFill>
          <a:blip r:embed="rId3" cstate="print"/>
          <a:stretch>
            <a:fillRect/>
          </a:stretch>
        </p:blipFill>
        <p:spPr>
          <a:xfrm>
            <a:off x="2286000" y="0"/>
            <a:ext cx="4572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fontScale="90000"/>
          </a:bodyPr>
          <a:lstStyle/>
          <a:p>
            <a:r>
              <a:rPr lang="en-GB" sz="4000" dirty="0" smtClean="0">
                <a:solidFill>
                  <a:srgbClr val="0000FF"/>
                </a:solidFill>
              </a:rPr>
              <a:t>Crossing sectors:</a:t>
            </a:r>
            <a:br>
              <a:rPr lang="en-GB" sz="4000" dirty="0" smtClean="0">
                <a:solidFill>
                  <a:srgbClr val="0000FF"/>
                </a:solidFill>
              </a:rPr>
            </a:br>
            <a:r>
              <a:rPr lang="en-GB" sz="4000" dirty="0" smtClean="0">
                <a:solidFill>
                  <a:srgbClr val="0000FF"/>
                </a:solidFill>
              </a:rPr>
              <a:t>b. </a:t>
            </a:r>
            <a:r>
              <a:rPr lang="en-GB" sz="4000" u="sng" dirty="0" smtClean="0">
                <a:solidFill>
                  <a:srgbClr val="0000FF"/>
                </a:solidFill>
              </a:rPr>
              <a:t>Involvements</a:t>
            </a:r>
            <a:r>
              <a:rPr lang="en-GB" dirty="0" smtClean="0">
                <a:solidFill>
                  <a:srgbClr val="0000FF"/>
                </a:solidFill>
              </a:rPr>
              <a:t/>
            </a:r>
            <a:br>
              <a:rPr lang="en-GB" dirty="0" smtClean="0">
                <a:solidFill>
                  <a:srgbClr val="0000FF"/>
                </a:solidFill>
              </a:rPr>
            </a:br>
            <a:r>
              <a:rPr lang="en-GB" sz="3200" i="1" dirty="0" smtClean="0">
                <a:solidFill>
                  <a:srgbClr val="0000FF"/>
                </a:solidFill>
              </a:rPr>
              <a:t>Till the terrain </a:t>
            </a:r>
            <a:br>
              <a:rPr lang="en-GB" sz="3200" i="1" dirty="0" smtClean="0">
                <a:solidFill>
                  <a:srgbClr val="0000FF"/>
                </a:solidFill>
              </a:rPr>
            </a:br>
            <a:r>
              <a:rPr lang="en-GB" sz="3200" i="1" dirty="0" smtClean="0">
                <a:solidFill>
                  <a:srgbClr val="0000FF"/>
                </a:solidFill>
              </a:rPr>
              <a:t>(and cultivate faithfulness--Psalm 37:3)</a:t>
            </a:r>
            <a:endParaRPr lang="en-GB" sz="3200" i="1" dirty="0">
              <a:solidFill>
                <a:srgbClr val="0000FF"/>
              </a:solidFill>
            </a:endParaRPr>
          </a:p>
        </p:txBody>
      </p:sp>
      <p:sp>
        <p:nvSpPr>
          <p:cNvPr id="3" name="Content Placeholder 2"/>
          <p:cNvSpPr>
            <a:spLocks noGrp="1"/>
          </p:cNvSpPr>
          <p:nvPr>
            <p:ph idx="1"/>
          </p:nvPr>
        </p:nvSpPr>
        <p:spPr>
          <a:xfrm>
            <a:off x="457200" y="1905000"/>
            <a:ext cx="8229600" cy="4953000"/>
          </a:xfrm>
        </p:spPr>
        <p:txBody>
          <a:bodyPr>
            <a:noAutofit/>
          </a:bodyPr>
          <a:lstStyle/>
          <a:p>
            <a:pPr>
              <a:buNone/>
            </a:pPr>
            <a:r>
              <a:rPr lang="en-GB" sz="2000" b="1" dirty="0" smtClean="0"/>
              <a:t>What types and levels of involvement are realistic for you? </a:t>
            </a:r>
          </a:p>
          <a:p>
            <a:pPr algn="just">
              <a:buNone/>
            </a:pPr>
            <a:r>
              <a:rPr lang="en-GB" sz="2000" dirty="0" smtClean="0"/>
              <a:t>Crossing sectors can be understood as a “continuum of involvement.” </a:t>
            </a:r>
          </a:p>
          <a:p>
            <a:pPr algn="ctr">
              <a:buNone/>
            </a:pPr>
            <a:endParaRPr lang="en-GB" sz="800" b="1" dirty="0" smtClean="0"/>
          </a:p>
          <a:p>
            <a:pPr algn="ctr">
              <a:buNone/>
            </a:pPr>
            <a:r>
              <a:rPr lang="en-GB" sz="2800" b="1" dirty="0" smtClean="0"/>
              <a:t>Informed----------Included----------Immersed </a:t>
            </a:r>
          </a:p>
          <a:p>
            <a:pPr algn="just">
              <a:buNone/>
            </a:pPr>
            <a:endParaRPr lang="en-GB" sz="1200" dirty="0" smtClean="0"/>
          </a:p>
          <a:p>
            <a:pPr algn="just">
              <a:buNone/>
            </a:pPr>
            <a:r>
              <a:rPr lang="en-GB" sz="2000" dirty="0" smtClean="0"/>
              <a:t>The continuum begins with more minor involvement in a sector, such as reading the quarterly magazines from a human resources organization about things like staff selection and people management (</a:t>
            </a:r>
            <a:r>
              <a:rPr lang="en-GB" sz="2000" i="1" dirty="0" smtClean="0"/>
              <a:t>informed). </a:t>
            </a:r>
          </a:p>
          <a:p>
            <a:pPr algn="just">
              <a:buNone/>
            </a:pPr>
            <a:r>
              <a:rPr lang="en-GB" sz="2000" dirty="0" smtClean="0"/>
              <a:t>It then proceeds to a midpoint and the inclusion of a sector or parts of a sector in one’s work such as travel health resources for preventing road traffic accidents and malarial infections (</a:t>
            </a:r>
            <a:r>
              <a:rPr lang="en-GB" sz="2000" i="1" dirty="0" smtClean="0"/>
              <a:t>included).</a:t>
            </a:r>
          </a:p>
          <a:p>
            <a:pPr algn="just">
              <a:buNone/>
            </a:pPr>
            <a:r>
              <a:rPr lang="en-GB" sz="2000" dirty="0" smtClean="0"/>
              <a:t>The end of the continuum could involve becoming a recognized part of another sector such as working part time as a human rights advocate in a nongovernmental organization or developing culturally relevant psychosocial support for victims of gender violence (</a:t>
            </a:r>
            <a:r>
              <a:rPr lang="en-GB" sz="2000" i="1" dirty="0" smtClean="0"/>
              <a:t>immersed). </a:t>
            </a:r>
            <a:endParaRPr lang="en-GB" sz="2000" dirty="0"/>
          </a:p>
        </p:txBody>
      </p:sp>
      <p:pic>
        <p:nvPicPr>
          <p:cNvPr id="4" name="Picture 2" descr="C:\Users\Kelly\Pictures\Member Care Associates Inc.jpg"/>
          <p:cNvPicPr>
            <a:picLocks noChangeAspect="1" noChangeArrowheads="1"/>
          </p:cNvPicPr>
          <p:nvPr/>
        </p:nvPicPr>
        <p:blipFill>
          <a:blip r:embed="rId3" cstate="print"/>
          <a:srcRect/>
          <a:stretch>
            <a:fillRect/>
          </a:stretch>
        </p:blipFill>
        <p:spPr bwMode="auto">
          <a:xfrm>
            <a:off x="8229600" y="0"/>
            <a:ext cx="914400" cy="943125"/>
          </a:xfrm>
          <a:prstGeom prst="rect">
            <a:avLst/>
          </a:prstGeom>
          <a:noFill/>
        </p:spPr>
      </p:pic>
      <p:pic>
        <p:nvPicPr>
          <p:cNvPr id="5" name="Picture 5" descr="http://theflashblog.com/map.gif"/>
          <p:cNvPicPr>
            <a:picLocks noChangeAspect="1" noChangeArrowheads="1"/>
          </p:cNvPicPr>
          <p:nvPr/>
        </p:nvPicPr>
        <p:blipFill>
          <a:blip r:embed="rId4" r:link="rId5" cstate="print"/>
          <a:srcRect/>
          <a:stretch>
            <a:fillRect/>
          </a:stretch>
        </p:blipFill>
        <p:spPr bwMode="auto">
          <a:xfrm>
            <a:off x="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554162"/>
          </a:xfrm>
        </p:spPr>
        <p:txBody>
          <a:bodyPr>
            <a:normAutofit fontScale="90000"/>
          </a:bodyPr>
          <a:lstStyle/>
          <a:p>
            <a:r>
              <a:rPr lang="en-GB" dirty="0" smtClean="0">
                <a:solidFill>
                  <a:srgbClr val="0000FF"/>
                </a:solidFill>
              </a:rPr>
              <a:t>Crossing sectors:</a:t>
            </a:r>
            <a:br>
              <a:rPr lang="en-GB" dirty="0" smtClean="0">
                <a:solidFill>
                  <a:srgbClr val="0000FF"/>
                </a:solidFill>
              </a:rPr>
            </a:br>
            <a:r>
              <a:rPr lang="en-GB" dirty="0" smtClean="0">
                <a:solidFill>
                  <a:srgbClr val="0000FF"/>
                </a:solidFill>
              </a:rPr>
              <a:t>c. </a:t>
            </a:r>
            <a:r>
              <a:rPr lang="en-GB" u="sng" dirty="0" smtClean="0">
                <a:solidFill>
                  <a:srgbClr val="0000FF"/>
                </a:solidFill>
              </a:rPr>
              <a:t>Influences</a:t>
            </a:r>
            <a:r>
              <a:rPr lang="en-GB" dirty="0" smtClean="0">
                <a:solidFill>
                  <a:srgbClr val="0000FF"/>
                </a:solidFill>
              </a:rPr>
              <a:t/>
            </a:r>
            <a:br>
              <a:rPr lang="en-GB" dirty="0" smtClean="0">
                <a:solidFill>
                  <a:srgbClr val="0000FF"/>
                </a:solidFill>
              </a:rPr>
            </a:br>
            <a:r>
              <a:rPr lang="en-GB" sz="3600" i="1" dirty="0" smtClean="0">
                <a:solidFill>
                  <a:srgbClr val="0000FF"/>
                </a:solidFill>
              </a:rPr>
              <a:t>Get a grid</a:t>
            </a:r>
            <a:br>
              <a:rPr lang="en-GB" sz="3600" i="1" dirty="0" smtClean="0">
                <a:solidFill>
                  <a:srgbClr val="0000FF"/>
                </a:solidFill>
              </a:rPr>
            </a:br>
            <a:r>
              <a:rPr lang="en-GB" sz="3600" i="1" dirty="0" smtClean="0">
                <a:solidFill>
                  <a:srgbClr val="0000FF"/>
                </a:solidFill>
              </a:rPr>
              <a:t>(and commit your way to YHWH–Psalm 37:5)</a:t>
            </a:r>
            <a:br>
              <a:rPr lang="en-GB" sz="3600" i="1" dirty="0" smtClean="0">
                <a:solidFill>
                  <a:srgbClr val="0000FF"/>
                </a:solidFill>
              </a:rPr>
            </a:br>
            <a:endParaRPr lang="en-GB" sz="3600" i="1" dirty="0">
              <a:solidFill>
                <a:srgbClr val="0000FF"/>
              </a:solidFill>
            </a:endParaRPr>
          </a:p>
        </p:txBody>
      </p:sp>
      <p:sp>
        <p:nvSpPr>
          <p:cNvPr id="3" name="Content Placeholder 2"/>
          <p:cNvSpPr>
            <a:spLocks noGrp="1"/>
          </p:cNvSpPr>
          <p:nvPr>
            <p:ph idx="1"/>
          </p:nvPr>
        </p:nvSpPr>
        <p:spPr>
          <a:xfrm>
            <a:off x="457200" y="2209800"/>
            <a:ext cx="8229600" cy="3916363"/>
          </a:xfrm>
        </p:spPr>
        <p:txBody>
          <a:bodyPr>
            <a:normAutofit fontScale="92500" lnSpcReduction="10000"/>
          </a:bodyPr>
          <a:lstStyle/>
          <a:p>
            <a:pPr>
              <a:buNone/>
            </a:pPr>
            <a:r>
              <a:rPr lang="en-GB" sz="2400" b="1" dirty="0" smtClean="0"/>
              <a:t>What has influenced your desire and ability to cross sectors? </a:t>
            </a:r>
            <a:r>
              <a:rPr lang="en-GB" sz="2400" dirty="0" smtClean="0"/>
              <a:t>List 3-5 items for each of the six categories below.</a:t>
            </a:r>
          </a:p>
          <a:p>
            <a:pPr>
              <a:buNone/>
            </a:pPr>
            <a:endParaRPr lang="en-GB" sz="2400" dirty="0" smtClean="0"/>
          </a:p>
          <a:p>
            <a:r>
              <a:rPr lang="en-GB" sz="2400" dirty="0" smtClean="0"/>
              <a:t>Principles/Beliefs</a:t>
            </a:r>
          </a:p>
          <a:p>
            <a:r>
              <a:rPr lang="en-GB" sz="2400" dirty="0" smtClean="0"/>
              <a:t>Documents/Materials</a:t>
            </a:r>
          </a:p>
          <a:p>
            <a:r>
              <a:rPr lang="en-GB" sz="2400" dirty="0" smtClean="0"/>
              <a:t>Organizations/Groups</a:t>
            </a:r>
          </a:p>
          <a:p>
            <a:r>
              <a:rPr lang="en-GB" sz="2400" dirty="0" smtClean="0"/>
              <a:t>People/Models</a:t>
            </a:r>
          </a:p>
          <a:p>
            <a:r>
              <a:rPr lang="en-GB" sz="2400" dirty="0" smtClean="0"/>
              <a:t>Milestones/Gravestones</a:t>
            </a:r>
          </a:p>
          <a:p>
            <a:r>
              <a:rPr lang="en-GB" sz="2400" dirty="0" smtClean="0">
                <a:sym typeface="Wingdings" pitchFamily="2" charset="2"/>
              </a:rPr>
              <a:t></a:t>
            </a:r>
            <a:r>
              <a:rPr lang="en-GB" sz="2400" b="1" dirty="0" smtClean="0"/>
              <a:t>Charting a Future Course</a:t>
            </a:r>
          </a:p>
          <a:p>
            <a:pPr>
              <a:buNone/>
            </a:pPr>
            <a:r>
              <a:rPr lang="en-GB" sz="2400" b="1" dirty="0" smtClean="0"/>
              <a:t> </a:t>
            </a:r>
          </a:p>
        </p:txBody>
      </p:sp>
      <p:pic>
        <p:nvPicPr>
          <p:cNvPr id="4" name="Picture 2" descr="C:\Users\Kelly\Pictures\Member Care Associates Inc.jpg"/>
          <p:cNvPicPr>
            <a:picLocks noChangeAspect="1" noChangeArrowheads="1"/>
          </p:cNvPicPr>
          <p:nvPr/>
        </p:nvPicPr>
        <p:blipFill>
          <a:blip r:embed="rId2" cstate="print"/>
          <a:srcRect/>
          <a:stretch>
            <a:fillRect/>
          </a:stretch>
        </p:blipFill>
        <p:spPr bwMode="auto">
          <a:xfrm>
            <a:off x="8229600" y="0"/>
            <a:ext cx="914400" cy="943125"/>
          </a:xfrm>
          <a:prstGeom prst="rect">
            <a:avLst/>
          </a:prstGeom>
          <a:noFill/>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dirty="0" smtClean="0">
                <a:solidFill>
                  <a:srgbClr val="0000CC"/>
                </a:solidFill>
              </a:rPr>
              <a:t>Crossing Sectors: Personal Influences</a:t>
            </a:r>
            <a:r>
              <a:rPr lang="en-US" dirty="0" smtClean="0"/>
              <a:t/>
            </a:r>
            <a:br>
              <a:rPr lang="en-US" dirty="0" smtClean="0"/>
            </a:br>
            <a:endParaRPr lang="en-US" dirty="0"/>
          </a:p>
        </p:txBody>
      </p:sp>
      <p:sp>
        <p:nvSpPr>
          <p:cNvPr id="3" name="Content Placeholder 2"/>
          <p:cNvSpPr>
            <a:spLocks noGrp="1"/>
          </p:cNvSpPr>
          <p:nvPr>
            <p:ph idx="1"/>
          </p:nvPr>
        </p:nvSpPr>
        <p:spPr>
          <a:xfrm>
            <a:off x="0" y="685800"/>
            <a:ext cx="9144000" cy="6172200"/>
          </a:xfrm>
        </p:spPr>
        <p:txBody>
          <a:bodyPr>
            <a:normAutofit fontScale="62500" lnSpcReduction="20000"/>
          </a:bodyPr>
          <a:lstStyle/>
          <a:p>
            <a:pPr>
              <a:buNone/>
            </a:pPr>
            <a:r>
              <a:rPr lang="en-US" b="1" dirty="0" smtClean="0"/>
              <a:t>Principles/ Beliefs</a:t>
            </a:r>
          </a:p>
          <a:p>
            <a:pPr>
              <a:buNone/>
            </a:pPr>
            <a:r>
              <a:rPr lang="en-US" dirty="0" smtClean="0"/>
              <a:t>1.  The “unity of truth” across time and subjects 2.  The imago Dei as a basis for loving truth and peace 3.  Moral duty and “blessed to be a blessing” 4.  Resilient virtue is stronger than resilient evil 5.  Human history has a direction and purpose</a:t>
            </a:r>
          </a:p>
          <a:p>
            <a:endParaRPr lang="en-US" b="1" dirty="0" smtClean="0"/>
          </a:p>
          <a:p>
            <a:pPr>
              <a:buNone/>
            </a:pPr>
            <a:r>
              <a:rPr lang="en-US" b="1" dirty="0" smtClean="0"/>
              <a:t>Documents/ Materials</a:t>
            </a:r>
          </a:p>
          <a:p>
            <a:pPr>
              <a:buNone/>
            </a:pPr>
            <a:r>
              <a:rPr lang="en-US" dirty="0" smtClean="0"/>
              <a:t>1.  Universal Declaration of Human Rights (United Nations, 1948) 2.  Doing Member Care Well (2002).</a:t>
            </a:r>
          </a:p>
          <a:p>
            <a:endParaRPr lang="en-US" b="1" dirty="0" smtClean="0"/>
          </a:p>
          <a:p>
            <a:pPr>
              <a:buNone/>
            </a:pPr>
            <a:r>
              <a:rPr lang="en-US" b="1" dirty="0" smtClean="0"/>
              <a:t>Organizations/ Groups</a:t>
            </a:r>
          </a:p>
          <a:p>
            <a:endParaRPr lang="en-US" b="1" dirty="0" smtClean="0"/>
          </a:p>
          <a:p>
            <a:pPr>
              <a:buNone/>
            </a:pPr>
            <a:r>
              <a:rPr lang="en-US" b="1" dirty="0" smtClean="0"/>
              <a:t>People/Model</a:t>
            </a:r>
            <a:r>
              <a:rPr lang="en-US" dirty="0" smtClean="0"/>
              <a:t>s </a:t>
            </a:r>
          </a:p>
          <a:p>
            <a:pPr>
              <a:buNone/>
            </a:pPr>
            <a:endParaRPr lang="en-US" dirty="0" smtClean="0"/>
          </a:p>
          <a:p>
            <a:pPr>
              <a:buNone/>
            </a:pPr>
            <a:r>
              <a:rPr lang="en-US" b="1" dirty="0" smtClean="0"/>
              <a:t>Milestones/ gravestones</a:t>
            </a:r>
          </a:p>
          <a:p>
            <a:pPr marL="514350" indent="-514350">
              <a:buAutoNum type="arabicPeriod"/>
            </a:pPr>
            <a:r>
              <a:rPr lang="en-US" dirty="0" smtClean="0"/>
              <a:t>Spanish classes and Latin America (1970–83) 2. Integration of psychology and theology doctorate (1978–84) 3.  Perspectives on the World Christian Movement course (1981) 4.  “We must develop a macro model for member care” (1990).</a:t>
            </a:r>
          </a:p>
          <a:p>
            <a:pPr marL="514350" indent="-514350">
              <a:buNone/>
            </a:pPr>
            <a:r>
              <a:rPr lang="en-US" dirty="0" smtClean="0">
                <a:sym typeface="Wingdings" pitchFamily="2" charset="2"/>
              </a:rPr>
              <a:t> </a:t>
            </a:r>
            <a:endParaRPr lang="en-US" dirty="0" smtClean="0"/>
          </a:p>
          <a:p>
            <a:pPr>
              <a:buNone/>
            </a:pPr>
            <a:r>
              <a:rPr lang="en-US" b="1" dirty="0" smtClean="0">
                <a:solidFill>
                  <a:srgbClr val="0000CC"/>
                </a:solidFill>
              </a:rPr>
              <a:t>Crossing sectors: Charting a future Course </a:t>
            </a:r>
          </a:p>
          <a:p>
            <a:pPr>
              <a:buNone/>
            </a:pPr>
            <a:r>
              <a:rPr lang="en-US" dirty="0" smtClean="0"/>
              <a:t>1.  Greater involvement in global mental health and with mental health as mission…3.  Greater involvement in international affairs/international relations.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06562"/>
          </a:xfrm>
        </p:spPr>
        <p:txBody>
          <a:bodyPr>
            <a:normAutofit/>
          </a:bodyPr>
          <a:lstStyle/>
          <a:p>
            <a:r>
              <a:rPr lang="en-GB" sz="3600" dirty="0" smtClean="0">
                <a:solidFill>
                  <a:srgbClr val="0000FF"/>
                </a:solidFill>
              </a:rPr>
              <a:t>Crossing sectors:</a:t>
            </a:r>
            <a:br>
              <a:rPr lang="en-GB" sz="3600" dirty="0" smtClean="0">
                <a:solidFill>
                  <a:srgbClr val="0000FF"/>
                </a:solidFill>
              </a:rPr>
            </a:br>
            <a:r>
              <a:rPr lang="en-GB" sz="3600" u="sng" dirty="0" smtClean="0">
                <a:solidFill>
                  <a:srgbClr val="0000FF"/>
                </a:solidFill>
              </a:rPr>
              <a:t>d. More strategies</a:t>
            </a:r>
            <a:endParaRPr lang="en-US" sz="3600" b="1" u="sng" dirty="0">
              <a:solidFill>
                <a:srgbClr val="0000CC"/>
              </a:solidFill>
            </a:endParaRPr>
          </a:p>
        </p:txBody>
      </p:sp>
      <p:sp>
        <p:nvSpPr>
          <p:cNvPr id="3" name="Content Placeholder 2"/>
          <p:cNvSpPr>
            <a:spLocks noGrp="1"/>
          </p:cNvSpPr>
          <p:nvPr>
            <p:ph idx="1"/>
          </p:nvPr>
        </p:nvSpPr>
        <p:spPr>
          <a:xfrm>
            <a:off x="457200" y="1981200"/>
            <a:ext cx="8229600" cy="4144963"/>
          </a:xfrm>
        </p:spPr>
        <p:txBody>
          <a:bodyPr/>
          <a:lstStyle/>
          <a:p>
            <a:pPr algn="just"/>
            <a:r>
              <a:rPr lang="en-US" dirty="0" smtClean="0"/>
              <a:t>See the website for the </a:t>
            </a:r>
            <a:r>
              <a:rPr lang="en-US" i="1" dirty="0" smtClean="0"/>
              <a:t>Global Member Care </a:t>
            </a:r>
            <a:r>
              <a:rPr lang="en-US" dirty="0" smtClean="0"/>
              <a:t>book series (see the section with suggestions for using volume 2):</a:t>
            </a:r>
          </a:p>
          <a:p>
            <a:pPr algn="just">
              <a:buNone/>
            </a:pPr>
            <a:endParaRPr lang="en-US" dirty="0" smtClean="0"/>
          </a:p>
          <a:p>
            <a:pPr>
              <a:buNone/>
            </a:pPr>
            <a:r>
              <a:rPr lang="en-US" dirty="0" smtClean="0">
                <a:hlinkClick r:id="rId2"/>
              </a:rPr>
              <a:t>https://sites.google.com/site/globalmca/</a:t>
            </a:r>
            <a:endParaRPr lang="en-US" dirty="0" smtClean="0"/>
          </a:p>
          <a:p>
            <a:pPr>
              <a:buNone/>
            </a:pPr>
            <a:endParaRPr lang="en-US" dirty="0"/>
          </a:p>
        </p:txBody>
      </p:sp>
      <p:pic>
        <p:nvPicPr>
          <p:cNvPr id="4" name="Picture 2" descr="C:\Users\Kelly\Pictures\Member Care Associates Inc.jpg"/>
          <p:cNvPicPr>
            <a:picLocks noChangeAspect="1" noChangeArrowheads="1"/>
          </p:cNvPicPr>
          <p:nvPr/>
        </p:nvPicPr>
        <p:blipFill>
          <a:blip r:embed="rId3" cstate="print"/>
          <a:srcRect/>
          <a:stretch>
            <a:fillRect/>
          </a:stretch>
        </p:blipFill>
        <p:spPr bwMode="auto">
          <a:xfrm>
            <a:off x="8229600" y="0"/>
            <a:ext cx="914400" cy="943125"/>
          </a:xfrm>
          <a:prstGeom prst="rect">
            <a:avLst/>
          </a:prstGeom>
          <a:noFill/>
        </p:spPr>
      </p:pic>
      <p:pic>
        <p:nvPicPr>
          <p:cNvPr id="5" name="Picture 5" descr="http://theflashblog.com/map.gif"/>
          <p:cNvPicPr>
            <a:picLocks noChangeAspect="1" noChangeArrowheads="1"/>
          </p:cNvPicPr>
          <p:nvPr/>
        </p:nvPicPr>
        <p:blipFill>
          <a:blip r:embed="rId4" r:link="rId5" cstate="print"/>
          <a:srcRect/>
          <a:stretch>
            <a:fillRect/>
          </a:stretch>
        </p:blipFill>
        <p:spPr bwMode="auto">
          <a:xfrm>
            <a:off x="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CC"/>
                </a:solidFill>
              </a:rPr>
              <a:t>Crossing Sectors</a:t>
            </a:r>
            <a:br>
              <a:rPr lang="en-US" b="1" dirty="0" smtClean="0">
                <a:solidFill>
                  <a:srgbClr val="0000CC"/>
                </a:solidFill>
              </a:rPr>
            </a:br>
            <a:r>
              <a:rPr lang="en-US" sz="3600" b="1" dirty="0" smtClean="0">
                <a:solidFill>
                  <a:srgbClr val="0000CC"/>
                </a:solidFill>
              </a:rPr>
              <a:t>Examples from the Humanitarian Sector</a:t>
            </a:r>
            <a:endParaRPr lang="en-US" sz="3600" b="1" dirty="0">
              <a:solidFill>
                <a:srgbClr val="0000CC"/>
              </a:solidFill>
            </a:endParaRPr>
          </a:p>
        </p:txBody>
      </p:sp>
      <p:sp>
        <p:nvSpPr>
          <p:cNvPr id="3" name="Content Placeholder 2"/>
          <p:cNvSpPr>
            <a:spLocks noGrp="1"/>
          </p:cNvSpPr>
          <p:nvPr>
            <p:ph idx="1"/>
          </p:nvPr>
        </p:nvSpPr>
        <p:spPr>
          <a:xfrm>
            <a:off x="457200" y="1600200"/>
            <a:ext cx="8229600" cy="5257800"/>
          </a:xfrm>
        </p:spPr>
        <p:txBody>
          <a:bodyPr>
            <a:normAutofit/>
          </a:bodyPr>
          <a:lstStyle/>
          <a:p>
            <a:pPr algn="just">
              <a:buNone/>
            </a:pPr>
            <a:r>
              <a:rPr lang="en-GB" dirty="0" smtClean="0"/>
              <a:t>	Five foundational resources that are relevant for member care and Christian mission/aid/development</a:t>
            </a:r>
          </a:p>
          <a:p>
            <a:pPr algn="just">
              <a:buNone/>
            </a:pPr>
            <a:endParaRPr lang="en-GB" sz="4400" dirty="0" smtClean="0"/>
          </a:p>
          <a:p>
            <a:pPr algn="just">
              <a:buNone/>
            </a:pPr>
            <a:r>
              <a:rPr lang="en-GB" sz="2800" dirty="0" smtClean="0"/>
              <a:t>See pages 12-14 in </a:t>
            </a:r>
            <a:r>
              <a:rPr lang="en-GB" sz="2800" i="1" dirty="0" smtClean="0"/>
              <a:t>Global Member Care (vol. 2</a:t>
            </a:r>
            <a:r>
              <a:rPr lang="en-GB" sz="2800" dirty="0" smtClean="0"/>
              <a:t>)—10 examples of lessons learned</a:t>
            </a:r>
          </a:p>
          <a:p>
            <a:endParaRPr lang="en-US" dirty="0"/>
          </a:p>
        </p:txBody>
      </p:sp>
      <p:pic>
        <p:nvPicPr>
          <p:cNvPr id="4" name="Picture 3" descr="Member Care Associates Inc.jpg"/>
          <p:cNvPicPr>
            <a:picLocks noChangeAspect="1"/>
          </p:cNvPicPr>
          <p:nvPr/>
        </p:nvPicPr>
        <p:blipFill>
          <a:blip r:embed="rId3"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4" r:link="rId5" cstate="print"/>
          <a:srcRect/>
          <a:stretch>
            <a:fillRect/>
          </a:stretch>
        </p:blipFill>
        <p:spPr bwMode="auto">
          <a:xfrm>
            <a:off x="8077200" y="2286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82562"/>
          </a:xfrm>
        </p:spPr>
        <p:txBody>
          <a:bodyPr>
            <a:normAutofit fontScale="90000"/>
          </a:bodyPr>
          <a:lstStyle/>
          <a:p>
            <a:r>
              <a:rPr lang="en-GB" dirty="0" smtClean="0"/>
              <a:t>.</a:t>
            </a:r>
            <a:endParaRPr lang="en-GB" dirty="0"/>
          </a:p>
        </p:txBody>
      </p:sp>
      <p:pic>
        <p:nvPicPr>
          <p:cNvPr id="6146" name="Picture 2" descr="C:\Users\Kelly\Pictures\RCRC BP for psyc support.jpg"/>
          <p:cNvPicPr>
            <a:picLocks noGrp="1" noChangeAspect="1" noChangeArrowheads="1"/>
          </p:cNvPicPr>
          <p:nvPr>
            <p:ph idx="1"/>
          </p:nvPr>
        </p:nvPicPr>
        <p:blipFill>
          <a:blip r:embed="rId2" cstate="print"/>
          <a:srcRect/>
          <a:stretch>
            <a:fillRect/>
          </a:stretch>
        </p:blipFill>
        <p:spPr bwMode="auto">
          <a:xfrm>
            <a:off x="2438400" y="533400"/>
            <a:ext cx="4388522" cy="603550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IFRC</a:t>
            </a:r>
            <a:endParaRPr lang="en-GB" dirty="0"/>
          </a:p>
        </p:txBody>
      </p:sp>
      <p:sp>
        <p:nvSpPr>
          <p:cNvPr id="3" name="Content Placeholder 2"/>
          <p:cNvSpPr>
            <a:spLocks noGrp="1"/>
          </p:cNvSpPr>
          <p:nvPr>
            <p:ph idx="1"/>
          </p:nvPr>
        </p:nvSpPr>
        <p:spPr/>
        <p:txBody>
          <a:bodyPr>
            <a:normAutofit fontScale="62500" lnSpcReduction="20000"/>
          </a:bodyPr>
          <a:lstStyle/>
          <a:p>
            <a:pPr algn="just"/>
            <a:r>
              <a:rPr lang="en-US" dirty="0" smtClean="0"/>
              <a:t>In the aftermath of a number of disasters in the early 1990s, the necessity and importance of addressing the psychological needs of victims were amply demonstrated. This led to the establishment of the psychological support </a:t>
            </a:r>
            <a:r>
              <a:rPr lang="en-US" dirty="0" err="1" smtClean="0"/>
              <a:t>programme</a:t>
            </a:r>
            <a:r>
              <a:rPr lang="en-US" dirty="0" smtClean="0"/>
              <a:t> (PSP) of the International Federation in May 1991….</a:t>
            </a:r>
          </a:p>
          <a:p>
            <a:pPr algn="just"/>
            <a:r>
              <a:rPr lang="en-US" dirty="0" smtClean="0"/>
              <a:t>However, a series of conflict situations brought to light another category of people psychologically affected by disasters: relief workers. Many Red Cross and Red Crescent delegates who had worked in relief operations (Rwanda and Somalia, for example) came back feeling lost, isolated, depressed and completely exhausted and suffering from nightmares and flashbacks. They often found it difficult to talk about their feelings of helplessness and horror to family, friends and colleagues who could not fully understand what they had been through or were not interested. </a:t>
            </a:r>
          </a:p>
          <a:p>
            <a:pPr algn="just"/>
            <a:r>
              <a:rPr lang="en-US" dirty="0" smtClean="0"/>
              <a:t>It became increasingly apparent, therefore, that delegates needed specialized psychological debriefings. (Psychological Support </a:t>
            </a:r>
            <a:r>
              <a:rPr lang="en-US" dirty="0" err="1" smtClean="0"/>
              <a:t>Programme</a:t>
            </a:r>
            <a:r>
              <a:rPr lang="en-US" dirty="0" smtClean="0"/>
              <a:t> for Delegates, </a:t>
            </a:r>
            <a:r>
              <a:rPr lang="en-US" i="1" dirty="0" smtClean="0"/>
              <a:t>Psychological Support: Best Practices from Red Cross and Red Crescent </a:t>
            </a:r>
            <a:r>
              <a:rPr lang="en-US" i="1" dirty="0" err="1" smtClean="0"/>
              <a:t>Programmes</a:t>
            </a:r>
            <a:r>
              <a:rPr lang="en-US" dirty="0" smtClean="0"/>
              <a:t>, 2001, p. 18).</a:t>
            </a:r>
            <a:endParaRPr lang="en-GB" dirty="0" smtClean="0"/>
          </a:p>
          <a:p>
            <a:endParaRPr lang="en-GB" dirty="0"/>
          </a:p>
        </p:txBody>
      </p:sp>
      <p:pic>
        <p:nvPicPr>
          <p:cNvPr id="4" name="Picture 2" descr="C:\Users\Kelly\Pictures\RCRC BP for psyc support.jpg"/>
          <p:cNvPicPr>
            <a:picLocks noGrp="1" noChangeAspect="1" noChangeArrowheads="1"/>
          </p:cNvPicPr>
          <p:nvPr>
            <p:ph idx="1"/>
          </p:nvPr>
        </p:nvPicPr>
        <p:blipFill>
          <a:blip r:embed="rId2" cstate="print"/>
          <a:srcRect/>
          <a:stretch>
            <a:fillRect/>
          </a:stretch>
        </p:blipFill>
        <p:spPr bwMode="auto">
          <a:xfrm>
            <a:off x="304800" y="152400"/>
            <a:ext cx="959523" cy="1319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GB" dirty="0" smtClean="0"/>
              <a:t>.</a:t>
            </a:r>
            <a:endParaRPr lang="en-GB" dirty="0"/>
          </a:p>
        </p:txBody>
      </p:sp>
      <p:pic>
        <p:nvPicPr>
          <p:cNvPr id="24578" name="Picture 2" descr="C:\Users\Kelly\Pictures\Refugee Magazine Number 121 2000.jpg"/>
          <p:cNvPicPr>
            <a:picLocks noGrp="1" noChangeAspect="1" noChangeArrowheads="1"/>
          </p:cNvPicPr>
          <p:nvPr>
            <p:ph idx="1"/>
          </p:nvPr>
        </p:nvPicPr>
        <p:blipFill>
          <a:blip r:embed="rId2" cstate="print"/>
          <a:srcRect/>
          <a:stretch>
            <a:fillRect/>
          </a:stretch>
        </p:blipFill>
        <p:spPr bwMode="auto">
          <a:xfrm>
            <a:off x="2590800" y="304800"/>
            <a:ext cx="4633751" cy="621614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        The ‘invisible shield’ </a:t>
            </a:r>
            <a:br>
              <a:rPr lang="en-GB" sz="3200" dirty="0" smtClean="0"/>
            </a:br>
            <a:r>
              <a:rPr lang="en-GB" sz="3200" dirty="0" smtClean="0"/>
              <a:t>of protection disappears</a:t>
            </a:r>
            <a:endParaRPr lang="en-GB" sz="3200" dirty="0"/>
          </a:p>
        </p:txBody>
      </p:sp>
      <p:sp>
        <p:nvSpPr>
          <p:cNvPr id="3" name="Content Placeholder 2"/>
          <p:cNvSpPr>
            <a:spLocks noGrp="1"/>
          </p:cNvSpPr>
          <p:nvPr>
            <p:ph idx="1"/>
          </p:nvPr>
        </p:nvSpPr>
        <p:spPr/>
        <p:txBody>
          <a:bodyPr>
            <a:normAutofit fontScale="85000" lnSpcReduction="20000"/>
          </a:bodyPr>
          <a:lstStyle/>
          <a:p>
            <a:pPr algn="just"/>
            <a:r>
              <a:rPr lang="en-GB" dirty="0" smtClean="0"/>
              <a:t>“…the world community looked forward to an era of greater personal freedom and social progress [post-cold war].</a:t>
            </a:r>
          </a:p>
          <a:p>
            <a:pPr algn="just"/>
            <a:r>
              <a:rPr lang="en-GB" dirty="0" smtClean="0"/>
              <a:t>…[but] superpower stalemate was replaced by a series of nasty ethnic, religious and other conflicts. </a:t>
            </a:r>
          </a:p>
          <a:p>
            <a:pPr algn="just"/>
            <a:r>
              <a:rPr lang="en-GB" dirty="0" smtClean="0"/>
              <a:t>…Civilians became deliberate targets of terror or human pawns in the political endgame</a:t>
            </a:r>
          </a:p>
          <a:p>
            <a:pPr algn="just"/>
            <a:r>
              <a:rPr lang="en-GB" dirty="0" smtClean="0"/>
              <a:t>….safety was not a ‘luxury’ but a necessary part of continuing the business of saving lives</a:t>
            </a:r>
          </a:p>
          <a:p>
            <a:pPr algn="just"/>
            <a:r>
              <a:rPr lang="en-GB" dirty="0" smtClean="0"/>
              <a:t>…Refugees are most in need of assistance at the very same moment when relief officials are most exposed to personal danger.”</a:t>
            </a:r>
            <a:endParaRPr lang="en-GB" dirty="0"/>
          </a:p>
        </p:txBody>
      </p:sp>
      <p:pic>
        <p:nvPicPr>
          <p:cNvPr id="4" name="Picture 2" descr="C:\Users\Kelly\Pictures\Refugee Magazine Number 121 2000.jpg"/>
          <p:cNvPicPr>
            <a:picLocks noChangeAspect="1" noChangeArrowheads="1"/>
          </p:cNvPicPr>
          <p:nvPr/>
        </p:nvPicPr>
        <p:blipFill>
          <a:blip r:embed="rId2" cstate="print"/>
          <a:srcRect/>
          <a:stretch>
            <a:fillRect/>
          </a:stretch>
        </p:blipFill>
        <p:spPr bwMode="auto">
          <a:xfrm>
            <a:off x="228600" y="228600"/>
            <a:ext cx="965640" cy="1295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pic>
        <p:nvPicPr>
          <p:cNvPr id="23555" name="Picture 3" descr="C:\Users\Kelly\Pictures\IFRC manging stress in the field.jpg"/>
          <p:cNvPicPr>
            <a:picLocks noGrp="1" noChangeAspect="1" noChangeArrowheads="1"/>
          </p:cNvPicPr>
          <p:nvPr>
            <p:ph idx="1"/>
          </p:nvPr>
        </p:nvPicPr>
        <p:blipFill>
          <a:blip r:embed="rId2" cstate="print"/>
          <a:srcRect/>
          <a:stretch>
            <a:fillRect/>
          </a:stretch>
        </p:blipFill>
        <p:spPr bwMode="auto">
          <a:xfrm>
            <a:off x="2971800" y="396723"/>
            <a:ext cx="4038600" cy="574132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a:t>
            </a:r>
            <a:endParaRPr lang="en-US" dirty="0"/>
          </a:p>
        </p:txBody>
      </p:sp>
      <p:pic>
        <p:nvPicPr>
          <p:cNvPr id="4" name="Content Placeholder 3" descr="C:\Users\Kelly\Pictures\missio dei and missio mundi gmc model.jpg"/>
          <p:cNvPicPr>
            <a:picLocks noGrp="1"/>
          </p:cNvPicPr>
          <p:nvPr>
            <p:ph idx="1"/>
          </p:nvPr>
        </p:nvPicPr>
        <p:blipFill>
          <a:blip r:embed="rId3" cstate="print"/>
          <a:srcRect/>
          <a:stretch>
            <a:fillRect/>
          </a:stretch>
        </p:blipFill>
        <p:spPr bwMode="auto">
          <a:xfrm>
            <a:off x="1905000" y="0"/>
            <a:ext cx="609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sz="1800" b="1" u="sng" dirty="0" smtClean="0"/>
              <a:t/>
            </a:r>
            <a:br>
              <a:rPr lang="en-US" sz="1800" b="1" u="sng" dirty="0" smtClean="0"/>
            </a:br>
            <a:r>
              <a:rPr lang="en-US" sz="1800" b="1" u="sng" dirty="0" smtClean="0"/>
              <a:t/>
            </a:r>
            <a:br>
              <a:rPr lang="en-US" sz="1800" b="1" u="sng" dirty="0" smtClean="0"/>
            </a:br>
            <a:r>
              <a:rPr lang="en-US" sz="3100" b="1" u="sng" dirty="0" smtClean="0"/>
              <a:t>Short Questionnaire on Stress</a:t>
            </a:r>
            <a:r>
              <a:rPr lang="en-GB" sz="1800" dirty="0" smtClean="0"/>
              <a:t/>
            </a:r>
            <a:br>
              <a:rPr lang="en-GB" sz="1800" dirty="0" smtClean="0"/>
            </a:br>
            <a:r>
              <a:rPr lang="en-US" sz="1800" b="1" dirty="0" smtClean="0"/>
              <a:t> </a:t>
            </a:r>
            <a:r>
              <a:rPr lang="en-US" sz="1600" b="1" dirty="0" smtClean="0"/>
              <a:t> Based on:</a:t>
            </a:r>
            <a:r>
              <a:rPr lang="en-GB" sz="1600" dirty="0" smtClean="0"/>
              <a:t/>
            </a:r>
            <a:br>
              <a:rPr lang="en-GB" sz="1600" dirty="0" smtClean="0"/>
            </a:br>
            <a:r>
              <a:rPr lang="en-GB" sz="1600" dirty="0" smtClean="0"/>
              <a:t>        </a:t>
            </a:r>
            <a:r>
              <a:rPr lang="en-US" sz="1600" b="1" dirty="0" smtClean="0"/>
              <a:t>“Relief Worker Burnout Questionnaire” in </a:t>
            </a:r>
            <a:r>
              <a:rPr lang="en-US" sz="1600" b="1" i="1" dirty="0" smtClean="0"/>
              <a:t>Coping with Disaster</a:t>
            </a:r>
            <a:r>
              <a:rPr lang="en-US" sz="1600" b="1" dirty="0" smtClean="0"/>
              <a:t> (1999) by John H. </a:t>
            </a:r>
            <a:r>
              <a:rPr lang="en-US" sz="1600" b="1" dirty="0" err="1" smtClean="0"/>
              <a:t>Ehrenreich</a:t>
            </a:r>
            <a:r>
              <a:rPr lang="en-US" sz="1600" b="1" dirty="0" smtClean="0"/>
              <a:t> </a:t>
            </a:r>
            <a:r>
              <a:rPr lang="en-GB" sz="1800" dirty="0" smtClean="0"/>
              <a:t/>
            </a:r>
            <a:br>
              <a:rPr lang="en-GB" sz="1800" dirty="0" smtClean="0"/>
            </a:br>
            <a:r>
              <a:rPr lang="en-GB" sz="1800" dirty="0" smtClean="0"/>
              <a:t/>
            </a:r>
            <a:br>
              <a:rPr lang="en-GB" sz="1800" dirty="0" smtClean="0"/>
            </a:br>
            <a:endParaRPr lang="en-GB" sz="1800" dirty="0"/>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r>
              <a:rPr lang="en-US" sz="5600" b="1" dirty="0" smtClean="0"/>
              <a:t>Instructions: </a:t>
            </a:r>
            <a:r>
              <a:rPr lang="en-GB" sz="5600" dirty="0" smtClean="0"/>
              <a:t> </a:t>
            </a:r>
            <a:r>
              <a:rPr lang="en-US" sz="5600" dirty="0" smtClean="0"/>
              <a:t>Rate the following items in terms of how much the symptom was true of you the last month.</a:t>
            </a:r>
            <a:endParaRPr lang="en-GB" sz="5600" dirty="0" smtClean="0"/>
          </a:p>
          <a:p>
            <a:r>
              <a:rPr lang="en-US" sz="5600" dirty="0" smtClean="0"/>
              <a:t>0 = Never       1 = Occasionally       2 = Somewhat often       3 = Frequently          4 = Almost always</a:t>
            </a:r>
            <a:endParaRPr lang="en-GB" sz="5600" dirty="0" smtClean="0"/>
          </a:p>
          <a:p>
            <a:pPr algn="ctr">
              <a:buNone/>
            </a:pPr>
            <a:r>
              <a:rPr lang="en-US" sz="5600" dirty="0" smtClean="0"/>
              <a:t>*****</a:t>
            </a:r>
            <a:endParaRPr lang="en-GB" sz="5600" dirty="0" smtClean="0"/>
          </a:p>
          <a:p>
            <a:r>
              <a:rPr lang="en-US" sz="5600" dirty="0" smtClean="0"/>
              <a:t>___1. Do you tire easily? Do you feel fatigued a lot of the time, even when you have gotten enough sleep?</a:t>
            </a:r>
            <a:endParaRPr lang="en-GB" sz="5600" dirty="0" smtClean="0"/>
          </a:p>
          <a:p>
            <a:r>
              <a:rPr lang="en-US" sz="5600" dirty="0" smtClean="0"/>
              <a:t>___2. Are people annoying you by their demands and stories about their daily activities? Do minor inconveniences 	make you irritable or impatient?</a:t>
            </a:r>
            <a:endParaRPr lang="en-GB" sz="5600" dirty="0" smtClean="0"/>
          </a:p>
          <a:p>
            <a:r>
              <a:rPr lang="en-US" sz="5600" dirty="0" smtClean="0"/>
              <a:t>___3. Do you feel increasingly critical, cynical or disenchanted?</a:t>
            </a:r>
            <a:endParaRPr lang="en-GB" sz="5600" dirty="0" smtClean="0"/>
          </a:p>
          <a:p>
            <a:r>
              <a:rPr lang="en-US" sz="5600" dirty="0" smtClean="0"/>
              <a:t>___4. Are you affected by sadness you can’t explain? Are you crying more than usual?</a:t>
            </a:r>
            <a:endParaRPr lang="en-GB" sz="5600" dirty="0" smtClean="0"/>
          </a:p>
          <a:p>
            <a:r>
              <a:rPr lang="en-US" sz="5600" dirty="0" smtClean="0"/>
              <a:t>___5. Are you forgetting appointments, deadlines, personal possessions?  Have you become absent-minded?</a:t>
            </a:r>
            <a:endParaRPr lang="en-GB" sz="5600" dirty="0" smtClean="0"/>
          </a:p>
          <a:p>
            <a:r>
              <a:rPr lang="en-US" sz="5600" dirty="0" smtClean="0"/>
              <a:t>___6. Are you seeing close friends and family members less frequently? Do you find yourself wanting to be alone and avoiding even your close friends?</a:t>
            </a:r>
            <a:endParaRPr lang="en-GB" sz="5600" dirty="0" smtClean="0"/>
          </a:p>
          <a:p>
            <a:r>
              <a:rPr lang="en-US" sz="5600" dirty="0" smtClean="0"/>
              <a:t>___7. Does doing even routine things seem like an effort?</a:t>
            </a:r>
            <a:endParaRPr lang="en-GB" sz="5600" dirty="0" smtClean="0"/>
          </a:p>
          <a:p>
            <a:r>
              <a:rPr lang="en-US" sz="5600" dirty="0" smtClean="0"/>
              <a:t>___8. Are you suffering from physical complaints such as stomach aches, headaches, lingering colds, general aches and pains?</a:t>
            </a:r>
            <a:endParaRPr lang="en-GB" sz="5600" dirty="0" smtClean="0"/>
          </a:p>
          <a:p>
            <a:r>
              <a:rPr lang="en-US" sz="5600" dirty="0" smtClean="0"/>
              <a:t>___9. Do you feel confused or disoriented when the activity of the day stops?</a:t>
            </a:r>
            <a:endParaRPr lang="en-GB" sz="5600" dirty="0" smtClean="0"/>
          </a:p>
          <a:p>
            <a:r>
              <a:rPr lang="en-US" sz="5600" dirty="0" smtClean="0"/>
              <a:t>___10. Have you lost interest in activities that you previously were interested in or even enjoyed?</a:t>
            </a:r>
            <a:endParaRPr lang="en-GB" sz="5600" dirty="0" smtClean="0"/>
          </a:p>
          <a:p>
            <a:r>
              <a:rPr lang="en-US" sz="5600" dirty="0" smtClean="0"/>
              <a:t>___11. Do you have little enthusiasm for your work? Do you feel negative, futile, or depressed about your work?</a:t>
            </a:r>
            <a:endParaRPr lang="en-GB" sz="5600" dirty="0" smtClean="0"/>
          </a:p>
          <a:p>
            <a:r>
              <a:rPr lang="en-US" sz="5600" dirty="0" smtClean="0"/>
              <a:t>___12. Are you less efficient than you think you should be?</a:t>
            </a:r>
            <a:endParaRPr lang="en-GB" sz="5600" dirty="0" smtClean="0"/>
          </a:p>
          <a:p>
            <a:r>
              <a:rPr lang="en-US" sz="5600" dirty="0" smtClean="0"/>
              <a:t>___13. Are you eating more (or less), smoking more cigarettes, using more alcohol or drugs to cope with your work?</a:t>
            </a:r>
            <a:endParaRPr lang="en-GB" sz="5600" dirty="0" smtClean="0"/>
          </a:p>
          <a:p>
            <a:r>
              <a:rPr lang="en-US" sz="5600" b="1" dirty="0" smtClean="0"/>
              <a:t> </a:t>
            </a:r>
            <a:endParaRPr lang="en-GB" sz="5600" dirty="0" smtClean="0"/>
          </a:p>
          <a:p>
            <a:r>
              <a:rPr lang="en-US" sz="5600" b="1" dirty="0" smtClean="0"/>
              <a:t>Total Score</a:t>
            </a:r>
            <a:r>
              <a:rPr lang="en-US" sz="5600" dirty="0" smtClean="0"/>
              <a:t>: (Add up scores for items 1-13)</a:t>
            </a:r>
            <a:endParaRPr lang="en-GB" sz="5600" dirty="0" smtClean="0"/>
          </a:p>
          <a:p>
            <a:r>
              <a:rPr lang="en-US" b="1" dirty="0" smtClean="0"/>
              <a:t> </a:t>
            </a:r>
            <a:endParaRPr lang="en-GB" dirty="0" smtClean="0"/>
          </a:p>
          <a:p>
            <a:endParaRPr lang="en-GB" dirty="0" smtClean="0"/>
          </a:p>
          <a:p>
            <a:endParaRPr lang="en-GB" dirty="0" smtClean="0"/>
          </a:p>
          <a:p>
            <a:endParaRPr lang="en-GB" dirty="0"/>
          </a:p>
        </p:txBody>
      </p:sp>
      <p:pic>
        <p:nvPicPr>
          <p:cNvPr id="5" name="Picture 3" descr="C:\Users\Kelly\Pictures\IFRC manging stress in the field.jpg"/>
          <p:cNvPicPr>
            <a:picLocks noChangeAspect="1" noChangeArrowheads="1"/>
          </p:cNvPicPr>
          <p:nvPr/>
        </p:nvPicPr>
        <p:blipFill>
          <a:blip r:embed="rId2" cstate="print"/>
          <a:srcRect/>
          <a:stretch>
            <a:fillRect/>
          </a:stretch>
        </p:blipFill>
        <p:spPr bwMode="auto">
          <a:xfrm>
            <a:off x="228600" y="228600"/>
            <a:ext cx="857618" cy="12192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09800" y="457200"/>
            <a:ext cx="4330768" cy="614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GB" sz="2800" dirty="0" smtClean="0"/>
              <a:t>People are central to the achievement </a:t>
            </a:r>
            <a:br>
              <a:rPr lang="en-GB" sz="2800" dirty="0" smtClean="0"/>
            </a:br>
            <a:r>
              <a:rPr lang="en-GB" sz="2800" dirty="0" smtClean="0"/>
              <a:t>of our mission. (Guiding Principle,  PIA )</a:t>
            </a:r>
            <a:endParaRPr lang="en-GB" sz="2800" dirty="0"/>
          </a:p>
        </p:txBody>
      </p:sp>
      <p:sp>
        <p:nvSpPr>
          <p:cNvPr id="3" name="Content Placeholder 2"/>
          <p:cNvSpPr>
            <a:spLocks noGrp="1"/>
          </p:cNvSpPr>
          <p:nvPr>
            <p:ph idx="1"/>
          </p:nvPr>
        </p:nvSpPr>
        <p:spPr>
          <a:xfrm>
            <a:off x="457200" y="2133600"/>
            <a:ext cx="8229600" cy="3992563"/>
          </a:xfrm>
        </p:spPr>
        <p:txBody>
          <a:bodyPr>
            <a:normAutofit fontScale="77500" lnSpcReduction="20000"/>
          </a:bodyPr>
          <a:lstStyle/>
          <a:p>
            <a:pPr algn="ctr">
              <a:buNone/>
            </a:pPr>
            <a:r>
              <a:rPr lang="en-US" sz="2400" b="1" dirty="0" smtClean="0"/>
              <a:t>Principle 7: Health, Safety and Security. </a:t>
            </a:r>
            <a:endParaRPr lang="en-GB" sz="2400" b="1" dirty="0" smtClean="0"/>
          </a:p>
          <a:p>
            <a:pPr algn="ctr">
              <a:buNone/>
            </a:pPr>
            <a:r>
              <a:rPr lang="en-US" sz="2400" b="1" i="1" dirty="0" smtClean="0"/>
              <a:t>The security, good health, and safety of our staff </a:t>
            </a:r>
          </a:p>
          <a:p>
            <a:pPr algn="ctr">
              <a:buNone/>
            </a:pPr>
            <a:r>
              <a:rPr lang="en-US" sz="2400" b="1" i="1" dirty="0" smtClean="0"/>
              <a:t>are a prime responsibility of our organization.</a:t>
            </a:r>
            <a:endParaRPr lang="en-GB" sz="2400" b="1" dirty="0" smtClean="0"/>
          </a:p>
          <a:p>
            <a:pPr lvl="0" algn="just"/>
            <a:r>
              <a:rPr lang="en-US" sz="2400" dirty="0" smtClean="0"/>
              <a:t>Written policies are available to staff on security, individual health, care and support, health and safety. Program plans include written assessment of security, travel and health risks specific to the country or region, reviewed at appropriate intervals.</a:t>
            </a:r>
            <a:endParaRPr lang="en-GB" sz="2400" b="1" dirty="0" smtClean="0"/>
          </a:p>
          <a:p>
            <a:pPr lvl="0" algn="just"/>
            <a:r>
              <a:rPr lang="en-US" sz="2400" dirty="0" smtClean="0"/>
              <a:t>Before an international assignment, all staff receive health clearance. In addition, they and accompanying dependents receive verbal and written briefing on all risks relevant to the role to be undertaken, and the measures in place to mitigate those risks, including insurance… Briefings are updated when new equipment, procedures, or risks are identified. All staff have a debriefing or exit interview at the end of any contract or assignment. Health checks, personal counseling, and careers advice are available. Managers are trained to ensure these services are provided. </a:t>
            </a:r>
            <a:endParaRPr lang="en-GB" sz="2400" dirty="0" smtClean="0"/>
          </a:p>
          <a:p>
            <a:endParaRPr lang="en-GB" sz="2400" dirty="0"/>
          </a:p>
        </p:txBody>
      </p:sp>
      <p:pic>
        <p:nvPicPr>
          <p:cNvPr id="4" name="Picture 2"/>
          <p:cNvPicPr>
            <a:picLocks noChangeAspect="1" noChangeArrowheads="1"/>
          </p:cNvPicPr>
          <p:nvPr/>
        </p:nvPicPr>
        <p:blipFill>
          <a:blip r:embed="rId2" cstate="print"/>
          <a:srcRect/>
          <a:stretch>
            <a:fillRect/>
          </a:stretch>
        </p:blipFill>
        <p:spPr bwMode="auto">
          <a:xfrm>
            <a:off x="381000" y="457200"/>
            <a:ext cx="1130367" cy="16027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dirty="0" smtClean="0"/>
              <a:t>.</a:t>
            </a:r>
            <a:endParaRPr lang="en-GB" dirty="0"/>
          </a:p>
        </p:txBody>
      </p:sp>
      <p:pic>
        <p:nvPicPr>
          <p:cNvPr id="4" name="Picture 98" descr="Fuller photo Stress and Trauma book cover"/>
          <p:cNvPicPr>
            <a:picLocks noGrp="1" noChangeAspect="1" noChangeArrowheads="1"/>
          </p:cNvPicPr>
          <p:nvPr>
            <p:ph idx="1"/>
          </p:nvPr>
        </p:nvPicPr>
        <p:blipFill>
          <a:blip r:embed="rId2" cstate="print"/>
          <a:srcRect/>
          <a:stretch>
            <a:fillRect/>
          </a:stretch>
        </p:blipFill>
        <p:spPr bwMode="auto">
          <a:xfrm>
            <a:off x="2895600" y="685800"/>
            <a:ext cx="3581400" cy="5432251"/>
          </a:xfrm>
          <a:prstGeom prst="rect">
            <a:avLst/>
          </a:prstGeom>
          <a:noFill/>
          <a:ln w="31750" cmpd="tri">
            <a:solidFill>
              <a:srgbClr val="FF9900"/>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GB" dirty="0" smtClean="0"/>
              <a:t>.</a:t>
            </a:r>
            <a:endParaRPr lang="en-GB" dirty="0"/>
          </a:p>
        </p:txBody>
      </p:sp>
      <p:sp>
        <p:nvSpPr>
          <p:cNvPr id="3" name="Content Placeholder 2"/>
          <p:cNvSpPr>
            <a:spLocks noGrp="1"/>
          </p:cNvSpPr>
          <p:nvPr>
            <p:ph idx="1"/>
          </p:nvPr>
        </p:nvSpPr>
        <p:spPr>
          <a:xfrm>
            <a:off x="457200" y="1752600"/>
            <a:ext cx="8229600" cy="4373563"/>
          </a:xfrm>
        </p:spPr>
        <p:txBody>
          <a:bodyPr>
            <a:normAutofit fontScale="70000" lnSpcReduction="20000"/>
          </a:bodyPr>
          <a:lstStyle/>
          <a:p>
            <a:pPr algn="just">
              <a:buNone/>
            </a:pPr>
            <a:endParaRPr lang="en-US" dirty="0" smtClean="0"/>
          </a:p>
          <a:p>
            <a:pPr algn="just">
              <a:buNone/>
            </a:pPr>
            <a:r>
              <a:rPr lang="en-US" dirty="0" smtClean="0"/>
              <a:t>“…the most stressful events in humanitarian work have to do with the </a:t>
            </a:r>
            <a:r>
              <a:rPr lang="en-US" dirty="0" err="1" smtClean="0"/>
              <a:t>organisational</a:t>
            </a:r>
            <a:r>
              <a:rPr lang="en-US" dirty="0" smtClean="0"/>
              <a:t> culture, management style and operational objectives of an NGO or agency rather than external security risks or poor environmental factors. Aid workers, basically, have a pretty shrewd idea what they are getting into when they enter this career, and dirty clothes, gunshots at night and lack of electricity do not surprise them. Intra-and inter-agency politics, inconsistent management styles, lack of team work and unclear or conflicting organizational objectives, however, combine to create a background of chronic stress and pressure that over time wears people down and can lead to burnout and even physical collapse.” </a:t>
            </a:r>
          </a:p>
          <a:p>
            <a:pPr algn="just">
              <a:buNone/>
            </a:pPr>
            <a:endParaRPr lang="en-US" dirty="0" smtClean="0"/>
          </a:p>
          <a:p>
            <a:pPr algn="just">
              <a:buNone/>
            </a:pPr>
            <a:r>
              <a:rPr lang="en-US" dirty="0" smtClean="0"/>
              <a:t>John Fawcett,</a:t>
            </a:r>
            <a:r>
              <a:rPr lang="en-US" i="1" dirty="0" smtClean="0"/>
              <a:t> Stress and Trauma Handbook:</a:t>
            </a:r>
            <a:r>
              <a:rPr lang="en-US" dirty="0" smtClean="0"/>
              <a:t> </a:t>
            </a:r>
            <a:r>
              <a:rPr lang="en-US" i="1" dirty="0" smtClean="0"/>
              <a:t>Strategies for Flourishing in Demanding Environments</a:t>
            </a:r>
            <a:r>
              <a:rPr lang="en-US" dirty="0" smtClean="0"/>
              <a:t> (2003, World Vision, p. 6).</a:t>
            </a:r>
            <a:endParaRPr lang="en-GB" dirty="0" smtClean="0"/>
          </a:p>
          <a:p>
            <a:endParaRPr lang="en-GB" dirty="0"/>
          </a:p>
        </p:txBody>
      </p:sp>
      <p:pic>
        <p:nvPicPr>
          <p:cNvPr id="4" name="Picture 3" descr="Fuller photo Stress and Trauma book cover.jpg"/>
          <p:cNvPicPr>
            <a:picLocks noChangeAspect="1"/>
          </p:cNvPicPr>
          <p:nvPr/>
        </p:nvPicPr>
        <p:blipFill>
          <a:blip r:embed="rId2" cstate="print"/>
          <a:stretch>
            <a:fillRect/>
          </a:stretch>
        </p:blipFill>
        <p:spPr>
          <a:xfrm>
            <a:off x="228600" y="228600"/>
            <a:ext cx="1000125" cy="1524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371600"/>
          </a:xfrm>
        </p:spPr>
        <p:txBody>
          <a:bodyPr>
            <a:normAutofit fontScale="90000"/>
          </a:bodyPr>
          <a:lstStyle/>
          <a:p>
            <a:r>
              <a:rPr lang="en-US" b="1" dirty="0" smtClean="0">
                <a:solidFill>
                  <a:srgbClr val="0000FF"/>
                </a:solidFill>
              </a:rPr>
              <a:t/>
            </a:r>
            <a:br>
              <a:rPr lang="en-US" b="1" dirty="0" smtClean="0">
                <a:solidFill>
                  <a:srgbClr val="0000FF"/>
                </a:solidFill>
              </a:rPr>
            </a:br>
            <a:r>
              <a:rPr lang="en-US" b="1" dirty="0" smtClean="0">
                <a:solidFill>
                  <a:srgbClr val="0000FF"/>
                </a:solidFill>
              </a:rPr>
              <a:t>Part 5</a:t>
            </a:r>
            <a:br>
              <a:rPr lang="en-US" b="1" dirty="0" smtClean="0">
                <a:solidFill>
                  <a:srgbClr val="0000FF"/>
                </a:solidFill>
              </a:rPr>
            </a:br>
            <a:r>
              <a:rPr lang="en-US" b="1" dirty="0" smtClean="0">
                <a:solidFill>
                  <a:srgbClr val="0000FF"/>
                </a:solidFill>
              </a:rPr>
              <a:t>Global Member Care </a:t>
            </a:r>
            <a:br>
              <a:rPr lang="en-US" b="1" dirty="0" smtClean="0">
                <a:solidFill>
                  <a:srgbClr val="0000FF"/>
                </a:solidFill>
              </a:rPr>
            </a:br>
            <a:endParaRPr lang="en-GB" dirty="0">
              <a:solidFill>
                <a:srgbClr val="0000FF"/>
              </a:solidFill>
            </a:endParaRPr>
          </a:p>
        </p:txBody>
      </p:sp>
      <p:sp>
        <p:nvSpPr>
          <p:cNvPr id="3" name="Content Placeholder 2"/>
          <p:cNvSpPr>
            <a:spLocks noGrp="1"/>
          </p:cNvSpPr>
          <p:nvPr>
            <p:ph idx="1"/>
          </p:nvPr>
        </p:nvSpPr>
        <p:spPr/>
        <p:txBody>
          <a:bodyPr>
            <a:normAutofit fontScale="92500"/>
          </a:bodyPr>
          <a:lstStyle/>
          <a:p>
            <a:pPr>
              <a:buNone/>
            </a:pPr>
            <a:r>
              <a:rPr lang="en-US" dirty="0" smtClean="0"/>
              <a:t>	An interdisciplinary, international, and </a:t>
            </a:r>
            <a:r>
              <a:rPr lang="en-US" dirty="0" err="1" smtClean="0"/>
              <a:t>mult</a:t>
            </a:r>
            <a:r>
              <a:rPr lang="en-US" dirty="0" smtClean="0"/>
              <a:t>-</a:t>
            </a:r>
            <a:r>
              <a:rPr lang="en-US" dirty="0" err="1" smtClean="0"/>
              <a:t>sectoral</a:t>
            </a:r>
            <a:r>
              <a:rPr lang="en-US" dirty="0" smtClean="0"/>
              <a:t> field that focuses on: </a:t>
            </a:r>
          </a:p>
          <a:p>
            <a:r>
              <a:rPr lang="en-US" dirty="0" smtClean="0"/>
              <a:t>supporting the diversity of mission/aid workers and sending groups</a:t>
            </a:r>
          </a:p>
          <a:p>
            <a:r>
              <a:rPr lang="en-US" dirty="0" smtClean="0"/>
              <a:t>providing and developing quality resources to promote wellbeing, resiliency, and effectiveness </a:t>
            </a:r>
          </a:p>
          <a:p>
            <a:r>
              <a:rPr lang="en-US" dirty="0" smtClean="0"/>
              <a:t>Examples: Pre-field training, field coaching, personnel departments, pastoral counselors, crisis support, and reentry preparation.</a:t>
            </a:r>
            <a:endParaRPr lang="en-GB" dirty="0" smtClean="0"/>
          </a:p>
          <a:p>
            <a:endParaRPr lang="en-GB" dirty="0"/>
          </a:p>
        </p:txBody>
      </p:sp>
      <p:pic>
        <p:nvPicPr>
          <p:cNvPr id="4" name="Picture 5" descr="http://theflashblog.com/map.gif"/>
          <p:cNvPicPr>
            <a:picLocks noChangeAspect="1" noChangeArrowheads="1"/>
          </p:cNvPicPr>
          <p:nvPr/>
        </p:nvPicPr>
        <p:blipFill>
          <a:blip r:embed="rId2" r:link="rId3" cstate="print"/>
          <a:srcRect/>
          <a:stretch>
            <a:fillRect/>
          </a:stretch>
        </p:blipFill>
        <p:spPr bwMode="auto">
          <a:xfrm>
            <a:off x="8229600" y="0"/>
            <a:ext cx="914400" cy="914400"/>
          </a:xfrm>
          <a:prstGeom prst="rect">
            <a:avLst/>
          </a:prstGeom>
          <a:noFill/>
          <a:ln w="50800" cmpd="tri">
            <a:solidFill>
              <a:srgbClr val="0000FF"/>
            </a:solidFill>
            <a:miter lim="800000"/>
            <a:headEnd/>
            <a:tailEnd/>
          </a:ln>
        </p:spPr>
      </p:pic>
      <p:pic>
        <p:nvPicPr>
          <p:cNvPr id="5" name="Picture 4" descr="Member Care Associates Inc.jpg"/>
          <p:cNvPicPr>
            <a:picLocks noChangeAspect="1"/>
          </p:cNvPicPr>
          <p:nvPr/>
        </p:nvPicPr>
        <p:blipFill>
          <a:blip r:embed="rId4"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ko-KR" altLang="en-US" sz="3200" b="1" smtClean="0">
                <a:solidFill>
                  <a:srgbClr val="0000FF"/>
                </a:solidFill>
              </a:rPr>
              <a:t>회복력 기르기</a:t>
            </a:r>
            <a:r>
              <a:rPr lang="en-US" sz="3200" smtClean="0">
                <a:solidFill>
                  <a:srgbClr val="0000FF"/>
                </a:solidFill>
              </a:rPr>
              <a:t/>
            </a:r>
            <a:br>
              <a:rPr lang="en-US" sz="3200" smtClean="0">
                <a:solidFill>
                  <a:srgbClr val="0000FF"/>
                </a:solidFill>
              </a:rPr>
            </a:br>
            <a:r>
              <a:rPr lang="en-US" sz="3200" smtClean="0">
                <a:solidFill>
                  <a:srgbClr val="0000FF"/>
                </a:solidFill>
              </a:rPr>
              <a:t>Developing Resilience</a:t>
            </a:r>
          </a:p>
        </p:txBody>
      </p:sp>
      <p:sp>
        <p:nvSpPr>
          <p:cNvPr id="32771" name="Content Placeholder 2"/>
          <p:cNvSpPr>
            <a:spLocks noGrp="1"/>
          </p:cNvSpPr>
          <p:nvPr>
            <p:ph idx="1"/>
          </p:nvPr>
        </p:nvSpPr>
        <p:spPr>
          <a:xfrm>
            <a:off x="457200" y="1600200"/>
            <a:ext cx="8229600" cy="5029200"/>
          </a:xfrm>
        </p:spPr>
        <p:txBody>
          <a:bodyPr/>
          <a:lstStyle/>
          <a:p>
            <a:pPr>
              <a:buFont typeface="Arial" pitchFamily="34" charset="0"/>
              <a:buNone/>
            </a:pPr>
            <a:r>
              <a:rPr lang="en-US" sz="2000" dirty="0" smtClean="0"/>
              <a:t> </a:t>
            </a:r>
          </a:p>
          <a:p>
            <a:pPr>
              <a:buFont typeface="Arial" pitchFamily="34" charset="0"/>
              <a:buNone/>
            </a:pPr>
            <a:r>
              <a:rPr lang="ko-KR" altLang="en-US" sz="2000" b="1" i="1" dirty="0" smtClean="0"/>
              <a:t>인간의 회복력은 현실에 직면하는 중요한 능력이다</a:t>
            </a:r>
            <a:r>
              <a:rPr lang="en-US" sz="2000" b="1" i="1" dirty="0" smtClean="0"/>
              <a:t>:</a:t>
            </a:r>
            <a:endParaRPr lang="en-US" sz="2000" b="1" dirty="0" smtClean="0"/>
          </a:p>
          <a:p>
            <a:pPr>
              <a:buFont typeface="Arial" pitchFamily="34" charset="0"/>
              <a:buNone/>
            </a:pPr>
            <a:r>
              <a:rPr lang="ko-KR" altLang="en-US" sz="2000" b="1" i="1" dirty="0" smtClean="0"/>
              <a:t>내적인 힘</a:t>
            </a:r>
            <a:r>
              <a:rPr lang="en-US" sz="2000" b="1" i="1" dirty="0" smtClean="0"/>
              <a:t>, </a:t>
            </a:r>
            <a:r>
              <a:rPr lang="ko-KR" altLang="en-US" sz="2000" b="1" i="1" dirty="0" smtClean="0"/>
              <a:t>사회적 도움</a:t>
            </a:r>
            <a:r>
              <a:rPr lang="en-US" sz="2000" b="1" i="1" dirty="0" smtClean="0"/>
              <a:t>, </a:t>
            </a:r>
            <a:r>
              <a:rPr lang="ko-KR" altLang="en-US" sz="2000" b="1" i="1" dirty="0" smtClean="0"/>
              <a:t>그리고 탁월한 가치를 통한</a:t>
            </a:r>
            <a:endParaRPr lang="en-US" sz="2000" b="1" dirty="0" smtClean="0"/>
          </a:p>
          <a:p>
            <a:pPr>
              <a:buFont typeface="Arial" pitchFamily="34" charset="0"/>
              <a:buNone/>
            </a:pPr>
            <a:r>
              <a:rPr lang="ko-KR" altLang="en-US" sz="2000" b="1" i="1" dirty="0" smtClean="0"/>
              <a:t>삶의 어려움과 도전을 통해 참여하며 성장하는 것</a:t>
            </a:r>
            <a:r>
              <a:rPr lang="en-US" sz="2000" b="1" i="1" dirty="0" smtClean="0"/>
              <a:t>.</a:t>
            </a:r>
            <a:endParaRPr lang="en-US" sz="2000" b="1" dirty="0" smtClean="0"/>
          </a:p>
          <a:p>
            <a:pPr algn="ctr">
              <a:buFont typeface="Arial" pitchFamily="34" charset="0"/>
              <a:buNone/>
            </a:pPr>
            <a:endParaRPr lang="en-US" sz="2000" i="1" dirty="0" smtClean="0"/>
          </a:p>
          <a:p>
            <a:pPr algn="just">
              <a:buFont typeface="Arial" pitchFamily="34" charset="0"/>
              <a:buNone/>
            </a:pPr>
            <a:r>
              <a:rPr lang="en-US" i="1" dirty="0" smtClean="0"/>
              <a:t>The ability to face reality: </a:t>
            </a:r>
            <a:endParaRPr lang="en-US" dirty="0" smtClean="0"/>
          </a:p>
          <a:p>
            <a:pPr algn="just"/>
            <a:r>
              <a:rPr lang="en-US" i="1" dirty="0" smtClean="0"/>
              <a:t>grow through life’s challenges and adversities </a:t>
            </a:r>
            <a:endParaRPr lang="en-US" dirty="0" smtClean="0"/>
          </a:p>
          <a:p>
            <a:pPr algn="just"/>
            <a:r>
              <a:rPr lang="en-US" i="1" dirty="0" smtClean="0"/>
              <a:t>inner strength (</a:t>
            </a:r>
            <a:r>
              <a:rPr lang="en-US" i="1" dirty="0" smtClean="0">
                <a:solidFill>
                  <a:srgbClr val="0033CC"/>
                </a:solidFill>
              </a:rPr>
              <a:t>character</a:t>
            </a:r>
            <a:r>
              <a:rPr lang="en-US" i="1" dirty="0" smtClean="0"/>
              <a:t>), coping skills (</a:t>
            </a:r>
            <a:r>
              <a:rPr lang="en-US" i="1" dirty="0" smtClean="0">
                <a:solidFill>
                  <a:srgbClr val="0033CC"/>
                </a:solidFill>
              </a:rPr>
              <a:t>competencies</a:t>
            </a:r>
            <a:r>
              <a:rPr lang="en-US" i="1" dirty="0" smtClean="0"/>
              <a:t>), social support (</a:t>
            </a:r>
            <a:r>
              <a:rPr lang="en-US" i="1" dirty="0" smtClean="0">
                <a:solidFill>
                  <a:srgbClr val="0033CC"/>
                </a:solidFill>
              </a:rPr>
              <a:t>community</a:t>
            </a:r>
            <a:r>
              <a:rPr lang="en-US" i="1" dirty="0" smtClean="0"/>
              <a:t>), and transcendent values (</a:t>
            </a:r>
            <a:r>
              <a:rPr lang="en-US" i="1" dirty="0" smtClean="0">
                <a:solidFill>
                  <a:srgbClr val="0033CC"/>
                </a:solidFill>
              </a:rPr>
              <a:t>core commitments</a:t>
            </a:r>
            <a:r>
              <a:rPr lang="en-US" i="1" dirty="0" smtClean="0"/>
              <a:t>) . </a:t>
            </a:r>
            <a:endParaRPr lang="en-US" dirty="0" smtClean="0"/>
          </a:p>
          <a:p>
            <a:endParaRPr lang="en-US" dirty="0" smtClean="0"/>
          </a:p>
        </p:txBody>
      </p:sp>
      <p:pic>
        <p:nvPicPr>
          <p:cNvPr id="32772" name="Picture 4"/>
          <p:cNvPicPr>
            <a:picLocks noChangeAspect="1" noChangeArrowheads="1"/>
          </p:cNvPicPr>
          <p:nvPr/>
        </p:nvPicPr>
        <p:blipFill>
          <a:blip r:embed="rId2" cstate="print"/>
          <a:srcRect/>
          <a:stretch>
            <a:fillRect/>
          </a:stretch>
        </p:blipFill>
        <p:spPr bwMode="auto">
          <a:xfrm>
            <a:off x="0" y="0"/>
            <a:ext cx="808038" cy="850900"/>
          </a:xfrm>
          <a:prstGeom prst="rect">
            <a:avLst/>
          </a:prstGeom>
          <a:noFill/>
          <a:ln w="9525">
            <a:noFill/>
            <a:miter lim="800000"/>
            <a:headEnd/>
            <a:tailEnd/>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smtClean="0"/>
              <a:t>Some materials to help orient students and colleagues </a:t>
            </a:r>
            <a:br>
              <a:rPr lang="en-US" sz="2200" b="1" dirty="0" smtClean="0"/>
            </a:br>
            <a:r>
              <a:rPr lang="en-US" sz="2200" b="1" dirty="0" smtClean="0"/>
              <a:t>to member care consultation. Access these materials here:</a:t>
            </a:r>
            <a:r>
              <a:rPr lang="en-US" sz="2200" dirty="0" smtClean="0"/>
              <a:t> </a:t>
            </a:r>
            <a:r>
              <a:rPr lang="en-US" sz="2400" u="sng" dirty="0" smtClean="0">
                <a:hlinkClick r:id="rId2"/>
              </a:rPr>
              <a:t>https://sites.google.com/site/membercaravan/training-for-mc</a:t>
            </a:r>
            <a:endParaRPr lang="en-GB" sz="2400"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a:t>
            </a:r>
            <a:endParaRPr lang="en-GB" dirty="0" smtClean="0"/>
          </a:p>
          <a:p>
            <a:pPr algn="just"/>
            <a:r>
              <a:rPr lang="en-US" dirty="0" smtClean="0"/>
              <a:t>1. </a:t>
            </a:r>
            <a:r>
              <a:rPr lang="en-US" b="1" dirty="0" smtClean="0">
                <a:solidFill>
                  <a:srgbClr val="0000FF"/>
                </a:solidFill>
              </a:rPr>
              <a:t>Field Counseling</a:t>
            </a:r>
            <a:r>
              <a:rPr lang="en-US" dirty="0" smtClean="0"/>
              <a:t>: Sifting the Wheat from the Chaff (</a:t>
            </a:r>
            <a:r>
              <a:rPr lang="en-US" dirty="0" err="1" smtClean="0"/>
              <a:t>Cerny</a:t>
            </a:r>
            <a:r>
              <a:rPr lang="en-US" dirty="0" smtClean="0"/>
              <a:t> and Smith, 2002) includes five principles for ethical field care, a sample confidentiality statement, and eight case vignettes/analyses.</a:t>
            </a:r>
            <a:endParaRPr lang="en-GB" dirty="0" smtClean="0"/>
          </a:p>
          <a:p>
            <a:pPr algn="just"/>
            <a:endParaRPr lang="en-GB" dirty="0" smtClean="0"/>
          </a:p>
          <a:p>
            <a:pPr algn="just"/>
            <a:r>
              <a:rPr lang="en-US" dirty="0" smtClean="0"/>
              <a:t>2. </a:t>
            </a:r>
            <a:r>
              <a:rPr lang="en-US" b="1" dirty="0" smtClean="0"/>
              <a:t>Training and Using Member Care Workers </a:t>
            </a:r>
            <a:r>
              <a:rPr lang="en-US" dirty="0" smtClean="0"/>
              <a:t>(Gardner and Gardner, 1992) offers suggestions for mental health professionals who provide services to mission agencies/mission settings.</a:t>
            </a:r>
            <a:endParaRPr lang="en-GB" dirty="0" smtClean="0"/>
          </a:p>
          <a:p>
            <a:pPr algn="just"/>
            <a:endParaRPr lang="en-GB" dirty="0" smtClean="0"/>
          </a:p>
          <a:p>
            <a:pPr algn="just"/>
            <a:r>
              <a:rPr lang="en-US" dirty="0" smtClean="0"/>
              <a:t>3. </a:t>
            </a:r>
            <a:r>
              <a:rPr lang="en-US" b="1" dirty="0" smtClean="0"/>
              <a:t>What Mission CEOs Want from Mental Health Professionals </a:t>
            </a:r>
            <a:r>
              <a:rPr lang="en-US" dirty="0" smtClean="0"/>
              <a:t>(</a:t>
            </a:r>
            <a:r>
              <a:rPr lang="en-US" dirty="0" err="1" smtClean="0"/>
              <a:t>McKaughan</a:t>
            </a:r>
            <a:r>
              <a:rPr lang="en-US" dirty="0" smtClean="0"/>
              <a:t>, 2002) is in </a:t>
            </a:r>
            <a:r>
              <a:rPr lang="en-US" i="1" dirty="0" smtClean="0"/>
              <a:t>Enhancing Missionary Vitality: Mental Health Professions Serving Global Mission </a:t>
            </a:r>
            <a:r>
              <a:rPr lang="en-US" dirty="0" smtClean="0"/>
              <a:t>(56 articles). Two of the main suggestions from CEOs (based on a survey) were understandable language and thinking corporately. </a:t>
            </a:r>
            <a:endParaRPr lang="en-GB" dirty="0" smtClean="0"/>
          </a:p>
          <a:p>
            <a:pPr algn="just"/>
            <a:endParaRPr lang="en-GB" dirty="0" smtClean="0"/>
          </a:p>
          <a:p>
            <a:pPr algn="just"/>
            <a:r>
              <a:rPr lang="en-US" dirty="0" smtClean="0"/>
              <a:t>4. </a:t>
            </a:r>
            <a:r>
              <a:rPr lang="en-US" b="1" dirty="0" smtClean="0">
                <a:solidFill>
                  <a:srgbClr val="0000FF"/>
                </a:solidFill>
              </a:rPr>
              <a:t>Highlights from a One-Week Field Consult </a:t>
            </a:r>
            <a:r>
              <a:rPr lang="en-US" dirty="0" smtClean="0"/>
              <a:t>—This is a day by day brief description of a member care trip to work with mission staff in an organization/Asian country: leadership consultation, brief counseling, debriefing, conference speaking, training...and avoiding malaria.</a:t>
            </a:r>
            <a:endParaRPr lang="en-GB" dirty="0" smtClean="0"/>
          </a:p>
          <a:p>
            <a:endParaRPr lang="en-GB" dirty="0"/>
          </a:p>
        </p:txBody>
      </p:sp>
      <p:pic>
        <p:nvPicPr>
          <p:cNvPr id="4" name="Picture 5"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493713"/>
          <a:ext cx="5486400" cy="4964112"/>
        </p:xfrm>
        <a:graphic>
          <a:graphicData uri="http://schemas.openxmlformats.org/presentationml/2006/ole">
            <p:oleObj spid="_x0000_s2050" name="Slide" r:id="rId3" imgW="4572000" imgH="3429000" progId="PowerPoint.Slide.8">
              <p:embed/>
            </p:oleObj>
          </a:graphicData>
        </a:graphic>
      </p:graphicFrame>
      <p:sp>
        <p:nvSpPr>
          <p:cNvPr id="98307" name="Text Box 3"/>
          <p:cNvSpPr txBox="1">
            <a:spLocks noChangeArrowheads="1"/>
          </p:cNvSpPr>
          <p:nvPr/>
        </p:nvSpPr>
        <p:spPr bwMode="auto">
          <a:xfrm>
            <a:off x="5943600" y="457200"/>
            <a:ext cx="2971800" cy="4943475"/>
          </a:xfrm>
          <a:prstGeom prst="rect">
            <a:avLst/>
          </a:prstGeom>
          <a:noFill/>
          <a:ln w="9525">
            <a:noFill/>
            <a:miter lim="800000"/>
            <a:headEnd/>
            <a:tailEnd/>
          </a:ln>
          <a:effectLst/>
        </p:spPr>
        <p:txBody>
          <a:bodyPr>
            <a:spAutoFit/>
          </a:bodyPr>
          <a:lstStyle/>
          <a:p>
            <a:pPr eaLnBrk="1" hangingPunct="1">
              <a:defRPr/>
            </a:pPr>
            <a:r>
              <a:rPr lang="en-GB" sz="3600" b="1">
                <a:solidFill>
                  <a:srgbClr val="00FFFF"/>
                </a:solidFill>
                <a:effectLst>
                  <a:outerShdw blurRad="38100" dist="38100" dir="2700000" algn="tl">
                    <a:srgbClr val="000000"/>
                  </a:outerShdw>
                </a:effectLst>
                <a:latin typeface="Comic Sans MS" pitchFamily="66" charset="0"/>
              </a:rPr>
              <a:t>Network</a:t>
            </a:r>
            <a:br>
              <a:rPr lang="en-GB" sz="3600" b="1">
                <a:solidFill>
                  <a:srgbClr val="00FFFF"/>
                </a:solidFill>
                <a:effectLst>
                  <a:outerShdw blurRad="38100" dist="38100" dir="2700000" algn="tl">
                    <a:srgbClr val="000000"/>
                  </a:outerShdw>
                </a:effectLst>
                <a:latin typeface="Comic Sans MS" pitchFamily="66" charset="0"/>
              </a:rPr>
            </a:br>
            <a:endParaRPr lang="en-GB" sz="3600" b="1">
              <a:solidFill>
                <a:srgbClr val="00FFFF"/>
              </a:solidFill>
              <a:effectLst>
                <a:outerShdw blurRad="38100" dist="38100" dir="2700000" algn="tl">
                  <a:srgbClr val="000000"/>
                </a:outerShdw>
              </a:effectLst>
              <a:latin typeface="Comic Sans MS" pitchFamily="66" charset="0"/>
            </a:endParaRPr>
          </a:p>
          <a:p>
            <a:pPr eaLnBrk="1" hangingPunct="1">
              <a:defRPr/>
            </a:pPr>
            <a:r>
              <a:rPr lang="en-GB" sz="3600" b="1">
                <a:solidFill>
                  <a:srgbClr val="00FFFF"/>
                </a:solidFill>
                <a:effectLst>
                  <a:outerShdw blurRad="38100" dist="38100" dir="2700000" algn="tl">
                    <a:srgbClr val="000000"/>
                  </a:outerShdw>
                </a:effectLst>
                <a:latin typeface="Comic Sans MS" pitchFamily="66" charset="0"/>
              </a:rPr>
              <a:t>Specialist</a:t>
            </a:r>
          </a:p>
          <a:p>
            <a:pPr eaLnBrk="1" hangingPunct="1">
              <a:defRPr/>
            </a:pPr>
            <a:r>
              <a:rPr lang="en-GB" sz="3600" b="1">
                <a:solidFill>
                  <a:srgbClr val="00FFFF"/>
                </a:solidFill>
                <a:effectLst>
                  <a:outerShdw blurRad="38100" dist="38100" dir="2700000" algn="tl">
                    <a:srgbClr val="000000"/>
                  </a:outerShdw>
                </a:effectLst>
                <a:latin typeface="Comic Sans MS" pitchFamily="66" charset="0"/>
              </a:rPr>
              <a:t/>
            </a:r>
            <a:br>
              <a:rPr lang="en-GB" sz="3600" b="1">
                <a:solidFill>
                  <a:srgbClr val="00FFFF"/>
                </a:solidFill>
                <a:effectLst>
                  <a:outerShdw blurRad="38100" dist="38100" dir="2700000" algn="tl">
                    <a:srgbClr val="000000"/>
                  </a:outerShdw>
                </a:effectLst>
                <a:latin typeface="Comic Sans MS" pitchFamily="66" charset="0"/>
              </a:rPr>
            </a:br>
            <a:r>
              <a:rPr lang="en-GB" sz="3600" b="1">
                <a:solidFill>
                  <a:srgbClr val="00FFFF"/>
                </a:solidFill>
                <a:effectLst>
                  <a:outerShdw blurRad="38100" dist="38100" dir="2700000" algn="tl">
                    <a:srgbClr val="000000"/>
                  </a:outerShdw>
                </a:effectLst>
                <a:latin typeface="Comic Sans MS" pitchFamily="66" charset="0"/>
              </a:rPr>
              <a:t>Sender</a:t>
            </a:r>
          </a:p>
          <a:p>
            <a:pPr eaLnBrk="1" hangingPunct="1">
              <a:defRPr/>
            </a:pPr>
            <a:r>
              <a:rPr lang="en-GB" sz="3600" b="1">
                <a:solidFill>
                  <a:srgbClr val="00FFFF"/>
                </a:solidFill>
                <a:effectLst>
                  <a:outerShdw blurRad="38100" dist="38100" dir="2700000" algn="tl">
                    <a:srgbClr val="000000"/>
                  </a:outerShdw>
                </a:effectLst>
                <a:latin typeface="Comic Sans MS" pitchFamily="66" charset="0"/>
              </a:rPr>
              <a:t/>
            </a:r>
            <a:br>
              <a:rPr lang="en-GB" sz="3600" b="1">
                <a:solidFill>
                  <a:srgbClr val="00FFFF"/>
                </a:solidFill>
                <a:effectLst>
                  <a:outerShdw blurRad="38100" dist="38100" dir="2700000" algn="tl">
                    <a:srgbClr val="000000"/>
                  </a:outerShdw>
                </a:effectLst>
                <a:latin typeface="Comic Sans MS" pitchFamily="66" charset="0"/>
              </a:rPr>
            </a:br>
            <a:r>
              <a:rPr lang="en-GB" sz="3000" b="1">
                <a:solidFill>
                  <a:srgbClr val="00FFFF"/>
                </a:solidFill>
                <a:effectLst>
                  <a:outerShdw blurRad="38100" dist="38100" dir="2700000" algn="tl">
                    <a:srgbClr val="000000"/>
                  </a:outerShdw>
                </a:effectLst>
                <a:latin typeface="Comic Sans MS" pitchFamily="66" charset="0"/>
              </a:rPr>
              <a:t>Self/Mutual</a:t>
            </a:r>
          </a:p>
          <a:p>
            <a:pPr eaLnBrk="1" hangingPunct="1">
              <a:defRPr/>
            </a:pPr>
            <a:r>
              <a:rPr lang="en-GB" sz="3600" b="1">
                <a:solidFill>
                  <a:srgbClr val="00FFFF"/>
                </a:solidFill>
                <a:effectLst>
                  <a:outerShdw blurRad="38100" dist="38100" dir="2700000" algn="tl">
                    <a:srgbClr val="000000"/>
                  </a:outerShdw>
                </a:effectLst>
                <a:latin typeface="Comic Sans MS" pitchFamily="66" charset="0"/>
              </a:rPr>
              <a:t/>
            </a:r>
            <a:br>
              <a:rPr lang="en-GB" sz="3600" b="1">
                <a:solidFill>
                  <a:srgbClr val="00FFFF"/>
                </a:solidFill>
                <a:effectLst>
                  <a:outerShdw blurRad="38100" dist="38100" dir="2700000" algn="tl">
                    <a:srgbClr val="000000"/>
                  </a:outerShdw>
                </a:effectLst>
                <a:latin typeface="Comic Sans MS" pitchFamily="66" charset="0"/>
              </a:rPr>
            </a:br>
            <a:r>
              <a:rPr lang="en-GB" sz="3600" b="1">
                <a:solidFill>
                  <a:srgbClr val="00FFFF"/>
                </a:solidFill>
                <a:effectLst>
                  <a:outerShdw blurRad="38100" dist="38100" dir="2700000" algn="tl">
                    <a:srgbClr val="000000"/>
                  </a:outerShdw>
                </a:effectLst>
                <a:latin typeface="Comic Sans MS" pitchFamily="66" charset="0"/>
              </a:rPr>
              <a:t>Master</a:t>
            </a:r>
          </a:p>
        </p:txBody>
      </p:sp>
      <p:sp>
        <p:nvSpPr>
          <p:cNvPr id="98308" name="AutoShape 4"/>
          <p:cNvSpPr>
            <a:spLocks noChangeArrowheads="1"/>
          </p:cNvSpPr>
          <p:nvPr/>
        </p:nvSpPr>
        <p:spPr bwMode="auto">
          <a:xfrm>
            <a:off x="5562600" y="609600"/>
            <a:ext cx="304800" cy="4876800"/>
          </a:xfrm>
          <a:prstGeom prst="upDownArrow">
            <a:avLst>
              <a:gd name="adj1" fmla="val 50000"/>
              <a:gd name="adj2" fmla="val 320000"/>
            </a:avLst>
          </a:prstGeom>
          <a:solidFill>
            <a:srgbClr val="FFCC00"/>
          </a:solidFill>
          <a:ln w="9525">
            <a:solidFill>
              <a:schemeClr val="tx1"/>
            </a:solidFill>
            <a:miter lim="800000"/>
            <a:headEnd/>
            <a:tailEnd/>
          </a:ln>
        </p:spPr>
        <p:txBody>
          <a:bodyPr wrap="none" anchor="ctr"/>
          <a:lstStyle/>
          <a:p>
            <a:endParaRPr lang="en-GB"/>
          </a:p>
        </p:txBody>
      </p:sp>
      <p:sp>
        <p:nvSpPr>
          <p:cNvPr id="98309" name="Text Box 5"/>
          <p:cNvSpPr txBox="1">
            <a:spLocks noChangeArrowheads="1"/>
          </p:cNvSpPr>
          <p:nvPr/>
        </p:nvSpPr>
        <p:spPr bwMode="auto">
          <a:xfrm>
            <a:off x="5867400" y="762000"/>
            <a:ext cx="3505200" cy="5053013"/>
          </a:xfrm>
          <a:prstGeom prst="rect">
            <a:avLst/>
          </a:prstGeom>
          <a:noFill/>
          <a:ln w="9525">
            <a:noFill/>
            <a:miter lim="800000"/>
            <a:headEnd/>
            <a:tailEnd/>
          </a:ln>
        </p:spPr>
        <p:txBody>
          <a:bodyPr>
            <a:spAutoFit/>
          </a:bodyPr>
          <a:lstStyle/>
          <a:p>
            <a:pPr eaLnBrk="1" hangingPunct="1">
              <a:spcBef>
                <a:spcPct val="50000"/>
              </a:spcBef>
            </a:pPr>
            <a:r>
              <a:rPr lang="en-GB" sz="2800" b="1">
                <a:solidFill>
                  <a:srgbClr val="FFD41B"/>
                </a:solidFill>
                <a:latin typeface="Comic Sans MS" pitchFamily="66" charset="0"/>
              </a:rPr>
              <a:t>Connections</a:t>
            </a:r>
          </a:p>
          <a:p>
            <a:pPr eaLnBrk="1" hangingPunct="1">
              <a:spcBef>
                <a:spcPct val="50000"/>
              </a:spcBef>
            </a:pPr>
            <a:endParaRPr lang="en-GB" sz="2800" b="1">
              <a:solidFill>
                <a:srgbClr val="FFD41B"/>
              </a:solidFill>
              <a:latin typeface="Comic Sans MS" pitchFamily="66" charset="0"/>
            </a:endParaRPr>
          </a:p>
          <a:p>
            <a:pPr eaLnBrk="1" hangingPunct="1">
              <a:spcBef>
                <a:spcPct val="50000"/>
              </a:spcBef>
            </a:pPr>
            <a:r>
              <a:rPr lang="en-GB" sz="2800" b="1">
                <a:solidFill>
                  <a:srgbClr val="FFD41B"/>
                </a:solidFill>
                <a:latin typeface="Comic Sans MS" pitchFamily="66" charset="0"/>
              </a:rPr>
              <a:t>Caregivers</a:t>
            </a:r>
          </a:p>
          <a:p>
            <a:pPr eaLnBrk="1" hangingPunct="1">
              <a:spcBef>
                <a:spcPct val="50000"/>
              </a:spcBef>
            </a:pPr>
            <a:endParaRPr lang="en-GB" sz="1600" b="1">
              <a:solidFill>
                <a:srgbClr val="FFD41B"/>
              </a:solidFill>
              <a:latin typeface="Comic Sans MS" pitchFamily="66" charset="0"/>
            </a:endParaRPr>
          </a:p>
          <a:p>
            <a:pPr eaLnBrk="1" hangingPunct="1">
              <a:spcBef>
                <a:spcPct val="50000"/>
              </a:spcBef>
            </a:pPr>
            <a:r>
              <a:rPr lang="en-GB" sz="2800" b="1">
                <a:solidFill>
                  <a:srgbClr val="FFD41B"/>
                </a:solidFill>
                <a:latin typeface="Comic Sans MS" pitchFamily="66" charset="0"/>
              </a:rPr>
              <a:t>Commitment</a:t>
            </a:r>
          </a:p>
          <a:p>
            <a:pPr eaLnBrk="1" hangingPunct="1">
              <a:spcBef>
                <a:spcPct val="50000"/>
              </a:spcBef>
            </a:pPr>
            <a:endParaRPr lang="en-GB" b="1">
              <a:solidFill>
                <a:srgbClr val="FFD41B"/>
              </a:solidFill>
              <a:latin typeface="Comic Sans MS" pitchFamily="66" charset="0"/>
            </a:endParaRPr>
          </a:p>
          <a:p>
            <a:pPr eaLnBrk="1" hangingPunct="1">
              <a:spcBef>
                <a:spcPct val="50000"/>
              </a:spcBef>
            </a:pPr>
            <a:r>
              <a:rPr lang="en-GB" sz="2800" b="1">
                <a:solidFill>
                  <a:srgbClr val="FFD41B"/>
                </a:solidFill>
                <a:latin typeface="Comic Sans MS" pitchFamily="66" charset="0"/>
              </a:rPr>
              <a:t>Core/Community</a:t>
            </a:r>
          </a:p>
          <a:p>
            <a:pPr eaLnBrk="1" hangingPunct="1">
              <a:spcBef>
                <a:spcPct val="50000"/>
              </a:spcBef>
            </a:pPr>
            <a:endParaRPr lang="en-GB" sz="2400" b="1">
              <a:solidFill>
                <a:srgbClr val="FFD41B"/>
              </a:solidFill>
              <a:latin typeface="Comic Sans MS" pitchFamily="66" charset="0"/>
            </a:endParaRPr>
          </a:p>
          <a:p>
            <a:pPr eaLnBrk="1" hangingPunct="1">
              <a:spcBef>
                <a:spcPct val="50000"/>
              </a:spcBef>
            </a:pPr>
            <a:r>
              <a:rPr lang="en-GB" sz="2800" b="1">
                <a:solidFill>
                  <a:srgbClr val="FFD41B"/>
                </a:solidFill>
                <a:latin typeface="Comic Sans MS" pitchFamily="66" charset="0"/>
              </a:rPr>
              <a:t>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4" fill="hold" grpId="0" nodeType="clickEffect">
                                  <p:stCondLst>
                                    <p:cond delay="0"/>
                                  </p:stCondLst>
                                  <p:childTnLst>
                                    <p:set>
                                      <p:cBhvr>
                                        <p:cTn id="10" dur="1" fill="hold">
                                          <p:stCondLst>
                                            <p:cond delay="0"/>
                                          </p:stCondLst>
                                        </p:cTn>
                                        <p:tgtEl>
                                          <p:spTgt spid="98308"/>
                                        </p:tgtEl>
                                        <p:attrNameLst>
                                          <p:attrName>style.visibility</p:attrName>
                                        </p:attrNameLst>
                                      </p:cBhvr>
                                      <p:to>
                                        <p:strVal val="visible"/>
                                      </p:to>
                                    </p:set>
                                    <p:anim calcmode="lin" valueType="num">
                                      <p:cBhvr>
                                        <p:cTn id="11" dur="500" fill="hold"/>
                                        <p:tgtEl>
                                          <p:spTgt spid="98308"/>
                                        </p:tgtEl>
                                        <p:attrNameLst>
                                          <p:attrName>ppt_x</p:attrName>
                                        </p:attrNameLst>
                                      </p:cBhvr>
                                      <p:tavLst>
                                        <p:tav tm="0">
                                          <p:val>
                                            <p:strVal val="#ppt_x"/>
                                          </p:val>
                                        </p:tav>
                                        <p:tav tm="100000">
                                          <p:val>
                                            <p:strVal val="#ppt_x"/>
                                          </p:val>
                                        </p:tav>
                                      </p:tavLst>
                                    </p:anim>
                                    <p:anim calcmode="lin" valueType="num">
                                      <p:cBhvr>
                                        <p:cTn id="12" dur="500" fill="hold"/>
                                        <p:tgtEl>
                                          <p:spTgt spid="98308"/>
                                        </p:tgtEl>
                                        <p:attrNameLst>
                                          <p:attrName>ppt_y</p:attrName>
                                        </p:attrNameLst>
                                      </p:cBhvr>
                                      <p:tavLst>
                                        <p:tav tm="0">
                                          <p:val>
                                            <p:strVal val="#ppt_y+#ppt_h/2"/>
                                          </p:val>
                                        </p:tav>
                                        <p:tav tm="100000">
                                          <p:val>
                                            <p:strVal val="#ppt_y"/>
                                          </p:val>
                                        </p:tav>
                                      </p:tavLst>
                                    </p:anim>
                                    <p:anim calcmode="lin" valueType="num">
                                      <p:cBhvr>
                                        <p:cTn id="13" dur="500" fill="hold"/>
                                        <p:tgtEl>
                                          <p:spTgt spid="98308"/>
                                        </p:tgtEl>
                                        <p:attrNameLst>
                                          <p:attrName>ppt_w</p:attrName>
                                        </p:attrNameLst>
                                      </p:cBhvr>
                                      <p:tavLst>
                                        <p:tav tm="0">
                                          <p:val>
                                            <p:strVal val="#ppt_w"/>
                                          </p:val>
                                        </p:tav>
                                        <p:tav tm="100000">
                                          <p:val>
                                            <p:strVal val="#ppt_w"/>
                                          </p:val>
                                        </p:tav>
                                      </p:tavLst>
                                    </p:anim>
                                    <p:anim calcmode="lin" valueType="num">
                                      <p:cBhvr>
                                        <p:cTn id="14" dur="500" fill="hold"/>
                                        <p:tgtEl>
                                          <p:spTgt spid="9830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08" grpId="0" animBg="1"/>
      <p:bldP spid="9830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685800"/>
          </a:xfrm>
        </p:spPr>
        <p:txBody>
          <a:bodyPr>
            <a:normAutofit fontScale="90000"/>
          </a:bodyPr>
          <a:lstStyle/>
          <a:p>
            <a:r>
              <a:rPr lang="en-US" dirty="0" smtClean="0">
                <a:solidFill>
                  <a:srgbClr val="0000CC"/>
                </a:solidFill>
              </a:rPr>
              <a:t>Five Good Practice Flows</a:t>
            </a:r>
            <a:endParaRPr lang="en-US" dirty="0">
              <a:solidFill>
                <a:srgbClr val="0000CC"/>
              </a:solidFill>
            </a:endParaRPr>
          </a:p>
        </p:txBody>
      </p:sp>
      <p:sp>
        <p:nvSpPr>
          <p:cNvPr id="7" name="Content Placeholder 6"/>
          <p:cNvSpPr>
            <a:spLocks noGrp="1"/>
          </p:cNvSpPr>
          <p:nvPr>
            <p:ph idx="1"/>
          </p:nvPr>
        </p:nvSpPr>
        <p:spPr>
          <a:xfrm>
            <a:off x="0" y="762000"/>
            <a:ext cx="9144000" cy="6096000"/>
          </a:xfrm>
        </p:spPr>
        <p:txBody>
          <a:bodyPr>
            <a:normAutofit fontScale="25000" lnSpcReduction="20000"/>
          </a:bodyPr>
          <a:lstStyle/>
          <a:p>
            <a:pPr>
              <a:buNone/>
            </a:pPr>
            <a:r>
              <a:rPr lang="en-US" sz="6800" b="1" dirty="0" smtClean="0"/>
              <a:t>Sphere 1.</a:t>
            </a:r>
            <a:r>
              <a:rPr lang="en-US" sz="6800" dirty="0" smtClean="0"/>
              <a:t> </a:t>
            </a:r>
            <a:r>
              <a:rPr lang="en-US" sz="6800" b="1" dirty="0" smtClean="0"/>
              <a:t>Master Care:</a:t>
            </a:r>
            <a:r>
              <a:rPr lang="en-US" sz="6800" b="1" i="1" dirty="0" smtClean="0"/>
              <a:t> </a:t>
            </a:r>
            <a:r>
              <a:rPr lang="en-US" sz="6800" i="1" u="sng" dirty="0" smtClean="0"/>
              <a:t>Good Practice Principle 1—Flow of Christ</a:t>
            </a:r>
            <a:r>
              <a:rPr lang="en-US" sz="6800" dirty="0" smtClean="0"/>
              <a:t> </a:t>
            </a:r>
          </a:p>
          <a:p>
            <a:pPr>
              <a:buNone/>
            </a:pPr>
            <a:r>
              <a:rPr lang="en-GB" sz="6800" dirty="0" smtClean="0"/>
              <a:t>Our relationship with Christ is fundamental to our well-being and work effectiveness. Member care resources strengthen our relationship to the Lord and help us to encourage others in the Lord. </a:t>
            </a:r>
            <a:endParaRPr lang="en-US" sz="6800" i="1" dirty="0" smtClean="0"/>
          </a:p>
          <a:p>
            <a:endParaRPr lang="en-US" sz="6800" i="1" dirty="0" smtClean="0"/>
          </a:p>
          <a:p>
            <a:pPr>
              <a:buNone/>
            </a:pPr>
            <a:r>
              <a:rPr lang="en-US" sz="6800" b="1" dirty="0" smtClean="0"/>
              <a:t>Sphere 2</a:t>
            </a:r>
            <a:r>
              <a:rPr lang="en-US" sz="6800" dirty="0" smtClean="0"/>
              <a:t>. </a:t>
            </a:r>
            <a:r>
              <a:rPr lang="en-US" sz="6800" b="1" dirty="0" smtClean="0"/>
              <a:t>Self and Mutual Care</a:t>
            </a:r>
            <a:r>
              <a:rPr lang="en-US" sz="6800" dirty="0" smtClean="0"/>
              <a:t>:</a:t>
            </a:r>
            <a:r>
              <a:rPr lang="en-US" sz="6800" i="1" dirty="0" smtClean="0"/>
              <a:t> </a:t>
            </a:r>
            <a:r>
              <a:rPr lang="en-US" sz="6800" i="1" u="sng" dirty="0" smtClean="0"/>
              <a:t>Good Practice Principle 2—Flow of Community</a:t>
            </a:r>
            <a:r>
              <a:rPr lang="en-US" sz="6800" dirty="0" smtClean="0"/>
              <a:t> </a:t>
            </a:r>
          </a:p>
          <a:p>
            <a:pPr>
              <a:buNone/>
            </a:pPr>
            <a:r>
              <a:rPr lang="en-GB" sz="6800" dirty="0" smtClean="0"/>
              <a:t>Self care is basic to good health. Self-awareness, monitoring one’s needs, a commitment to personal development, and seeking help when needed are signs of maturity. Likewise quality relationships with family and friends are necessary…with those in one’s home and host cultures. </a:t>
            </a:r>
            <a:endParaRPr lang="en-US" sz="6800" dirty="0" smtClean="0"/>
          </a:p>
          <a:p>
            <a:pPr>
              <a:buNone/>
            </a:pPr>
            <a:r>
              <a:rPr lang="en-GB" sz="6800" dirty="0" smtClean="0"/>
              <a:t> </a:t>
            </a:r>
            <a:endParaRPr lang="en-US" sz="6800" dirty="0" smtClean="0"/>
          </a:p>
          <a:p>
            <a:pPr>
              <a:buNone/>
            </a:pPr>
            <a:r>
              <a:rPr lang="en-US" sz="6800" b="1" dirty="0" smtClean="0"/>
              <a:t>Sphere 3.</a:t>
            </a:r>
            <a:r>
              <a:rPr lang="en-US" sz="6800" dirty="0" smtClean="0"/>
              <a:t> </a:t>
            </a:r>
            <a:r>
              <a:rPr lang="en-US" sz="6800" b="1" dirty="0" smtClean="0"/>
              <a:t>Sender Care: </a:t>
            </a:r>
            <a:r>
              <a:rPr lang="en-US" sz="6800" i="1" u="sng" dirty="0" smtClean="0"/>
              <a:t>Good Practice Principle 3—Flow of Commitment</a:t>
            </a:r>
            <a:endParaRPr lang="en-US" sz="6800" dirty="0" smtClean="0"/>
          </a:p>
          <a:p>
            <a:pPr>
              <a:buNone/>
            </a:pPr>
            <a:r>
              <a:rPr lang="en-US" sz="6800" dirty="0" smtClean="0"/>
              <a:t>An </a:t>
            </a:r>
            <a:r>
              <a:rPr lang="en-US" sz="6800" dirty="0" err="1" smtClean="0"/>
              <a:t>organisation’s</a:t>
            </a:r>
            <a:r>
              <a:rPr lang="en-US" sz="6800" dirty="0" smtClean="0"/>
              <a:t> staff is its most important resource. As such, sending groups—both churches and agencies—are committed to work together to support and develop their personnel throughout the worker life cycle. They demonstrate this commitment by the way they invest themselves…</a:t>
            </a:r>
          </a:p>
          <a:p>
            <a:pPr>
              <a:buNone/>
            </a:pPr>
            <a:r>
              <a:rPr lang="en-US" sz="6800" dirty="0" smtClean="0"/>
              <a:t> </a:t>
            </a:r>
          </a:p>
          <a:p>
            <a:pPr>
              <a:buNone/>
            </a:pPr>
            <a:r>
              <a:rPr lang="en-US" sz="6800" b="1" dirty="0" smtClean="0"/>
              <a:t>Sphere 4.</a:t>
            </a:r>
            <a:r>
              <a:rPr lang="en-US" sz="6800" dirty="0" smtClean="0"/>
              <a:t> </a:t>
            </a:r>
            <a:r>
              <a:rPr lang="en-US" sz="6800" b="1" dirty="0" smtClean="0"/>
              <a:t>Specialist Care:</a:t>
            </a:r>
            <a:r>
              <a:rPr lang="en-US" sz="6800" dirty="0" smtClean="0"/>
              <a:t> </a:t>
            </a:r>
            <a:r>
              <a:rPr lang="en-US" sz="6800" i="1" u="sng" dirty="0" smtClean="0"/>
              <a:t>Good Practice Principle 4—Flow of Caregivers</a:t>
            </a:r>
            <a:endParaRPr lang="en-US" sz="6800" dirty="0" smtClean="0"/>
          </a:p>
          <a:p>
            <a:pPr>
              <a:buNone/>
            </a:pPr>
            <a:r>
              <a:rPr lang="en-GB" sz="6800" dirty="0" smtClean="0"/>
              <a:t>Specialist care is to be done by properly qualified people, usually in conjunction with sending groups. The goal is not just care, but empowerment—to help personnel develop the resiliency and capacities needed to sacrifice and minister to others. </a:t>
            </a:r>
            <a:endParaRPr lang="en-US" sz="6800" dirty="0" smtClean="0"/>
          </a:p>
          <a:p>
            <a:pPr>
              <a:buNone/>
            </a:pPr>
            <a:r>
              <a:rPr lang="en-GB" sz="6800" dirty="0" smtClean="0"/>
              <a:t> </a:t>
            </a:r>
            <a:endParaRPr lang="en-US" sz="6800" dirty="0" smtClean="0"/>
          </a:p>
          <a:p>
            <a:pPr>
              <a:buNone/>
            </a:pPr>
            <a:r>
              <a:rPr lang="en-US" sz="6800" b="1" dirty="0" smtClean="0"/>
              <a:t>Sphere 5.</a:t>
            </a:r>
            <a:r>
              <a:rPr lang="en-US" sz="6800" dirty="0" smtClean="0"/>
              <a:t> </a:t>
            </a:r>
            <a:r>
              <a:rPr lang="en-US" sz="6800" b="1" dirty="0" smtClean="0"/>
              <a:t>Network Care: </a:t>
            </a:r>
            <a:r>
              <a:rPr lang="en-US" sz="6800" i="1" u="sng" dirty="0" smtClean="0"/>
              <a:t>Good Practice Principle 5—Flow of Connections</a:t>
            </a:r>
            <a:endParaRPr lang="en-US" sz="6800" dirty="0" smtClean="0"/>
          </a:p>
          <a:p>
            <a:pPr>
              <a:buNone/>
            </a:pPr>
            <a:r>
              <a:rPr lang="en-GB" sz="6800" dirty="0" smtClean="0"/>
              <a:t>Member care providers are committed to relate and work together, stay updated on events and developments, and share consolidated learning from their member care practice. They are involved in not just providing their services, but in actively “knitting a net” to link resources with areas of need. </a:t>
            </a:r>
            <a:endParaRPr lang="en-US" sz="6800" dirty="0" smtClean="0"/>
          </a:p>
          <a:p>
            <a:r>
              <a:rPr lang="en-GB" sz="5500" dirty="0" smtClean="0"/>
              <a:t> </a:t>
            </a:r>
            <a:endParaRPr lang="en-US" sz="55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Review and Reflect</a:t>
            </a:r>
            <a:endParaRPr lang="en-US" dirty="0">
              <a:solidFill>
                <a:srgbClr val="0000CC"/>
              </a:solidFill>
            </a:endParaRPr>
          </a:p>
        </p:txBody>
      </p:sp>
      <p:sp>
        <p:nvSpPr>
          <p:cNvPr id="3" name="Content Placeholder 2"/>
          <p:cNvSpPr>
            <a:spLocks noGrp="1"/>
          </p:cNvSpPr>
          <p:nvPr>
            <p:ph idx="1"/>
          </p:nvPr>
        </p:nvSpPr>
        <p:spPr/>
        <p:txBody>
          <a:bodyPr>
            <a:normAutofit fontScale="70000" lnSpcReduction="20000"/>
          </a:bodyPr>
          <a:lstStyle/>
          <a:p>
            <a:r>
              <a:rPr lang="en-US" dirty="0" smtClean="0"/>
              <a:t>Review the Table of Contents—35 chapters organized in Four Parts: Overview, Humanitarian Sector, Health Sector, and Human Resources Sector. </a:t>
            </a:r>
          </a:p>
          <a:p>
            <a:r>
              <a:rPr lang="en-US" dirty="0" smtClean="0"/>
              <a:t>Find a few chapters that interest you. </a:t>
            </a:r>
          </a:p>
          <a:p>
            <a:pPr>
              <a:buNone/>
            </a:pPr>
            <a:endParaRPr lang="en-US" dirty="0" smtClean="0"/>
          </a:p>
          <a:p>
            <a:r>
              <a:rPr lang="en-US" dirty="0" smtClean="0"/>
              <a:t>Note the core resources and references listed at the end of each chapter. </a:t>
            </a:r>
          </a:p>
          <a:p>
            <a:r>
              <a:rPr lang="en-US" dirty="0" smtClean="0"/>
              <a:t>Also note that there are updates for additional resources on the website for the GMC book series (Global MCA). https://sites.google.com/site/globalmca/.  </a:t>
            </a:r>
          </a:p>
          <a:p>
            <a:pPr>
              <a:buNone/>
            </a:pPr>
            <a:r>
              <a:rPr lang="en-US" dirty="0" smtClean="0"/>
              <a:t>For example, if you are interested in staff safety, see chapter 8 which is an excerpt from Operational Security Management, see the list of core resources at the end of this chapter including the link to the online full version, and for additional resources go the Update section on the book website (</a:t>
            </a:r>
            <a:r>
              <a:rPr lang="en-US" dirty="0" err="1" smtClean="0"/>
              <a:t>url</a:t>
            </a:r>
            <a:r>
              <a:rPr lang="en-US" dirty="0" smtClean="0"/>
              <a:t> is above).</a:t>
            </a:r>
          </a:p>
          <a:p>
            <a:endParaRPr lang="en-US"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01000" y="228600"/>
            <a:ext cx="914400" cy="9144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a:t>
            </a:r>
            <a:endParaRPr lang="en-US" dirty="0"/>
          </a:p>
        </p:txBody>
      </p:sp>
      <p:pic>
        <p:nvPicPr>
          <p:cNvPr id="4" name="Content Placeholder 3" descr="C:\Users\Kelly\Pictures\missio dei and missio mundi gmc model.jpg"/>
          <p:cNvPicPr>
            <a:picLocks noGrp="1"/>
          </p:cNvPicPr>
          <p:nvPr>
            <p:ph idx="1"/>
          </p:nvPr>
        </p:nvPicPr>
        <p:blipFill>
          <a:blip r:embed="rId3" cstate="print"/>
          <a:srcRect/>
          <a:stretch>
            <a:fillRect/>
          </a:stretch>
        </p:blipFill>
        <p:spPr bwMode="auto">
          <a:xfrm>
            <a:off x="1905000" y="0"/>
            <a:ext cx="609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model</a:t>
            </a:r>
            <a:endParaRPr lang="en-US" dirty="0"/>
          </a:p>
        </p:txBody>
      </p:sp>
      <p:pic>
        <p:nvPicPr>
          <p:cNvPr id="4" name="Content Placeholder 3" descr="C:\Users\Kelly\Pictures\11343600-0.jpg"/>
          <p:cNvPicPr>
            <a:picLocks noGrp="1"/>
          </p:cNvPicPr>
          <p:nvPr>
            <p:ph idx="1"/>
          </p:nvPr>
        </p:nvPicPr>
        <p:blipFill>
          <a:blip r:embed="rId3" cstate="print"/>
          <a:srcRect/>
          <a:stretch>
            <a:fillRect/>
          </a:stretch>
        </p:blipFill>
        <p:spPr bwMode="auto">
          <a:xfrm>
            <a:off x="990600" y="0"/>
            <a:ext cx="75437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CC"/>
                </a:solidFill>
              </a:rPr>
              <a:t>Relevance of Sectors</a:t>
            </a:r>
            <a:br>
              <a:rPr lang="en-US" b="1" dirty="0" smtClean="0">
                <a:solidFill>
                  <a:srgbClr val="0000CC"/>
                </a:solidFill>
              </a:rPr>
            </a:br>
            <a:r>
              <a:rPr lang="en-US" b="1" dirty="0" smtClean="0">
                <a:solidFill>
                  <a:srgbClr val="0000CC"/>
                </a:solidFill>
              </a:rPr>
              <a:t>Sphere 6 for MC</a:t>
            </a:r>
            <a:endParaRPr lang="en-US" b="1" dirty="0">
              <a:solidFill>
                <a:srgbClr val="0000CC"/>
              </a:solidFill>
            </a:endParaRPr>
          </a:p>
        </p:txBody>
      </p:sp>
      <p:sp>
        <p:nvSpPr>
          <p:cNvPr id="3" name="Content Placeholder 2"/>
          <p:cNvSpPr>
            <a:spLocks noGrp="1"/>
          </p:cNvSpPr>
          <p:nvPr>
            <p:ph idx="1"/>
          </p:nvPr>
        </p:nvSpPr>
        <p:spPr>
          <a:xfrm>
            <a:off x="457200" y="1295400"/>
            <a:ext cx="8229600" cy="5562600"/>
          </a:xfrm>
        </p:spPr>
        <p:txBody>
          <a:bodyPr>
            <a:noAutofit/>
          </a:bodyPr>
          <a:lstStyle/>
          <a:p>
            <a:pPr algn="just"/>
            <a:r>
              <a:rPr lang="en-US" sz="2400" b="1" dirty="0" smtClean="0"/>
              <a:t>Humanitarian Sector</a:t>
            </a:r>
            <a:r>
              <a:rPr lang="en-US" sz="2400" dirty="0" smtClean="0"/>
              <a:t>: relevant in the common commitment for supporting and managing international and local staff, in maintaining effective organizations, and in offering a variety of relief and development services to vulnerable populations. </a:t>
            </a:r>
          </a:p>
          <a:p>
            <a:pPr algn="just"/>
            <a:endParaRPr lang="en-US" sz="800" dirty="0" smtClean="0"/>
          </a:p>
          <a:p>
            <a:pPr algn="just"/>
            <a:r>
              <a:rPr lang="en-US" sz="2400" b="1" dirty="0" smtClean="0"/>
              <a:t>Human Health Sector</a:t>
            </a:r>
            <a:r>
              <a:rPr lang="en-US" sz="2400" dirty="0" smtClean="0"/>
              <a:t>: relevant in the common commitment to promote human wellness through research, resources, advocacy, and policies at all levels of society, and applicable to staff and those with whom staff work. </a:t>
            </a:r>
          </a:p>
          <a:p>
            <a:pPr algn="just"/>
            <a:endParaRPr lang="en-US" sz="800" dirty="0" smtClean="0"/>
          </a:p>
          <a:p>
            <a:pPr algn="just"/>
            <a:r>
              <a:rPr lang="en-US" sz="2400" b="1" dirty="0" smtClean="0"/>
              <a:t>Human Resource Sector</a:t>
            </a:r>
            <a:r>
              <a:rPr lang="en-US" sz="2400" dirty="0" smtClean="0"/>
              <a:t>: relevant in the common commitment to fulfill organizational objectives by developing and managing human resource systems and by promoting staff/volunteer well-being and effectiveness (with some emphasis on organizational development).</a:t>
            </a:r>
            <a:endParaRPr lang="en-US" sz="2400" dirty="0"/>
          </a:p>
        </p:txBody>
      </p:sp>
      <p:pic>
        <p:nvPicPr>
          <p:cNvPr id="4" name="Picture 3" descr="MemberCare_Cover_PRESS 2.jpg"/>
          <p:cNvPicPr>
            <a:picLocks noChangeAspect="1"/>
          </p:cNvPicPr>
          <p:nvPr/>
        </p:nvPicPr>
        <p:blipFill>
          <a:blip r:embed="rId2" cstate="print"/>
          <a:stretch>
            <a:fillRect/>
          </a:stretch>
        </p:blipFill>
        <p:spPr>
          <a:xfrm>
            <a:off x="8229600" y="0"/>
            <a:ext cx="914400" cy="1371600"/>
          </a:xfrm>
          <a:prstGeom prst="rect">
            <a:avLst/>
          </a:prstGeom>
        </p:spPr>
      </p:pic>
      <p:pic>
        <p:nvPicPr>
          <p:cNvPr id="5" name="Content Placeholder 3" descr="C:\Users\Kelly\Pictures\missio dei and missio mundi gmc model.jpg"/>
          <p:cNvPicPr>
            <a:picLocks/>
          </p:cNvPicPr>
          <p:nvPr/>
        </p:nvPicPr>
        <p:blipFill>
          <a:blip r:embed="rId3" cstate="print"/>
          <a:srcRect/>
          <a:stretch>
            <a:fillRect/>
          </a:stretch>
        </p:blipFill>
        <p:spPr bwMode="auto">
          <a:xfrm>
            <a:off x="0" y="0"/>
            <a:ext cx="1219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solidFill>
                  <a:srgbClr val="0000CC"/>
                </a:solidFill>
              </a:rPr>
              <a:t>Sector Care:</a:t>
            </a:r>
            <a:br>
              <a:rPr lang="en-US" dirty="0" smtClean="0">
                <a:solidFill>
                  <a:srgbClr val="0000CC"/>
                </a:solidFill>
              </a:rPr>
            </a:br>
            <a:r>
              <a:rPr lang="en-US" dirty="0" smtClean="0">
                <a:solidFill>
                  <a:srgbClr val="0000CC"/>
                </a:solidFill>
              </a:rPr>
              <a:t>Good Practice Principle 6:</a:t>
            </a:r>
            <a:br>
              <a:rPr lang="en-US" dirty="0" smtClean="0">
                <a:solidFill>
                  <a:srgbClr val="0000CC"/>
                </a:solidFill>
              </a:rPr>
            </a:br>
            <a:r>
              <a:rPr lang="en-US" i="1" dirty="0" smtClean="0">
                <a:solidFill>
                  <a:srgbClr val="0000CC"/>
                </a:solidFill>
              </a:rPr>
              <a:t>Flow of Common Ground</a:t>
            </a:r>
            <a:endParaRPr lang="en-US" i="1" dirty="0">
              <a:solidFill>
                <a:srgbClr val="0000CC"/>
              </a:solidFill>
            </a:endParaRPr>
          </a:p>
        </p:txBody>
      </p:sp>
      <p:sp>
        <p:nvSpPr>
          <p:cNvPr id="3" name="Content Placeholder 2"/>
          <p:cNvSpPr>
            <a:spLocks noGrp="1"/>
          </p:cNvSpPr>
          <p:nvPr>
            <p:ph idx="1"/>
          </p:nvPr>
        </p:nvSpPr>
        <p:spPr>
          <a:xfrm>
            <a:off x="457200" y="2057400"/>
            <a:ext cx="8229600" cy="4800600"/>
          </a:xfrm>
        </p:spPr>
        <p:txBody>
          <a:bodyPr>
            <a:normAutofit fontScale="92500" lnSpcReduction="20000"/>
          </a:bodyPr>
          <a:lstStyle/>
          <a:p>
            <a:pPr algn="just"/>
            <a:endParaRPr lang="en-US" dirty="0" smtClean="0"/>
          </a:p>
          <a:p>
            <a:pPr algn="just"/>
            <a:r>
              <a:rPr lang="en-US" dirty="0" smtClean="0"/>
              <a:t>People with member care responsibility in mission/aid stay in touch with sectors that are relevant for their work. They are willing to cross into new areas—emphases, projects, disciplines, and fields within related sectors—for mutual learning, exchanging resources, and developing skills. Crossing sectors includes a continuum of involvement which is carefully considered in view of one’s primary focus in member care: being informed by, integrating with, and/or immersing in a given sector or part of a sector.</a:t>
            </a:r>
            <a:endParaRPr lang="en-US" dirty="0"/>
          </a:p>
        </p:txBody>
      </p:sp>
      <p:pic>
        <p:nvPicPr>
          <p:cNvPr id="4" name="Picture 3" descr="MemberCare_Cover_PRESS 2.jpg"/>
          <p:cNvPicPr>
            <a:picLocks noChangeAspect="1"/>
          </p:cNvPicPr>
          <p:nvPr/>
        </p:nvPicPr>
        <p:blipFill>
          <a:blip r:embed="rId2" cstate="print"/>
          <a:stretch>
            <a:fillRect/>
          </a:stretch>
        </p:blipFill>
        <p:spPr>
          <a:xfrm>
            <a:off x="8077200" y="0"/>
            <a:ext cx="1066800" cy="1600200"/>
          </a:xfrm>
          <a:prstGeom prst="rect">
            <a:avLst/>
          </a:prstGeom>
        </p:spPr>
      </p:pic>
      <p:pic>
        <p:nvPicPr>
          <p:cNvPr id="5" name="Content Placeholder 3" descr="C:\Users\Kelly\Pictures\missio dei and missio mundi gmc model.jpg"/>
          <p:cNvPicPr>
            <a:picLocks/>
          </p:cNvPicPr>
          <p:nvPr/>
        </p:nvPicPr>
        <p:blipFill>
          <a:blip r:embed="rId3" cstate="print"/>
          <a:srcRect/>
          <a:stretch>
            <a:fillRect/>
          </a:stretch>
        </p:blipFill>
        <p:spPr bwMode="auto">
          <a:xfrm>
            <a:off x="0" y="0"/>
            <a:ext cx="16764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support mission/aid workers in their well-being and effectiveness </a:t>
            </a:r>
          </a:p>
          <a:p>
            <a:pPr>
              <a:buNone/>
            </a:pPr>
            <a:r>
              <a:rPr lang="en-US" dirty="0" smtClean="0"/>
              <a:t>• To support colleagues in other sectors via materials in the member care field </a:t>
            </a:r>
          </a:p>
          <a:p>
            <a:pPr>
              <a:buNone/>
            </a:pPr>
            <a:r>
              <a:rPr lang="en-US" dirty="0" smtClean="0"/>
              <a:t>• To equip mission/aid workers with tools and opportunities for their work with others </a:t>
            </a:r>
          </a:p>
          <a:p>
            <a:pPr>
              <a:buNone/>
            </a:pPr>
            <a:r>
              <a:rPr lang="en-US" dirty="0" smtClean="0"/>
              <a:t>• To equip member caregivers who directly work with vulnerable populations and others </a:t>
            </a:r>
          </a:p>
          <a:p>
            <a:pPr>
              <a:buNone/>
            </a:pPr>
            <a:r>
              <a:rPr lang="en-US" dirty="0" smtClean="0"/>
              <a:t>• To stay informed as global citizens about current and crucial issues facing humanity</a:t>
            </a:r>
          </a:p>
          <a:p>
            <a:endParaRPr lang="en-US" dirty="0"/>
          </a:p>
        </p:txBody>
      </p:sp>
      <p:pic>
        <p:nvPicPr>
          <p:cNvPr id="4" name="Picture 3" descr="MemberCare_Cover_PRESS 2.jpg"/>
          <p:cNvPicPr>
            <a:picLocks noChangeAspect="1"/>
          </p:cNvPicPr>
          <p:nvPr/>
        </p:nvPicPr>
        <p:blipFill>
          <a:blip r:embed="rId2" cstate="print"/>
          <a:stretch>
            <a:fillRect/>
          </a:stretch>
        </p:blipFill>
        <p:spPr>
          <a:xfrm>
            <a:off x="8077200" y="0"/>
            <a:ext cx="1066800" cy="1600200"/>
          </a:xfrm>
          <a:prstGeom prst="rect">
            <a:avLst/>
          </a:prstGeom>
        </p:spPr>
      </p:pic>
      <p:pic>
        <p:nvPicPr>
          <p:cNvPr id="5" name="Content Placeholder 3" descr="C:\Users\Kelly\Pictures\missio dei and missio mundi gmc model.jpg"/>
          <p:cNvPicPr>
            <a:picLocks/>
          </p:cNvPicPr>
          <p:nvPr/>
        </p:nvPicPr>
        <p:blipFill>
          <a:blip r:embed="rId3" cstate="print"/>
          <a:srcRect/>
          <a:stretch>
            <a:fillRect/>
          </a:stretch>
        </p:blipFill>
        <p:spPr bwMode="auto">
          <a:xfrm>
            <a:off x="0" y="0"/>
            <a:ext cx="1447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MC Course</a:t>
            </a:r>
            <a:endParaRPr lang="en-US" dirty="0"/>
          </a:p>
        </p:txBody>
      </p:sp>
      <p:sp>
        <p:nvSpPr>
          <p:cNvPr id="3" name="Content Placeholder 2"/>
          <p:cNvSpPr>
            <a:spLocks noGrp="1"/>
          </p:cNvSpPr>
          <p:nvPr>
            <p:ph idx="1"/>
          </p:nvPr>
        </p:nvSpPr>
        <p:spPr/>
        <p:txBody>
          <a:bodyPr>
            <a:normAutofit/>
          </a:bodyPr>
          <a:lstStyle/>
          <a:p>
            <a:r>
              <a:rPr lang="en-US" dirty="0" smtClean="0"/>
              <a:t>See the MCA Resource Update, September 2014, for the syllabus of the Global Member Care Course. The course now includes chapters from the </a:t>
            </a:r>
            <a:r>
              <a:rPr lang="en-US" i="1" dirty="0" smtClean="0"/>
              <a:t>Crossing Sectors </a:t>
            </a:r>
            <a:r>
              <a:rPr lang="en-US" dirty="0" smtClean="0"/>
              <a:t>book along with the </a:t>
            </a:r>
            <a:r>
              <a:rPr lang="en-US" i="1" dirty="0" err="1" smtClean="0"/>
              <a:t>missio</a:t>
            </a:r>
            <a:r>
              <a:rPr lang="en-US" i="1" dirty="0" smtClean="0"/>
              <a:t> Dei </a:t>
            </a:r>
            <a:r>
              <a:rPr lang="en-US" dirty="0" smtClean="0"/>
              <a:t>theological perspective</a:t>
            </a:r>
          </a:p>
          <a:p>
            <a:pPr>
              <a:buNone/>
            </a:pPr>
            <a:endParaRPr lang="en-US" dirty="0" smtClean="0"/>
          </a:p>
          <a:p>
            <a:pPr>
              <a:buNone/>
            </a:pPr>
            <a:r>
              <a:rPr lang="en-US" dirty="0" smtClean="0"/>
              <a:t>In the Resource Updates section at: </a:t>
            </a:r>
          </a:p>
          <a:p>
            <a:pPr>
              <a:buNone/>
            </a:pPr>
            <a:r>
              <a:rPr lang="en-US" dirty="0" smtClean="0">
                <a:hlinkClick r:id="rId2"/>
              </a:rPr>
              <a:t>www.membercareassociates.org</a:t>
            </a:r>
            <a:endParaRPr lang="en-US" dirty="0" smtClean="0"/>
          </a:p>
          <a:p>
            <a:pPr>
              <a:buNone/>
            </a:pPr>
            <a:endParaRPr lang="en-US" dirty="0"/>
          </a:p>
        </p:txBody>
      </p:sp>
      <p:pic>
        <p:nvPicPr>
          <p:cNvPr id="4" name="Picture 3" descr="MemberCare_Cover_PRESS 2.jpg"/>
          <p:cNvPicPr>
            <a:picLocks noChangeAspect="1"/>
          </p:cNvPicPr>
          <p:nvPr/>
        </p:nvPicPr>
        <p:blipFill>
          <a:blip r:embed="rId3" cstate="print"/>
          <a:stretch>
            <a:fillRect/>
          </a:stretch>
        </p:blipFill>
        <p:spPr>
          <a:xfrm>
            <a:off x="8077200" y="0"/>
            <a:ext cx="1066800" cy="1600200"/>
          </a:xfrm>
          <a:prstGeom prst="rect">
            <a:avLst/>
          </a:prstGeom>
        </p:spPr>
      </p:pic>
      <p:pic>
        <p:nvPicPr>
          <p:cNvPr id="5" name="Content Placeholder 3" descr="C:\Users\Kelly\Pictures\missio dei and missio mundi gmc model.jpg"/>
          <p:cNvPicPr>
            <a:picLocks/>
          </p:cNvPicPr>
          <p:nvPr/>
        </p:nvPicPr>
        <p:blipFill>
          <a:blip r:embed="rId4" cstate="print"/>
          <a:srcRect/>
          <a:stretch>
            <a:fillRect/>
          </a:stretch>
        </p:blipFill>
        <p:spPr bwMode="auto">
          <a:xfrm>
            <a:off x="0" y="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 Books for a MC Library</a:t>
            </a:r>
            <a:endParaRPr lang="en-US" dirty="0"/>
          </a:p>
        </p:txBody>
      </p:sp>
      <p:sp>
        <p:nvSpPr>
          <p:cNvPr id="3" name="Content Placeholder 2"/>
          <p:cNvSpPr>
            <a:spLocks noGrp="1"/>
          </p:cNvSpPr>
          <p:nvPr>
            <p:ph idx="1"/>
          </p:nvPr>
        </p:nvSpPr>
        <p:spPr/>
        <p:txBody>
          <a:bodyPr/>
          <a:lstStyle/>
          <a:p>
            <a:pPr>
              <a:buNone/>
            </a:pPr>
            <a:r>
              <a:rPr lang="en-US" dirty="0" smtClean="0"/>
              <a:t>See the list at:</a:t>
            </a:r>
          </a:p>
          <a:p>
            <a:pPr>
              <a:buNone/>
            </a:pPr>
            <a:r>
              <a:rPr lang="en-US" dirty="0" smtClean="0">
                <a:hlinkClick r:id="rId2"/>
              </a:rPr>
              <a:t>www.membercareassociates.org</a:t>
            </a:r>
            <a:endParaRPr lang="en-US" dirty="0" smtClean="0"/>
          </a:p>
          <a:p>
            <a:endParaRPr lang="en-US" dirty="0"/>
          </a:p>
        </p:txBody>
      </p:sp>
      <p:pic>
        <p:nvPicPr>
          <p:cNvPr id="4" name="Content Placeholder 3" descr="C:\Users\Kelly\Pictures\missio dei and missio mundi gmc model.jpg"/>
          <p:cNvPicPr>
            <a:picLocks/>
          </p:cNvPicPr>
          <p:nvPr/>
        </p:nvPicPr>
        <p:blipFill>
          <a:blip r:embed="rId3" cstate="print"/>
          <a:srcRect/>
          <a:stretch>
            <a:fillRect/>
          </a:stretch>
        </p:blipFill>
        <p:spPr bwMode="auto">
          <a:xfrm>
            <a:off x="0" y="0"/>
            <a:ext cx="1219200" cy="1295400"/>
          </a:xfrm>
          <a:prstGeom prst="rect">
            <a:avLst/>
          </a:prstGeom>
          <a:noFill/>
          <a:ln w="9525">
            <a:noFill/>
            <a:miter lim="800000"/>
            <a:headEnd/>
            <a:tailEnd/>
          </a:ln>
        </p:spPr>
      </p:pic>
      <p:pic>
        <p:nvPicPr>
          <p:cNvPr id="5" name="Picture 4" descr="MemberCare_Cover_PRESS 2.jpg"/>
          <p:cNvPicPr>
            <a:picLocks noChangeAspect="1"/>
          </p:cNvPicPr>
          <p:nvPr/>
        </p:nvPicPr>
        <p:blipFill>
          <a:blip r:embed="rId4" cstate="print"/>
          <a:stretch>
            <a:fillRect/>
          </a:stretch>
        </p:blipFill>
        <p:spPr>
          <a:xfrm>
            <a:off x="8077200" y="0"/>
            <a:ext cx="1066800" cy="16002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b="1" dirty="0" smtClean="0">
                <a:solidFill>
                  <a:srgbClr val="0000CC"/>
                </a:solidFill>
              </a:rPr>
              <a:t>Part 6</a:t>
            </a:r>
            <a:r>
              <a:rPr lang="en-US" sz="4000" b="1" dirty="0" smtClean="0">
                <a:solidFill>
                  <a:srgbClr val="0000CC"/>
                </a:solidFill>
              </a:rPr>
              <a:t> </a:t>
            </a:r>
            <a:br>
              <a:rPr lang="en-US" sz="4000" b="1" dirty="0" smtClean="0">
                <a:solidFill>
                  <a:srgbClr val="0000CC"/>
                </a:solidFill>
              </a:rPr>
            </a:br>
            <a:r>
              <a:rPr lang="en-US" sz="4000" b="1" dirty="0" smtClean="0">
                <a:solidFill>
                  <a:srgbClr val="0000CC"/>
                </a:solidFill>
              </a:rPr>
              <a:t>Global Mental Health</a:t>
            </a:r>
            <a:endParaRPr lang="en-US" sz="4000" b="1" dirty="0">
              <a:solidFill>
                <a:srgbClr val="0000CC"/>
              </a:solidFill>
            </a:endParaRPr>
          </a:p>
        </p:txBody>
      </p:sp>
      <p:sp>
        <p:nvSpPr>
          <p:cNvPr id="3" name="Content Placeholder 2"/>
          <p:cNvSpPr>
            <a:spLocks noGrp="1"/>
          </p:cNvSpPr>
          <p:nvPr>
            <p:ph idx="1"/>
          </p:nvPr>
        </p:nvSpPr>
        <p:spPr>
          <a:xfrm>
            <a:off x="381000" y="1828800"/>
            <a:ext cx="8229600" cy="5029200"/>
          </a:xfrm>
        </p:spPr>
        <p:txBody>
          <a:bodyPr>
            <a:normAutofit fontScale="55000" lnSpcReduction="20000"/>
          </a:bodyPr>
          <a:lstStyle/>
          <a:p>
            <a:pPr algn="just">
              <a:buNone/>
            </a:pPr>
            <a:r>
              <a:rPr lang="en-GB" dirty="0" smtClean="0"/>
              <a:t>	</a:t>
            </a:r>
            <a:r>
              <a:rPr lang="en-GB" sz="5100" dirty="0" smtClean="0"/>
              <a:t>GMH is an international, interdisciplinary, and multi-</a:t>
            </a:r>
            <a:r>
              <a:rPr lang="en-GB" sz="5100" dirty="0" err="1" smtClean="0"/>
              <a:t>sectoral</a:t>
            </a:r>
            <a:r>
              <a:rPr lang="en-GB" sz="5100" dirty="0" smtClean="0"/>
              <a:t> domain which promotes human well-being, the right to health, and equity in health </a:t>
            </a:r>
            <a:r>
              <a:rPr lang="en-GB" sz="5100" b="1" dirty="0" smtClean="0">
                <a:solidFill>
                  <a:srgbClr val="0000CC"/>
                </a:solidFill>
              </a:rPr>
              <a:t>for all.</a:t>
            </a:r>
            <a:r>
              <a:rPr lang="en-GB" sz="5100" dirty="0" smtClean="0"/>
              <a:t> It encourages healthy behaviours and lifestyles; is committed to preventing and treating mental, neurological, and substance use conditions; and seeks to improve policies and programs, professional practices and research, advocacy and awareness, and social and environmental factors that affect health and well-being." (</a:t>
            </a:r>
            <a:r>
              <a:rPr lang="en-GB" sz="5100" dirty="0" smtClean="0">
                <a:hlinkClick r:id="rId2"/>
              </a:rPr>
              <a:t>GMH--Finding Your Niches and Networks</a:t>
            </a:r>
            <a:r>
              <a:rPr lang="en-GB" sz="5100" dirty="0" smtClean="0"/>
              <a:t>, </a:t>
            </a:r>
            <a:r>
              <a:rPr lang="en-GB" sz="5100" i="1" dirty="0" smtClean="0"/>
              <a:t>Psychology International</a:t>
            </a:r>
            <a:r>
              <a:rPr lang="en-GB" sz="5100" dirty="0" smtClean="0"/>
              <a:t>, March 2012)</a:t>
            </a:r>
          </a:p>
          <a:p>
            <a:pPr algn="ctr">
              <a:buNone/>
            </a:pPr>
            <a:endParaRPr lang="en-GB" dirty="0" smtClean="0"/>
          </a:p>
          <a:p>
            <a:pPr algn="ctr">
              <a:buNone/>
            </a:pPr>
            <a:r>
              <a:rPr lang="en-GB" sz="3600" b="1" u="sng" dirty="0" smtClean="0">
                <a:hlinkClick r:id="rId3"/>
              </a:rPr>
              <a:t>See also our GMH-Map website:</a:t>
            </a:r>
          </a:p>
          <a:p>
            <a:pPr algn="ctr">
              <a:buNone/>
            </a:pPr>
            <a:r>
              <a:rPr lang="en-GB" sz="3600" b="1" u="sng" dirty="0" smtClean="0">
                <a:hlinkClick r:id="rId3"/>
              </a:rPr>
              <a:t>Global Mental Health: A Global Map for a Global Movement</a:t>
            </a:r>
            <a:r>
              <a:rPr lang="en-GB" sz="3600" b="1" dirty="0" smtClean="0"/>
              <a:t/>
            </a:r>
            <a:br>
              <a:rPr lang="en-GB" sz="3600" b="1" dirty="0" smtClean="0"/>
            </a:br>
            <a:endParaRPr lang="en-US" sz="3600" b="1" dirty="0"/>
          </a:p>
        </p:txBody>
      </p:sp>
      <p:pic>
        <p:nvPicPr>
          <p:cNvPr id="4" name="Picture 3" descr="Member Care Associates Inc.jpg"/>
          <p:cNvPicPr>
            <a:picLocks noChangeAspect="1"/>
          </p:cNvPicPr>
          <p:nvPr/>
        </p:nvPicPr>
        <p:blipFill>
          <a:blip r:embed="rId4" cstate="print"/>
          <a:stretch>
            <a:fillRect/>
          </a:stretch>
        </p:blipFill>
        <p:spPr>
          <a:xfrm>
            <a:off x="0" y="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5" r:link="rId6"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rPr>
              <a:t>Health and Mental Health</a:t>
            </a:r>
            <a:endParaRPr lang="en-GB"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pPr fontAlgn="base">
              <a:buNone/>
            </a:pPr>
            <a:r>
              <a:rPr lang="en-GB" b="1" dirty="0" smtClean="0">
                <a:solidFill>
                  <a:srgbClr val="0000FF"/>
                </a:solidFill>
              </a:rPr>
              <a:t>Health</a:t>
            </a:r>
          </a:p>
          <a:p>
            <a:pPr fontAlgn="base">
              <a:buNone/>
            </a:pPr>
            <a:r>
              <a:rPr lang="en-GB" dirty="0" smtClean="0"/>
              <a:t>	A state of complete physical, mental and social well-being and not merely the absence of disease or infirmity.</a:t>
            </a:r>
          </a:p>
          <a:p>
            <a:pPr fontAlgn="base">
              <a:buNone/>
            </a:pPr>
            <a:endParaRPr lang="en-GB" dirty="0" smtClean="0"/>
          </a:p>
          <a:p>
            <a:pPr fontAlgn="base">
              <a:buNone/>
            </a:pPr>
            <a:r>
              <a:rPr lang="en-GB" b="1" dirty="0" smtClean="0">
                <a:solidFill>
                  <a:srgbClr val="0000FF"/>
                </a:solidFill>
              </a:rPr>
              <a:t>Mental Health</a:t>
            </a:r>
          </a:p>
          <a:p>
            <a:pPr fontAlgn="base">
              <a:buNone/>
            </a:pPr>
            <a:r>
              <a:rPr lang="en-GB" dirty="0" smtClean="0"/>
              <a:t>	A  state of well-being in which every individual realizes his or her own potential, can cope with the normal stresses of life, can work productively and fruitfully, and is able to make a contribution to her or his community. </a:t>
            </a:r>
          </a:p>
          <a:p>
            <a:pPr fontAlgn="base">
              <a:buNone/>
            </a:pPr>
            <a:endParaRPr lang="en-GB" dirty="0" smtClean="0"/>
          </a:p>
          <a:p>
            <a:pPr algn="ctr" fontAlgn="base">
              <a:buNone/>
            </a:pPr>
            <a:r>
              <a:rPr lang="en-GB" b="1" dirty="0" smtClean="0"/>
              <a:t>World Health Organization</a:t>
            </a:r>
          </a:p>
          <a:p>
            <a:pPr fontAlgn="base">
              <a:buNone/>
            </a:pPr>
            <a:endParaRPr lang="en-GB" dirty="0" smtClean="0"/>
          </a:p>
          <a:p>
            <a:pPr fontAlgn="base">
              <a:buNone/>
            </a:pPr>
            <a:endParaRPr lang="en-GB" dirty="0" smtClean="0"/>
          </a:p>
          <a:p>
            <a:endParaRPr lang="en-GB" dirty="0"/>
          </a:p>
        </p:txBody>
      </p:sp>
      <p:pic>
        <p:nvPicPr>
          <p:cNvPr id="5" name="Picture 5" descr="http://theflashblog.com/map.gif"/>
          <p:cNvPicPr>
            <a:picLocks noChangeAspect="1" noChangeArrowheads="1"/>
          </p:cNvPicPr>
          <p:nvPr/>
        </p:nvPicPr>
        <p:blipFill>
          <a:blip r:embed="rId2" r:link="rId3"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pic>
        <p:nvPicPr>
          <p:cNvPr id="6" name="Picture 2" descr="C:\Users\Kelly\Pictures\Member Care Associates Inc.jpg"/>
          <p:cNvPicPr>
            <a:picLocks noChangeAspect="1" noChangeArrowheads="1"/>
          </p:cNvPicPr>
          <p:nvPr/>
        </p:nvPicPr>
        <p:blipFill>
          <a:blip r:embed="rId4" cstate="print"/>
          <a:srcRect/>
          <a:stretch>
            <a:fillRect/>
          </a:stretch>
        </p:blipFill>
        <p:spPr bwMode="auto">
          <a:xfrm>
            <a:off x="0" y="0"/>
            <a:ext cx="914400" cy="94312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b="1" dirty="0" err="1" smtClean="0"/>
              <a:t>Vikram</a:t>
            </a:r>
            <a:r>
              <a:rPr lang="en-GB" sz="2400" b="1" dirty="0" smtClean="0"/>
              <a:t> Patel and Martin Prince. Global Mental Health: A New Global Health Field Comes of Age</a:t>
            </a:r>
            <a:r>
              <a:rPr lang="en-GB" sz="2400" b="1" i="1" dirty="0" smtClean="0"/>
              <a:t>, JAMA </a:t>
            </a:r>
            <a:r>
              <a:rPr lang="en-GB" sz="2400" b="1" dirty="0" smtClean="0"/>
              <a:t>2010; 303(19): page 1976</a:t>
            </a:r>
            <a:br>
              <a:rPr lang="en-GB" sz="2400" b="1" dirty="0" smtClean="0"/>
            </a:br>
            <a:endParaRPr lang="en-US" sz="2400" b="1" dirty="0"/>
          </a:p>
        </p:txBody>
      </p:sp>
      <p:sp>
        <p:nvSpPr>
          <p:cNvPr id="3" name="Content Placeholder 2"/>
          <p:cNvSpPr>
            <a:spLocks noGrp="1"/>
          </p:cNvSpPr>
          <p:nvPr>
            <p:ph idx="1"/>
          </p:nvPr>
        </p:nvSpPr>
        <p:spPr/>
        <p:txBody>
          <a:bodyPr>
            <a:normAutofit fontScale="85000" lnSpcReduction="20000"/>
          </a:bodyPr>
          <a:lstStyle/>
          <a:p>
            <a:pPr algn="just"/>
            <a:r>
              <a:rPr lang="en-GB" i="1" dirty="0" smtClean="0"/>
              <a:t>“The most striking inequity concerns the disparities in provision of care and respect for human rights of persons living with mental disorders between rich and poor countries. Low- and middle-income countries are home to more than 80% of the global population but command less than 20% of the share of the mental health resources. The consequent “treatment gap” is a contravention of basic human rights—more than 75% of those identified with serious anxiety, mood, impulse control, or substance use disorders in the World Mental Health surveys in low- and middle-income countries received no care at all, despite substantial role disability.”</a:t>
            </a:r>
            <a:r>
              <a:rPr lang="en-GB" b="1" dirty="0" smtClean="0"/>
              <a:t> </a:t>
            </a:r>
          </a:p>
          <a:p>
            <a:pPr algn="just"/>
            <a:endParaRPr lang="en-GB" b="1"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Part 1</a:t>
            </a:r>
            <a:br>
              <a:rPr lang="en-US" b="1" dirty="0" smtClean="0">
                <a:solidFill>
                  <a:srgbClr val="00B0F0"/>
                </a:solidFill>
              </a:rPr>
            </a:br>
            <a:r>
              <a:rPr lang="en-US" b="1" dirty="0" smtClean="0">
                <a:solidFill>
                  <a:srgbClr val="00B0F0"/>
                </a:solidFill>
              </a:rPr>
              <a:t>Global Integration (GI)</a:t>
            </a:r>
            <a:endParaRPr lang="en-US" b="1" dirty="0">
              <a:solidFill>
                <a:srgbClr val="00B0F0"/>
              </a:solidFill>
            </a:endParaRPr>
          </a:p>
        </p:txBody>
      </p:sp>
      <p:sp>
        <p:nvSpPr>
          <p:cNvPr id="3" name="Content Placeholder 2"/>
          <p:cNvSpPr>
            <a:spLocks noGrp="1"/>
          </p:cNvSpPr>
          <p:nvPr>
            <p:ph idx="1"/>
          </p:nvPr>
        </p:nvSpPr>
        <p:spPr>
          <a:xfrm>
            <a:off x="0" y="1600200"/>
            <a:ext cx="9144000" cy="4525963"/>
          </a:xfrm>
        </p:spPr>
        <p:txBody>
          <a:bodyPr>
            <a:normAutofit/>
          </a:bodyPr>
          <a:lstStyle/>
          <a:p>
            <a:endParaRPr lang="en-US" dirty="0" smtClean="0"/>
          </a:p>
          <a:p>
            <a:pPr algn="ctr">
              <a:buNone/>
            </a:pPr>
            <a:r>
              <a:rPr lang="en-US" dirty="0" smtClean="0"/>
              <a:t>	</a:t>
            </a:r>
          </a:p>
          <a:p>
            <a:pPr algn="ctr">
              <a:buNone/>
            </a:pPr>
            <a:endParaRPr lang="en-US" dirty="0" smtClean="0"/>
          </a:p>
          <a:p>
            <a:pPr algn="ctr">
              <a:buNone/>
            </a:pPr>
            <a:r>
              <a:rPr lang="en-US" dirty="0" smtClean="0"/>
              <a:t>Connecting relationally and contributing relevantly on behalf of the core issues facing humanity </a:t>
            </a:r>
            <a:br>
              <a:rPr lang="en-US" dirty="0" smtClean="0"/>
            </a:br>
            <a:r>
              <a:rPr lang="en-US" dirty="0" smtClean="0"/>
              <a:t>and in light of our core values.</a:t>
            </a:r>
          </a:p>
          <a:p>
            <a:pPr algn="ctr">
              <a:buNone/>
            </a:pPr>
            <a:r>
              <a:rPr lang="en-US" sz="6600" b="1" dirty="0" smtClean="0">
                <a:solidFill>
                  <a:srgbClr val="00B0F0"/>
                </a:solidFill>
              </a:rPr>
              <a:t>4core</a:t>
            </a:r>
            <a:r>
              <a:rPr lang="en-US" sz="6600" b="1" dirty="0" smtClean="0">
                <a:solidFill>
                  <a:srgbClr val="0000CC"/>
                </a:solidFill>
              </a:rPr>
              <a:t> </a:t>
            </a:r>
          </a:p>
          <a:p>
            <a:pPr algn="ctr">
              <a:buNone/>
            </a:pPr>
            <a:endParaRPr lang="en-US" sz="2000" b="1" dirty="0" smtClean="0">
              <a:solidFill>
                <a:srgbClr val="002060"/>
              </a:solidFill>
            </a:endParaRPr>
          </a:p>
          <a:p>
            <a:pPr algn="ctr">
              <a:buNone/>
            </a:pPr>
            <a:endParaRPr lang="en-US" sz="2000" b="1" dirty="0" smtClean="0"/>
          </a:p>
          <a:p>
            <a:pPr algn="ctr">
              <a:buNone/>
            </a:pPr>
            <a:endParaRPr lang="en-US" sz="6600" b="1" dirty="0" smtClean="0">
              <a:solidFill>
                <a:srgbClr val="002060"/>
              </a:solidFill>
            </a:endParaRPr>
          </a:p>
          <a:p>
            <a:pPr algn="ctr">
              <a:buNone/>
            </a:pPr>
            <a:endParaRPr lang="en-US" sz="6600" b="1" dirty="0" smtClean="0">
              <a:solidFill>
                <a:srgbClr val="002060"/>
              </a:solidFill>
            </a:endParaRPr>
          </a:p>
        </p:txBody>
      </p:sp>
      <p:pic>
        <p:nvPicPr>
          <p:cNvPr id="4" name="Picture 3" descr="future we want.jpg"/>
          <p:cNvPicPr/>
          <p:nvPr/>
        </p:nvPicPr>
        <p:blipFill>
          <a:blip r:embed="rId2" cstate="print"/>
          <a:stretch>
            <a:fillRect/>
          </a:stretch>
        </p:blipFill>
        <p:spPr>
          <a:xfrm>
            <a:off x="3200400" y="1524000"/>
            <a:ext cx="26670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GB" dirty="0" smtClean="0"/>
              <a:t>.</a:t>
            </a:r>
            <a:endParaRPr lang="en-GB" dirty="0"/>
          </a:p>
        </p:txBody>
      </p:sp>
      <p:sp>
        <p:nvSpPr>
          <p:cNvPr id="3" name="Content Placeholder 2"/>
          <p:cNvSpPr>
            <a:spLocks noGrp="1"/>
          </p:cNvSpPr>
          <p:nvPr>
            <p:ph idx="1"/>
          </p:nvPr>
        </p:nvSpPr>
        <p:spPr>
          <a:xfrm>
            <a:off x="457200" y="609600"/>
            <a:ext cx="8229600" cy="6248400"/>
          </a:xfrm>
        </p:spPr>
        <p:txBody>
          <a:bodyPr>
            <a:noAutofit/>
          </a:bodyPr>
          <a:lstStyle/>
          <a:p>
            <a:r>
              <a:rPr lang="en-US" sz="1800" dirty="0" smtClean="0"/>
              <a:t>According to the World Health Organization (WHO), mental, neurological, and substance use disorders “are common in all regions of the world, affecting every community and age group across all income countries. While 14% of the global burden of disease is attributed to these disorders, most of the people affected—75% in many low-income countries—do not have access to the treatment they need.” (WHO, 2008, launch of the </a:t>
            </a:r>
            <a:r>
              <a:rPr lang="en-US" sz="1800" u="sng" dirty="0" err="1" smtClean="0">
                <a:hlinkClick r:id="rId2"/>
              </a:rPr>
              <a:t>mhGAP</a:t>
            </a:r>
            <a:r>
              <a:rPr lang="en-US" sz="1800" u="sng" dirty="0" smtClean="0">
                <a:hlinkClick r:id="rId2"/>
              </a:rPr>
              <a:t> program</a:t>
            </a:r>
            <a:r>
              <a:rPr lang="en-US" sz="1800" dirty="0" smtClean="0"/>
              <a:t>)</a:t>
            </a:r>
            <a:endParaRPr lang="en-GB" sz="1800" dirty="0" smtClean="0"/>
          </a:p>
          <a:p>
            <a:pPr>
              <a:buNone/>
            </a:pPr>
            <a:r>
              <a:rPr lang="en-US" sz="1800" u="sng" dirty="0" smtClean="0">
                <a:hlinkClick r:id="rId2"/>
              </a:rPr>
              <a:t>http://www.who.int/mental_health/mhgap/en/index.html</a:t>
            </a:r>
            <a:r>
              <a:rPr lang="en-US" sz="1800" dirty="0" smtClean="0"/>
              <a:t>  </a:t>
            </a:r>
            <a:r>
              <a:rPr lang="en-US" sz="1800" b="1" dirty="0" smtClean="0"/>
              <a:t> </a:t>
            </a:r>
            <a:r>
              <a:rPr lang="en-US" sz="1800" dirty="0" smtClean="0"/>
              <a:t>WHO estimates:</a:t>
            </a:r>
            <a:endParaRPr lang="en-GB" sz="1800" dirty="0" smtClean="0"/>
          </a:p>
          <a:p>
            <a:endParaRPr lang="en-GB" sz="1800" dirty="0" smtClean="0"/>
          </a:p>
          <a:p>
            <a:r>
              <a:rPr lang="en-US" sz="1800" b="1" dirty="0" smtClean="0"/>
              <a:t>• over 150 million have depression</a:t>
            </a:r>
            <a:endParaRPr lang="en-GB" sz="1800" dirty="0" smtClean="0"/>
          </a:p>
          <a:p>
            <a:r>
              <a:rPr lang="en-US" sz="1800" b="1" dirty="0" smtClean="0"/>
              <a:t>• 25 million have schizophrenia</a:t>
            </a:r>
            <a:endParaRPr lang="en-GB" sz="1800" dirty="0" smtClean="0"/>
          </a:p>
          <a:p>
            <a:r>
              <a:rPr lang="en-US" sz="1800" b="1" dirty="0" smtClean="0"/>
              <a:t>• 50 million have epilepsy</a:t>
            </a:r>
            <a:endParaRPr lang="en-GB" sz="1800" dirty="0" smtClean="0"/>
          </a:p>
          <a:p>
            <a:r>
              <a:rPr lang="en-US" sz="1800" b="1" dirty="0" smtClean="0"/>
              <a:t>• over 100 million have drug or alcohol use disorders</a:t>
            </a:r>
            <a:endParaRPr lang="en-GB" sz="1800" dirty="0" smtClean="0"/>
          </a:p>
          <a:p>
            <a:r>
              <a:rPr lang="en-US" sz="1800" b="1" dirty="0" smtClean="0"/>
              <a:t>• over 800 thousand suicides/year.</a:t>
            </a:r>
            <a:r>
              <a:rPr lang="en-US" sz="1800" dirty="0" smtClean="0"/>
              <a:t> </a:t>
            </a:r>
            <a:endParaRPr lang="en-GB" sz="1800" dirty="0" smtClean="0"/>
          </a:p>
          <a:p>
            <a:r>
              <a:rPr lang="en-US" sz="1800" dirty="0" smtClean="0"/>
              <a:t>In addition, “people with these disorders are often subjected to social isolation, poor quality of life and increased mortality. These disorders are the cause of staggering economic and social costs.” (WHO Department of Mental Health, </a:t>
            </a:r>
            <a:r>
              <a:rPr lang="en-US" sz="1800" i="1" dirty="0" smtClean="0"/>
              <a:t>The Bare Facts</a:t>
            </a:r>
            <a:r>
              <a:rPr lang="en-US" sz="1800" dirty="0" smtClean="0"/>
              <a:t>). </a:t>
            </a:r>
          </a:p>
          <a:p>
            <a:r>
              <a:rPr lang="en-US" sz="1800" dirty="0" smtClean="0"/>
              <a:t>*For a brief overview on global mental health issues, watch the 2009 </a:t>
            </a:r>
            <a:r>
              <a:rPr lang="en-US" sz="1800" u="sng" dirty="0" smtClean="0">
                <a:hlinkClick r:id="rId3"/>
              </a:rPr>
              <a:t>WHO video</a:t>
            </a:r>
            <a:r>
              <a:rPr lang="en-US" sz="1800" dirty="0" smtClean="0"/>
              <a:t> (five minutes).   </a:t>
            </a:r>
            <a:r>
              <a:rPr lang="en-US" sz="1800" u="sng" dirty="0" smtClean="0">
                <a:hlinkClick r:id="rId3"/>
              </a:rPr>
              <a:t>http://www.youtube.com/watch?v=L8iRjEOH41c</a:t>
            </a:r>
            <a:endParaRPr lang="en-GB" sz="1800" dirty="0" smtClean="0"/>
          </a:p>
          <a:p>
            <a:endParaRPr lang="en-GB" sz="1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GB" sz="2400" b="1" dirty="0" smtClean="0">
                <a:hlinkClick r:id="rId2"/>
              </a:rPr>
              <a:t/>
            </a:r>
            <a:br>
              <a:rPr lang="en-GB" sz="2400" b="1" dirty="0" smtClean="0">
                <a:hlinkClick r:id="rId2"/>
              </a:rPr>
            </a:br>
            <a:r>
              <a:rPr lang="en-GB" sz="2400" b="1" dirty="0" smtClean="0">
                <a:hlinkClick r:id="rId2"/>
              </a:rPr>
              <a:t/>
            </a:r>
            <a:br>
              <a:rPr lang="en-GB" sz="2400" b="1" dirty="0" smtClean="0">
                <a:hlinkClick r:id="rId2"/>
              </a:rPr>
            </a:br>
            <a:r>
              <a:rPr lang="en-GB" sz="2400" b="1" dirty="0" smtClean="0">
                <a:hlinkClick r:id="rId2"/>
              </a:rPr>
              <a:t>World Mental Health Day </a:t>
            </a:r>
            <a:r>
              <a:rPr lang="en-GB" sz="2400" b="1" smtClean="0">
                <a:hlinkClick r:id="rId2"/>
              </a:rPr>
              <a:t>(1992-2014, </a:t>
            </a:r>
            <a:r>
              <a:rPr lang="en-GB" sz="2400" b="1" dirty="0" smtClean="0">
                <a:hlinkClick r:id="rId2"/>
              </a:rPr>
              <a:t>10 October) </a:t>
            </a:r>
            <a:r>
              <a:rPr lang="en-GB" sz="2400" dirty="0" smtClean="0">
                <a:hlinkClick r:id="rId2"/>
              </a:rPr>
              <a:t/>
            </a:r>
            <a:br>
              <a:rPr lang="en-GB" sz="2400" dirty="0" smtClean="0">
                <a:hlinkClick r:id="rId2"/>
              </a:rPr>
            </a:br>
            <a:r>
              <a:rPr lang="en-GB" sz="2400" dirty="0" smtClean="0"/>
              <a:t/>
            </a:r>
            <a:br>
              <a:rPr lang="en-GB" sz="2400" dirty="0" smtClean="0"/>
            </a:br>
            <a:endParaRPr lang="en-GB" sz="2400" dirty="0"/>
          </a:p>
        </p:txBody>
      </p:sp>
      <p:sp>
        <p:nvSpPr>
          <p:cNvPr id="3" name="Content Placeholder 2"/>
          <p:cNvSpPr>
            <a:spLocks noGrp="1"/>
          </p:cNvSpPr>
          <p:nvPr>
            <p:ph idx="1"/>
          </p:nvPr>
        </p:nvSpPr>
        <p:spPr>
          <a:xfrm>
            <a:off x="304800" y="609600"/>
            <a:ext cx="8229600" cy="6248400"/>
          </a:xfrm>
        </p:spPr>
        <p:txBody>
          <a:bodyPr>
            <a:noAutofit/>
          </a:bodyPr>
          <a:lstStyle/>
          <a:p>
            <a:r>
              <a:rPr lang="en-GB" sz="1500" b="1" dirty="0" smtClean="0"/>
              <a:t>2014: Living with Schizophrenia</a:t>
            </a:r>
          </a:p>
          <a:p>
            <a:r>
              <a:rPr lang="en-GB" sz="1500" b="1" u="sng" dirty="0" smtClean="0">
                <a:solidFill>
                  <a:srgbClr val="0000FF"/>
                </a:solidFill>
              </a:rPr>
              <a:t>2013: Mental Health and Older Adults--Note: Hidden Pictures (feature film)</a:t>
            </a:r>
          </a:p>
          <a:p>
            <a:r>
              <a:rPr lang="en-GB" sz="1500" b="1" u="sng" dirty="0" smtClean="0">
                <a:solidFill>
                  <a:srgbClr val="0000FF"/>
                </a:solidFill>
              </a:rPr>
              <a:t>2012: Depression--Note: I Had a Black Dog (self-help animation, five minutes)</a:t>
            </a:r>
          </a:p>
          <a:p>
            <a:r>
              <a:rPr lang="en-GB" sz="1500" b="1" dirty="0" smtClean="0"/>
              <a:t>2011: The Great Push: Investing in Mental Health </a:t>
            </a:r>
          </a:p>
          <a:p>
            <a:r>
              <a:rPr lang="en-GB" sz="1500" b="1" dirty="0" smtClean="0"/>
              <a:t>2010: Mental Health and Chronic Physical Illnesses </a:t>
            </a:r>
          </a:p>
          <a:p>
            <a:r>
              <a:rPr lang="en-GB" sz="1500" b="1" dirty="0" smtClean="0"/>
              <a:t>2009: Mental Health in Primary Care </a:t>
            </a:r>
          </a:p>
          <a:p>
            <a:r>
              <a:rPr lang="en-GB" sz="1500" b="1" dirty="0" smtClean="0"/>
              <a:t>2008: Making Mental Health a Global Priority: Advocacy/Action </a:t>
            </a:r>
          </a:p>
          <a:p>
            <a:r>
              <a:rPr lang="en-GB" sz="1500" b="1" dirty="0" smtClean="0"/>
              <a:t>2007: Mental Health in a Changing World: Culture and Diversity </a:t>
            </a:r>
          </a:p>
          <a:p>
            <a:r>
              <a:rPr lang="en-GB" sz="1500" b="1" dirty="0" smtClean="0"/>
              <a:t>2006: Building Awareness–Reducing Risk: Mental Illness/Suicide </a:t>
            </a:r>
          </a:p>
          <a:p>
            <a:r>
              <a:rPr lang="en-GB" sz="1500" b="1" dirty="0" smtClean="0"/>
              <a:t>2005: Mental and Physical Health Across the Life Span </a:t>
            </a:r>
          </a:p>
          <a:p>
            <a:r>
              <a:rPr lang="en-GB" sz="1500" b="1" dirty="0" smtClean="0"/>
              <a:t>2004: The Relationship between Physical and Mental Health </a:t>
            </a:r>
          </a:p>
          <a:p>
            <a:r>
              <a:rPr lang="en-GB" sz="1500" b="1" dirty="0" smtClean="0"/>
              <a:t>2003: Emotional/</a:t>
            </a:r>
            <a:r>
              <a:rPr lang="en-GB" sz="1500" b="1" dirty="0" err="1" smtClean="0"/>
              <a:t>Behavioral</a:t>
            </a:r>
            <a:r>
              <a:rPr lang="en-GB" sz="1500" b="1" dirty="0" smtClean="0"/>
              <a:t> Disorders of Children/Adolescents </a:t>
            </a:r>
          </a:p>
          <a:p>
            <a:r>
              <a:rPr lang="en-GB" sz="1500" b="1" dirty="0" smtClean="0"/>
              <a:t>2002: The Effects of Trauma/Violence on Children /Adolescents </a:t>
            </a:r>
          </a:p>
          <a:p>
            <a:r>
              <a:rPr lang="en-GB" sz="1500" b="1" dirty="0" smtClean="0"/>
              <a:t>2001: Mental Health and Work </a:t>
            </a:r>
          </a:p>
          <a:p>
            <a:r>
              <a:rPr lang="en-GB" sz="1500" b="1" dirty="0" smtClean="0"/>
              <a:t>2000: Mental Health and Work </a:t>
            </a:r>
          </a:p>
          <a:p>
            <a:r>
              <a:rPr lang="en-GB" sz="1500" b="1" dirty="0" smtClean="0"/>
              <a:t>1999: Mental Health and Ageing </a:t>
            </a:r>
          </a:p>
          <a:p>
            <a:r>
              <a:rPr lang="en-GB" sz="1500" b="1" dirty="0" smtClean="0">
                <a:solidFill>
                  <a:srgbClr val="0000CC"/>
                </a:solidFill>
              </a:rPr>
              <a:t>1998: Mental Health and Human Rights</a:t>
            </a:r>
          </a:p>
          <a:p>
            <a:r>
              <a:rPr lang="en-GB" sz="1500" b="1" dirty="0" smtClean="0"/>
              <a:t>1997: Children and Mental Health </a:t>
            </a:r>
          </a:p>
          <a:p>
            <a:r>
              <a:rPr lang="en-GB" sz="1500" b="1" dirty="0" smtClean="0"/>
              <a:t>1996: Women and Mental Health </a:t>
            </a:r>
          </a:p>
          <a:p>
            <a:r>
              <a:rPr lang="en-GB" sz="1500" b="1" dirty="0" smtClean="0"/>
              <a:t>1995: Mental Health and Youth </a:t>
            </a:r>
          </a:p>
          <a:p>
            <a:r>
              <a:rPr lang="en-GB" sz="1500" b="1" dirty="0" smtClean="0"/>
              <a:t>1994: Improving Mental Health Services throughout the World </a:t>
            </a:r>
          </a:p>
          <a:p>
            <a:r>
              <a:rPr lang="en-US" sz="1500" b="1" dirty="0" smtClean="0"/>
              <a:t>1992-1993 (general themes)</a:t>
            </a:r>
            <a:endParaRPr lang="en-GB" sz="1500" b="1" dirty="0" smtClean="0"/>
          </a:p>
          <a:p>
            <a:endParaRPr lang="en-GB" sz="1400" dirty="0"/>
          </a:p>
        </p:txBody>
      </p:sp>
      <p:pic>
        <p:nvPicPr>
          <p:cNvPr id="4" name="Picture 2" descr="C:\Users\Kelly\Pictures\Member Care Associates Inc.jpg"/>
          <p:cNvPicPr>
            <a:picLocks noChangeAspect="1" noChangeArrowheads="1"/>
          </p:cNvPicPr>
          <p:nvPr/>
        </p:nvPicPr>
        <p:blipFill>
          <a:blip r:embed="rId3" cstate="print"/>
          <a:srcRect/>
          <a:stretch>
            <a:fillRect/>
          </a:stretch>
        </p:blipFill>
        <p:spPr bwMode="auto">
          <a:xfrm>
            <a:off x="8229600" y="0"/>
            <a:ext cx="914400" cy="9431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GB" u="sng" dirty="0" smtClean="0">
                <a:hlinkClick r:id="rId2"/>
              </a:rPr>
              <a:t>Hidden Pictures</a:t>
            </a:r>
            <a:r>
              <a:rPr lang="en-GB" i="1" u="sng" dirty="0" smtClean="0"/>
              <a:t/>
            </a:r>
            <a:br>
              <a:rPr lang="en-GB" i="1" u="sng" dirty="0" smtClean="0"/>
            </a:br>
            <a:r>
              <a:rPr lang="en-GB" i="1" dirty="0" smtClean="0"/>
              <a:t>A personal journey into GMH</a:t>
            </a:r>
            <a:r>
              <a:rPr lang="en-GB" dirty="0" smtClean="0"/>
              <a:t> </a:t>
            </a:r>
            <a:br>
              <a:rPr lang="en-GB" dirty="0" smtClean="0"/>
            </a:br>
            <a:r>
              <a:rPr lang="en-GB" sz="2700" dirty="0" smtClean="0"/>
              <a:t>(film trailer)</a:t>
            </a:r>
            <a:endParaRPr lang="en-GB" sz="2700" dirty="0"/>
          </a:p>
        </p:txBody>
      </p:sp>
      <p:sp>
        <p:nvSpPr>
          <p:cNvPr id="3" name="Content Placeholder 2"/>
          <p:cNvSpPr>
            <a:spLocks noGrp="1"/>
          </p:cNvSpPr>
          <p:nvPr>
            <p:ph idx="1"/>
          </p:nvPr>
        </p:nvSpPr>
        <p:spPr>
          <a:xfrm>
            <a:off x="457200" y="2209800"/>
            <a:ext cx="8229600" cy="3916363"/>
          </a:xfrm>
        </p:spPr>
        <p:txBody>
          <a:bodyPr/>
          <a:lstStyle/>
          <a:p>
            <a:pPr algn="ctr">
              <a:buNone/>
            </a:pPr>
            <a:endParaRPr lang="en-GB" u="sng" dirty="0" smtClean="0">
              <a:hlinkClick r:id="rId3"/>
            </a:endParaRPr>
          </a:p>
          <a:p>
            <a:pPr algn="ctr">
              <a:buNone/>
            </a:pPr>
            <a:r>
              <a:rPr lang="en-GB" u="sng" dirty="0" smtClean="0">
                <a:hlinkClick r:id="rId3"/>
              </a:rPr>
              <a:t>http://www.hiddenpicturesfilm.com/</a:t>
            </a:r>
            <a:r>
              <a:rPr lang="en-GB" dirty="0" smtClean="0"/>
              <a:t> </a:t>
            </a:r>
          </a:p>
          <a:p>
            <a:pPr algn="ctr">
              <a:buNone/>
            </a:pPr>
            <a:endParaRPr lang="en-GB" dirty="0" smtClean="0"/>
          </a:p>
          <a:p>
            <a:pPr algn="ctr">
              <a:buNone/>
            </a:pPr>
            <a:r>
              <a:rPr lang="en-GB" sz="2400" dirty="0" smtClean="0"/>
              <a:t>Reflections on the video:</a:t>
            </a:r>
          </a:p>
          <a:p>
            <a:pPr algn="ctr">
              <a:buNone/>
            </a:pPr>
            <a:r>
              <a:rPr lang="en-GB" sz="2400" dirty="0" smtClean="0"/>
              <a:t>Who is hiding, hurting, helping?</a:t>
            </a:r>
          </a:p>
          <a:p>
            <a:endParaRPr lang="en-GB" dirty="0"/>
          </a:p>
        </p:txBody>
      </p:sp>
      <p:pic>
        <p:nvPicPr>
          <p:cNvPr id="4" name="Picture 5" descr="http://theflashblog.com/map.gif"/>
          <p:cNvPicPr>
            <a:picLocks noChangeAspect="1" noChangeArrowheads="1"/>
          </p:cNvPicPr>
          <p:nvPr/>
        </p:nvPicPr>
        <p:blipFill>
          <a:blip r:embed="rId4" r:link="rId5"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pic>
        <p:nvPicPr>
          <p:cNvPr id="5" name="Picture 2" descr="C:\Users\Kelly\Pictures\Member Care Associates Inc.jpg"/>
          <p:cNvPicPr>
            <a:picLocks noChangeAspect="1" noChangeArrowheads="1"/>
          </p:cNvPicPr>
          <p:nvPr/>
        </p:nvPicPr>
        <p:blipFill>
          <a:blip r:embed="rId6" cstate="print"/>
          <a:srcRect/>
          <a:stretch>
            <a:fillRect/>
          </a:stretch>
        </p:blipFill>
        <p:spPr bwMode="auto">
          <a:xfrm>
            <a:off x="0" y="0"/>
            <a:ext cx="914400" cy="9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1991</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All persons have the right to the best available mental health care, which shall be part of the health and social care system.</a:t>
            </a:r>
          </a:p>
          <a:p>
            <a:pPr algn="just"/>
            <a:endParaRPr lang="en-GB" sz="1400" dirty="0" smtClean="0"/>
          </a:p>
          <a:p>
            <a:pPr algn="just"/>
            <a:r>
              <a:rPr lang="en-GB" dirty="0" smtClean="0"/>
              <a:t>All persons with a mental illness…shall be treated with humanity and respect for the inherent dignity of the human person.</a:t>
            </a:r>
          </a:p>
          <a:p>
            <a:pPr algn="ctr">
              <a:buNone/>
            </a:pPr>
            <a:endParaRPr lang="en-GB" sz="2400" dirty="0" smtClean="0"/>
          </a:p>
          <a:p>
            <a:pPr algn="ctr">
              <a:buNone/>
            </a:pPr>
            <a:r>
              <a:rPr lang="en-GB" sz="2400" dirty="0" smtClean="0"/>
              <a:t>UN GA 1991 Resolution (Article 1 excerpts)</a:t>
            </a:r>
          </a:p>
          <a:p>
            <a:pPr algn="ctr">
              <a:buNone/>
            </a:pPr>
            <a:r>
              <a:rPr lang="en-GB" sz="2400" dirty="0" smtClean="0"/>
              <a:t>Protection of Persons with Mental Illness </a:t>
            </a:r>
          </a:p>
          <a:p>
            <a:pPr algn="ctr">
              <a:buNone/>
            </a:pPr>
            <a:r>
              <a:rPr lang="en-GB" sz="2400" dirty="0" smtClean="0"/>
              <a:t>and the Improvement of MH Care</a:t>
            </a:r>
            <a:endParaRPr lang="en-GB" sz="2400" dirty="0"/>
          </a:p>
        </p:txBody>
      </p:sp>
      <p:sp>
        <p:nvSpPr>
          <p:cNvPr id="5" name="Content Placeholder 4"/>
          <p:cNvSpPr>
            <a:spLocks noGrp="1"/>
          </p:cNvSpPr>
          <p:nvPr>
            <p:ph idx="1"/>
          </p:nvPr>
        </p:nvSpPr>
        <p:spPr/>
        <p:txBody>
          <a:bodyPr/>
          <a:lstStyle/>
          <a:p>
            <a:r>
              <a:rPr lang="en-US" dirty="0" smtClean="0"/>
              <a:t>.</a:t>
            </a:r>
            <a:endParaRPr lang="en-US" dirty="0"/>
          </a:p>
        </p:txBody>
      </p:sp>
      <p:pic>
        <p:nvPicPr>
          <p:cNvPr id="8" name="Picture 2" descr="C:\Users\Kelly\Pictures\Member Care Associates Inc.jpg"/>
          <p:cNvPicPr>
            <a:picLocks noChangeAspect="1" noChangeArrowheads="1"/>
          </p:cNvPicPr>
          <p:nvPr/>
        </p:nvPicPr>
        <p:blipFill>
          <a:blip r:embed="rId2" cstate="print"/>
          <a:srcRect/>
          <a:stretch>
            <a:fillRect/>
          </a:stretch>
        </p:blipFill>
        <p:spPr bwMode="auto">
          <a:xfrm>
            <a:off x="0" y="0"/>
            <a:ext cx="914400" cy="943125"/>
          </a:xfrm>
          <a:prstGeom prst="rect">
            <a:avLst/>
          </a:prstGeom>
          <a:noFill/>
        </p:spPr>
      </p:pic>
      <p:pic>
        <p:nvPicPr>
          <p:cNvPr id="9" name="Picture 8"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00FF"/>
                </a:solidFill>
              </a:rPr>
              <a:t/>
            </a:r>
            <a:br>
              <a:rPr lang="en-GB" dirty="0" smtClean="0">
                <a:solidFill>
                  <a:srgbClr val="0000FF"/>
                </a:solidFill>
              </a:rPr>
            </a:br>
            <a:r>
              <a:rPr lang="en-GB" sz="3600" dirty="0" smtClean="0">
                <a:solidFill>
                  <a:srgbClr val="0000FF"/>
                </a:solidFill>
              </a:rPr>
              <a:t>Convention on the Rights of Persons with Disabilities (UN, 2006)</a:t>
            </a:r>
            <a:endParaRPr lang="en-GB" sz="3600"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endParaRPr lang="en-GB" b="1" dirty="0" smtClean="0"/>
          </a:p>
          <a:p>
            <a:pPr>
              <a:buNone/>
            </a:pPr>
            <a:r>
              <a:rPr lang="en-GB" b="1" dirty="0" smtClean="0"/>
              <a:t>	Article 1 - Purpose</a:t>
            </a:r>
          </a:p>
          <a:p>
            <a:pPr algn="just"/>
            <a:r>
              <a:rPr lang="en-GB" dirty="0" smtClean="0"/>
              <a:t>The purpose of the present Convention is to promote, protect and ensure the full and equal enjoyment of all human rights and fundamental freedoms by all persons with disabilities, and to promote respect for their inherent dignity.</a:t>
            </a:r>
          </a:p>
          <a:p>
            <a:pPr algn="just">
              <a:buNone/>
            </a:pPr>
            <a:r>
              <a:rPr lang="en-GB" dirty="0" smtClean="0"/>
              <a:t/>
            </a:r>
            <a:br>
              <a:rPr lang="en-GB" dirty="0" smtClean="0"/>
            </a:br>
            <a:r>
              <a:rPr lang="en-GB" dirty="0" smtClean="0"/>
              <a:t/>
            </a:r>
            <a:br>
              <a:rPr lang="en-GB" dirty="0" smtClean="0"/>
            </a:br>
            <a:r>
              <a:rPr lang="en-GB" dirty="0" smtClean="0"/>
              <a:t>Persons with disabilities include those who have long-term physical, mental, intellectual or sensory impairments which in interaction with various barriers may hinder their full and effective participation in society on an equal basis with others.</a:t>
            </a:r>
          </a:p>
          <a:p>
            <a:pPr algn="just">
              <a:buNone/>
            </a:pPr>
            <a:endParaRPr lang="en-GB" dirty="0"/>
          </a:p>
        </p:txBody>
      </p:sp>
      <p:pic>
        <p:nvPicPr>
          <p:cNvPr id="5" name="Picture 4"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pic>
        <p:nvPicPr>
          <p:cNvPr id="7" name="Picture 2" descr="C:\Users\Kelly\Pictures\Member Care Associates Inc.jpg"/>
          <p:cNvPicPr>
            <a:picLocks noChangeAspect="1" noChangeArrowheads="1"/>
          </p:cNvPicPr>
          <p:nvPr/>
        </p:nvPicPr>
        <p:blipFill>
          <a:blip r:embed="rId5" cstate="print"/>
          <a:srcRect/>
          <a:stretch>
            <a:fillRect/>
          </a:stretch>
        </p:blipFill>
        <p:spPr bwMode="auto">
          <a:xfrm>
            <a:off x="0" y="0"/>
            <a:ext cx="914400" cy="9431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2003</a:t>
            </a:r>
            <a:endParaRPr lang="en-GB" dirty="0"/>
          </a:p>
        </p:txBody>
      </p:sp>
      <p:pic>
        <p:nvPicPr>
          <p:cNvPr id="4" name="Content Placeholder 3" descr="Where There Is No Psychiatrist cover.jpg"/>
          <p:cNvPicPr>
            <a:picLocks noGrp="1" noChangeAspect="1"/>
          </p:cNvPicPr>
          <p:nvPr>
            <p:ph idx="1"/>
          </p:nvPr>
        </p:nvPicPr>
        <p:blipFill>
          <a:blip r:embed="rId2" cstate="print"/>
          <a:stretch>
            <a:fillRect/>
          </a:stretch>
        </p:blipFill>
        <p:spPr>
          <a:xfrm>
            <a:off x="2968200" y="1905000"/>
            <a:ext cx="3207600" cy="41148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GMH Publications</a:t>
            </a:r>
            <a:br>
              <a:rPr lang="en-GB" dirty="0" smtClean="0"/>
            </a:br>
            <a:r>
              <a:rPr lang="en-GB" dirty="0" smtClean="0"/>
              <a:t>2008, 2010</a:t>
            </a:r>
            <a:endParaRPr lang="en-GB" dirty="0"/>
          </a:p>
        </p:txBody>
      </p:sp>
      <p:pic>
        <p:nvPicPr>
          <p:cNvPr id="4" name="Content Placeholder 4" descr="WHO MH Intervention Guide 2010.bmp"/>
          <p:cNvPicPr>
            <a:picLocks noGrp="1" noChangeAspect="1"/>
          </p:cNvPicPr>
          <p:nvPr>
            <p:ph idx="1"/>
          </p:nvPr>
        </p:nvPicPr>
        <p:blipFill>
          <a:blip r:embed="rId2" cstate="print"/>
          <a:stretch>
            <a:fillRect/>
          </a:stretch>
        </p:blipFill>
        <p:spPr>
          <a:xfrm>
            <a:off x="5867400" y="2438400"/>
            <a:ext cx="2990592" cy="2209800"/>
          </a:xfrm>
        </p:spPr>
      </p:pic>
      <p:pic>
        <p:nvPicPr>
          <p:cNvPr id="5" name="Content Placeholder 4" descr="WHO MH and Dx.bmp"/>
          <p:cNvPicPr>
            <a:picLocks noChangeAspect="1"/>
          </p:cNvPicPr>
          <p:nvPr/>
        </p:nvPicPr>
        <p:blipFill>
          <a:blip r:embed="rId3" cstate="print"/>
          <a:stretch>
            <a:fillRect/>
          </a:stretch>
        </p:blipFill>
        <p:spPr>
          <a:xfrm>
            <a:off x="3124200" y="1905000"/>
            <a:ext cx="2420516" cy="3162808"/>
          </a:xfrm>
          <a:prstGeom prst="rect">
            <a:avLst/>
          </a:prstGeom>
        </p:spPr>
      </p:pic>
      <p:pic>
        <p:nvPicPr>
          <p:cNvPr id="6" name="Content Placeholder 3" descr="WHO MH GAP.bmp"/>
          <p:cNvPicPr>
            <a:picLocks noChangeAspect="1"/>
          </p:cNvPicPr>
          <p:nvPr/>
        </p:nvPicPr>
        <p:blipFill>
          <a:blip r:embed="rId4" cstate="print"/>
          <a:stretch>
            <a:fillRect/>
          </a:stretch>
        </p:blipFill>
        <p:spPr>
          <a:xfrm>
            <a:off x="228600" y="1905000"/>
            <a:ext cx="2259105" cy="32004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mhGA</a:t>
            </a:r>
            <a:r>
              <a:rPr lang="en-GB" dirty="0" smtClean="0"/>
              <a:t/>
            </a:r>
            <a:br>
              <a:rPr lang="en-GB" dirty="0" smtClean="0"/>
            </a:br>
            <a:r>
              <a:rPr lang="en-GB" dirty="0" smtClean="0"/>
              <a:t>report and program</a:t>
            </a:r>
            <a:endParaRPr lang="en-GB" dirty="0"/>
          </a:p>
        </p:txBody>
      </p:sp>
      <p:pic>
        <p:nvPicPr>
          <p:cNvPr id="4" name="Content Placeholder 3" descr="WHO MH GAP.bmp"/>
          <p:cNvPicPr>
            <a:picLocks noGrp="1" noChangeAspect="1"/>
          </p:cNvPicPr>
          <p:nvPr>
            <p:ph idx="1"/>
          </p:nvPr>
        </p:nvPicPr>
        <p:blipFill>
          <a:blip r:embed="rId2" cstate="print"/>
          <a:stretch>
            <a:fillRect/>
          </a:stretch>
        </p:blipFill>
        <p:spPr>
          <a:xfrm>
            <a:off x="3200400" y="1676400"/>
            <a:ext cx="2915210" cy="4129882"/>
          </a:xfrm>
        </p:spPr>
      </p:pic>
      <p:sp>
        <p:nvSpPr>
          <p:cNvPr id="6" name="Content Placeholder 5"/>
          <p:cNvSpPr>
            <a:spLocks noGrp="1"/>
          </p:cNvSpPr>
          <p:nvPr>
            <p:ph idx="1"/>
          </p:nvPr>
        </p:nvSpPr>
        <p:spPr/>
        <p:txBody>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mh</a:t>
            </a:r>
            <a:r>
              <a:rPr lang="en-GB" dirty="0" smtClean="0"/>
              <a:t> GAP</a:t>
            </a:r>
            <a:endParaRPr lang="en-GB" dirty="0"/>
          </a:p>
        </p:txBody>
      </p:sp>
      <p:sp>
        <p:nvSpPr>
          <p:cNvPr id="3" name="Content Placeholder 2"/>
          <p:cNvSpPr>
            <a:spLocks noGrp="1"/>
          </p:cNvSpPr>
          <p:nvPr>
            <p:ph idx="1"/>
          </p:nvPr>
        </p:nvSpPr>
        <p:spPr/>
        <p:txBody>
          <a:bodyPr>
            <a:normAutofit fontScale="85000" lnSpcReduction="10000"/>
          </a:bodyPr>
          <a:lstStyle/>
          <a:p>
            <a:pPr algn="just">
              <a:buNone/>
            </a:pPr>
            <a:r>
              <a:rPr lang="en-GB" dirty="0" smtClean="0">
                <a:solidFill>
                  <a:srgbClr val="FF0000"/>
                </a:solidFill>
              </a:rPr>
              <a:t>Mental health is fundamental to health. </a:t>
            </a:r>
            <a:r>
              <a:rPr lang="en-GB" dirty="0" smtClean="0"/>
              <a:t>This is reflected by the definition of health in the WHO Constitution as “a state of complete physical, mental, and social well-being and not merely the absence of disease or infirmity”. </a:t>
            </a:r>
            <a:r>
              <a:rPr lang="en-GB" dirty="0" smtClean="0">
                <a:solidFill>
                  <a:srgbClr val="FF0000"/>
                </a:solidFill>
              </a:rPr>
              <a:t>Research conducted in recent years has brought to our attention that mental health inherently affects physical health and physical health affects mental health.</a:t>
            </a:r>
            <a:r>
              <a:rPr lang="en-GB" dirty="0" smtClean="0"/>
              <a:t> The two are inseparable in terms of achieving a more complete state of wellness. </a:t>
            </a:r>
          </a:p>
          <a:p>
            <a:pPr algn="ctr">
              <a:buNone/>
            </a:pPr>
            <a:endParaRPr lang="en-GB" dirty="0" smtClean="0"/>
          </a:p>
          <a:p>
            <a:pPr algn="ctr">
              <a:buNone/>
            </a:pPr>
            <a:r>
              <a:rPr lang="en-GB" dirty="0" smtClean="0"/>
              <a:t>Dr. Ala </a:t>
            </a:r>
            <a:r>
              <a:rPr lang="en-GB" dirty="0" err="1" smtClean="0"/>
              <a:t>Alwan</a:t>
            </a:r>
            <a:r>
              <a:rPr lang="en-GB" dirty="0" smtClean="0"/>
              <a:t>, WHO</a:t>
            </a:r>
            <a:endParaRPr lang="en-GB" dirty="0"/>
          </a:p>
        </p:txBody>
      </p:sp>
      <p:pic>
        <p:nvPicPr>
          <p:cNvPr id="4" name="Content Placeholder 3"/>
          <p:cNvPicPr>
            <a:picLocks noChangeAspect="1" noChangeArrowheads="1"/>
          </p:cNvPicPr>
          <p:nvPr/>
        </p:nvPicPr>
        <p:blipFill>
          <a:blip r:embed="rId2" cstate="print"/>
          <a:srcRect/>
          <a:stretch>
            <a:fillRect/>
          </a:stretch>
        </p:blipFill>
        <p:spPr bwMode="auto">
          <a:xfrm>
            <a:off x="381000" y="304800"/>
            <a:ext cx="1466670" cy="685800"/>
          </a:xfrm>
          <a:prstGeom prst="rect">
            <a:avLst/>
          </a:prstGeom>
          <a:noFill/>
          <a:ln w="9525">
            <a:noFill/>
            <a:miter lim="800000"/>
            <a:headEnd/>
            <a:tailEnd/>
          </a:ln>
        </p:spPr>
      </p:pic>
      <p:pic>
        <p:nvPicPr>
          <p:cNvPr id="5" name="Content Placeholder 3" descr="WHO MH GAP.bmp"/>
          <p:cNvPicPr>
            <a:picLocks noChangeAspect="1"/>
          </p:cNvPicPr>
          <p:nvPr/>
        </p:nvPicPr>
        <p:blipFill>
          <a:blip r:embed="rId3" cstate="print"/>
          <a:stretch>
            <a:fillRect/>
          </a:stretch>
        </p:blipFill>
        <p:spPr>
          <a:xfrm>
            <a:off x="7696200" y="228600"/>
            <a:ext cx="934010" cy="1323181"/>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GMH Briefing</a:t>
            </a:r>
            <a:endParaRPr lang="en-GB" u="sng" dirty="0"/>
          </a:p>
        </p:txBody>
      </p:sp>
      <p:pic>
        <p:nvPicPr>
          <p:cNvPr id="5" name="Content Placeholder 4" descr="WHO MH and Dx.bmp"/>
          <p:cNvPicPr>
            <a:picLocks noGrp="1" noChangeAspect="1"/>
          </p:cNvPicPr>
          <p:nvPr>
            <p:ph idx="1"/>
          </p:nvPr>
        </p:nvPicPr>
        <p:blipFill>
          <a:blip r:embed="rId2" cstate="print"/>
          <a:stretch>
            <a:fillRect/>
          </a:stretch>
        </p:blipFill>
        <p:spPr>
          <a:xfrm>
            <a:off x="2971800" y="1772252"/>
            <a:ext cx="3200399" cy="4181855"/>
          </a:xfr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CC"/>
                </a:solidFill>
              </a:rPr>
              <a:t>GI</a:t>
            </a:r>
            <a:endParaRPr lang="en-US" b="1" dirty="0">
              <a:solidFill>
                <a:srgbClr val="0000CC"/>
              </a:solidFill>
            </a:endParaRPr>
          </a:p>
        </p:txBody>
      </p:sp>
      <p:sp>
        <p:nvSpPr>
          <p:cNvPr id="3" name="Content Placeholder 2"/>
          <p:cNvSpPr>
            <a:spLocks noGrp="1"/>
          </p:cNvSpPr>
          <p:nvPr>
            <p:ph idx="1"/>
          </p:nvPr>
        </p:nvSpPr>
        <p:spPr/>
        <p:txBody>
          <a:bodyPr>
            <a:normAutofit fontScale="92500" lnSpcReduction="20000"/>
          </a:bodyPr>
          <a:lstStyle/>
          <a:p>
            <a:pPr algn="just"/>
            <a:r>
              <a:rPr lang="en-US" b="1" dirty="0" smtClean="0"/>
              <a:t>GI is a framework for actively integrating our lives (connecting and contributing) with global realities (addressing the major issues facing humanity and promoting wellbeing) in light of our core values (e.g., ethical imperatives, commitment to humanity, God’s glory). </a:t>
            </a:r>
          </a:p>
          <a:p>
            <a:pPr algn="just"/>
            <a:endParaRPr lang="en-US" b="1" dirty="0" smtClean="0"/>
          </a:p>
          <a:p>
            <a:pPr algn="ctr">
              <a:buNone/>
            </a:pPr>
            <a:r>
              <a:rPr lang="en-GB" b="1" dirty="0" smtClean="0">
                <a:solidFill>
                  <a:srgbClr val="0000FF"/>
                </a:solidFill>
              </a:rPr>
              <a:t>It involves mentalities, skills, and commitments</a:t>
            </a:r>
          </a:p>
          <a:p>
            <a:pPr algn="ctr">
              <a:buNone/>
            </a:pPr>
            <a:r>
              <a:rPr lang="en-GB" b="1" dirty="0" smtClean="0">
                <a:solidFill>
                  <a:srgbClr val="0000FF"/>
                </a:solidFill>
              </a:rPr>
              <a:t>for working in the broad range of GI areas:  </a:t>
            </a:r>
          </a:p>
          <a:p>
            <a:pPr algn="ctr">
              <a:buNone/>
            </a:pPr>
            <a:r>
              <a:rPr lang="en-GB" b="1" dirty="0" smtClean="0">
                <a:solidFill>
                  <a:srgbClr val="0000FF"/>
                </a:solidFill>
              </a:rPr>
              <a:t>from the towers, to the tearooms, to the trenches.</a:t>
            </a:r>
          </a:p>
          <a:p>
            <a:pPr algn="just"/>
            <a:endParaRPr lang="en-US" b="1" dirty="0" smtClean="0"/>
          </a:p>
          <a:p>
            <a:pPr algn="just"/>
            <a:endParaRPr lang="en-US" dirty="0" smtClean="0"/>
          </a:p>
          <a:p>
            <a:endParaRPr lang="en-US"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4" descr="future we want.jpg"/>
          <p:cNvPicPr/>
          <p:nvPr/>
        </p:nvPicPr>
        <p:blipFill>
          <a:blip r:embed="rId3" cstate="print"/>
          <a:stretch>
            <a:fillRect/>
          </a:stretch>
        </p:blipFill>
        <p:spPr>
          <a:xfrm>
            <a:off x="7239000" y="0"/>
            <a:ext cx="19050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mh</a:t>
            </a:r>
            <a:r>
              <a:rPr lang="en-GB" dirty="0" smtClean="0"/>
              <a:t> GAP</a:t>
            </a:r>
            <a:endParaRPr lang="en-GB" dirty="0"/>
          </a:p>
        </p:txBody>
      </p:sp>
      <p:sp>
        <p:nvSpPr>
          <p:cNvPr id="3" name="Content Placeholder 2"/>
          <p:cNvSpPr>
            <a:spLocks noGrp="1"/>
          </p:cNvSpPr>
          <p:nvPr>
            <p:ph idx="1"/>
          </p:nvPr>
        </p:nvSpPr>
        <p:spPr/>
        <p:txBody>
          <a:bodyPr>
            <a:normAutofit fontScale="62500" lnSpcReduction="20000"/>
          </a:bodyPr>
          <a:lstStyle/>
          <a:p>
            <a:pPr algn="just"/>
            <a:r>
              <a:rPr lang="en-GB" dirty="0" smtClean="0"/>
              <a:t>Mental, neurological, and substance use (MNS) disorders are prevalent in all regions of the world and are major contributors to morbidity and premature mortality. 14% of the global burden of disease, measured in disability-adjusted life years (DALYs), can be attributed to MNS disorders. The stigma and violations of human rights directed towards people with these disorders compounds the problem. The resources that have been provided to tackle the huge burden of MNS disorders are insufficient, inequitably distributed, and inefficiently used, which leads to a treatment gap of more than 75% in many countries with low and lower middle incomes. </a:t>
            </a:r>
          </a:p>
          <a:p>
            <a:pPr algn="just"/>
            <a:endParaRPr lang="en-GB" dirty="0" smtClean="0"/>
          </a:p>
          <a:p>
            <a:pPr algn="just"/>
            <a:r>
              <a:rPr lang="en-GB" dirty="0" smtClean="0"/>
              <a:t>In order to reduce the gap and to enhance the capacity of Member States to respond to the growing challenge, the World Health Organization (WHO) presents the </a:t>
            </a:r>
            <a:r>
              <a:rPr lang="en-GB" i="1" dirty="0" smtClean="0"/>
              <a:t>Mental Health Gap Action Programme (</a:t>
            </a:r>
            <a:r>
              <a:rPr lang="en-GB" i="1" dirty="0" err="1" smtClean="0"/>
              <a:t>mhGAP</a:t>
            </a:r>
            <a:r>
              <a:rPr lang="en-GB" i="1" dirty="0" smtClean="0"/>
              <a:t>). </a:t>
            </a:r>
            <a:r>
              <a:rPr lang="en-GB" i="1" dirty="0" err="1" smtClean="0"/>
              <a:t>mhGAP</a:t>
            </a:r>
            <a:r>
              <a:rPr lang="en-GB" i="1" dirty="0" smtClean="0"/>
              <a:t> provides health </a:t>
            </a:r>
            <a:r>
              <a:rPr lang="en-GB" dirty="0" smtClean="0"/>
              <a:t>planners, policy-makers, and donors with a set of clear and coherent activities and programmes for scaling up care for MNS disorders.</a:t>
            </a:r>
          </a:p>
          <a:p>
            <a:endParaRPr lang="en-GB" dirty="0" smtClean="0"/>
          </a:p>
          <a:p>
            <a:endParaRPr lang="en-GB" dirty="0"/>
          </a:p>
        </p:txBody>
      </p:sp>
      <p:pic>
        <p:nvPicPr>
          <p:cNvPr id="5" name="Content Placeholder 3" descr="WHO MH GAP.bmp"/>
          <p:cNvPicPr>
            <a:picLocks noChangeAspect="1"/>
          </p:cNvPicPr>
          <p:nvPr/>
        </p:nvPicPr>
        <p:blipFill>
          <a:blip r:embed="rId2" cstate="print"/>
          <a:stretch>
            <a:fillRect/>
          </a:stretch>
        </p:blipFill>
        <p:spPr>
          <a:xfrm>
            <a:off x="7696200" y="228600"/>
            <a:ext cx="934010" cy="1323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(2010) </a:t>
            </a:r>
            <a:br>
              <a:rPr lang="en-GB" dirty="0" smtClean="0"/>
            </a:br>
            <a:r>
              <a:rPr lang="en-GB" dirty="0" smtClean="0"/>
              <a:t>Mental Health And Development</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This WHO report on mental health and development is a </a:t>
            </a:r>
            <a:r>
              <a:rPr lang="en-GB" dirty="0" smtClean="0">
                <a:solidFill>
                  <a:srgbClr val="FF0000"/>
                </a:solidFill>
              </a:rPr>
              <a:t>call to action to all development stakeholders </a:t>
            </a:r>
            <a:r>
              <a:rPr lang="en-GB" dirty="0" smtClean="0"/>
              <a:t>- governments, civil society, multilateral agencies, bilateral agencies, global partnerships, private foundations, </a:t>
            </a:r>
            <a:r>
              <a:rPr lang="en-GB" b="1" dirty="0" smtClean="0">
                <a:solidFill>
                  <a:srgbClr val="0070C0"/>
                </a:solidFill>
              </a:rPr>
              <a:t>academic and research institutions </a:t>
            </a:r>
            <a:r>
              <a:rPr lang="en-GB" dirty="0" smtClean="0"/>
              <a:t>- to focus their attention on mental health.</a:t>
            </a:r>
          </a:p>
          <a:p>
            <a:pPr algn="just"/>
            <a:r>
              <a:rPr lang="en-GB" dirty="0" smtClean="0"/>
              <a:t>The report presents compelling </a:t>
            </a:r>
            <a:r>
              <a:rPr lang="en-GB" dirty="0" smtClean="0">
                <a:solidFill>
                  <a:srgbClr val="FF0000"/>
                </a:solidFill>
              </a:rPr>
              <a:t>evidence</a:t>
            </a:r>
            <a:r>
              <a:rPr lang="en-GB" dirty="0" smtClean="0"/>
              <a:t> that persons with mental and psychosocial disabilities are a </a:t>
            </a:r>
            <a:r>
              <a:rPr lang="en-GB" dirty="0" smtClean="0">
                <a:solidFill>
                  <a:srgbClr val="FF0000"/>
                </a:solidFill>
              </a:rPr>
              <a:t>vulnerable group </a:t>
            </a:r>
            <a:r>
              <a:rPr lang="en-GB" dirty="0" smtClean="0"/>
              <a:t>but continue to be </a:t>
            </a:r>
            <a:r>
              <a:rPr lang="en-GB" dirty="0" smtClean="0">
                <a:solidFill>
                  <a:srgbClr val="FF0000"/>
                </a:solidFill>
              </a:rPr>
              <a:t>marginalized </a:t>
            </a:r>
            <a:r>
              <a:rPr lang="en-GB" dirty="0" smtClean="0"/>
              <a:t>in terms of development aid and government attention. </a:t>
            </a:r>
            <a:r>
              <a:rPr lang="en-GB" b="1" dirty="0" smtClean="0">
                <a:solidFill>
                  <a:srgbClr val="0070C0"/>
                </a:solidFill>
              </a:rPr>
              <a:t>It makes the case for reaching out to this group through the design and implementation of appropriate policies and programmes and through the inclusion of mental health interventions into broader poverty reduction and development strategies. </a:t>
            </a:r>
            <a:r>
              <a:rPr lang="en-GB" dirty="0" smtClean="0"/>
              <a:t>The report also describes a number of </a:t>
            </a:r>
            <a:r>
              <a:rPr lang="en-GB" dirty="0" smtClean="0">
                <a:solidFill>
                  <a:srgbClr val="FF0000"/>
                </a:solidFill>
              </a:rPr>
              <a:t>key interventions </a:t>
            </a:r>
            <a:r>
              <a:rPr lang="en-GB" dirty="0" smtClean="0"/>
              <a:t>which can provide a starting point for these efforts. By investing in persons with mental and psychosocial disabilities, development outcomes can be improved.</a:t>
            </a:r>
          </a:p>
          <a:p>
            <a:endParaRPr lang="en-GB" dirty="0"/>
          </a:p>
        </p:txBody>
      </p:sp>
      <p:pic>
        <p:nvPicPr>
          <p:cNvPr id="5" name="Content Placeholder 4" descr="WHO MH and Dx.bmp"/>
          <p:cNvPicPr>
            <a:picLocks noChangeAspect="1"/>
          </p:cNvPicPr>
          <p:nvPr/>
        </p:nvPicPr>
        <p:blipFill>
          <a:blip r:embed="rId2" cstate="print"/>
          <a:stretch>
            <a:fillRect/>
          </a:stretch>
        </p:blipFill>
        <p:spPr>
          <a:xfrm>
            <a:off x="8001000" y="152400"/>
            <a:ext cx="909468" cy="1188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     MH and Development</a:t>
            </a:r>
            <a:endParaRPr lang="en-GB" sz="3600" dirty="0"/>
          </a:p>
        </p:txBody>
      </p:sp>
      <p:sp>
        <p:nvSpPr>
          <p:cNvPr id="3" name="Content Placeholder 2"/>
          <p:cNvSpPr>
            <a:spLocks noGrp="1"/>
          </p:cNvSpPr>
          <p:nvPr>
            <p:ph idx="1"/>
          </p:nvPr>
        </p:nvSpPr>
        <p:spPr/>
        <p:txBody>
          <a:bodyPr>
            <a:normAutofit fontScale="62500" lnSpcReduction="20000"/>
          </a:bodyPr>
          <a:lstStyle/>
          <a:p>
            <a:pPr algn="ctr">
              <a:buNone/>
            </a:pPr>
            <a:r>
              <a:rPr lang="en-GB" sz="3800" b="1" dirty="0" smtClean="0"/>
              <a:t>People with mental health conditions meet the major criteria </a:t>
            </a:r>
          </a:p>
          <a:p>
            <a:pPr algn="ctr">
              <a:buNone/>
            </a:pPr>
            <a:r>
              <a:rPr lang="en-GB" sz="3800" b="1" dirty="0" smtClean="0"/>
              <a:t>for vulnerability as identified by an analysis of major development stakeholders’ projects and publications:</a:t>
            </a:r>
          </a:p>
          <a:p>
            <a:r>
              <a:rPr lang="en-GB" dirty="0" smtClean="0"/>
              <a:t>They are subjected to </a:t>
            </a:r>
            <a:r>
              <a:rPr lang="en-GB" dirty="0" smtClean="0">
                <a:solidFill>
                  <a:srgbClr val="FF0000"/>
                </a:solidFill>
              </a:rPr>
              <a:t>stigma and discrimination </a:t>
            </a:r>
            <a:r>
              <a:rPr lang="en-GB" dirty="0" smtClean="0"/>
              <a:t>on a daily basis</a:t>
            </a:r>
          </a:p>
          <a:p>
            <a:r>
              <a:rPr lang="en-GB" dirty="0" smtClean="0"/>
              <a:t>They experience extremely high rates of </a:t>
            </a:r>
            <a:r>
              <a:rPr lang="en-GB" dirty="0" smtClean="0">
                <a:solidFill>
                  <a:srgbClr val="FF0000"/>
                </a:solidFill>
              </a:rPr>
              <a:t>physical and sexual victimization</a:t>
            </a:r>
            <a:r>
              <a:rPr lang="en-GB" dirty="0" smtClean="0"/>
              <a:t>.</a:t>
            </a:r>
          </a:p>
          <a:p>
            <a:r>
              <a:rPr lang="en-GB" dirty="0" smtClean="0"/>
              <a:t>Frequently, people with mental health conditions encounter restrictions in the exercise of their </a:t>
            </a:r>
            <a:r>
              <a:rPr lang="en-GB" dirty="0" smtClean="0">
                <a:solidFill>
                  <a:srgbClr val="FF0000"/>
                </a:solidFill>
              </a:rPr>
              <a:t>political and civil rights</a:t>
            </a:r>
            <a:r>
              <a:rPr lang="en-GB" dirty="0" smtClean="0"/>
              <a:t>, and in their ability to participate in </a:t>
            </a:r>
            <a:r>
              <a:rPr lang="en-GB" dirty="0" smtClean="0">
                <a:solidFill>
                  <a:srgbClr val="FF0000"/>
                </a:solidFill>
              </a:rPr>
              <a:t>public affairs</a:t>
            </a:r>
            <a:r>
              <a:rPr lang="en-GB" dirty="0" smtClean="0"/>
              <a:t>. </a:t>
            </a:r>
          </a:p>
          <a:p>
            <a:r>
              <a:rPr lang="en-GB" dirty="0" smtClean="0"/>
              <a:t>They also are restricted in their ability to access essential </a:t>
            </a:r>
            <a:r>
              <a:rPr lang="en-GB" dirty="0" smtClean="0">
                <a:solidFill>
                  <a:srgbClr val="FF0000"/>
                </a:solidFill>
              </a:rPr>
              <a:t>health and social care</a:t>
            </a:r>
            <a:r>
              <a:rPr lang="en-GB" dirty="0" smtClean="0"/>
              <a:t>, including emergency relief services. </a:t>
            </a:r>
          </a:p>
          <a:p>
            <a:r>
              <a:rPr lang="en-GB" dirty="0" smtClean="0"/>
              <a:t>Most people with mental health conditions face disproportionate barriers in attending </a:t>
            </a:r>
            <a:r>
              <a:rPr lang="en-GB" dirty="0" smtClean="0">
                <a:solidFill>
                  <a:srgbClr val="FF0000"/>
                </a:solidFill>
              </a:rPr>
              <a:t>school and finding employment</a:t>
            </a:r>
            <a:r>
              <a:rPr lang="en-GB" dirty="0" smtClean="0"/>
              <a:t>. </a:t>
            </a:r>
          </a:p>
          <a:p>
            <a:r>
              <a:rPr lang="en-GB" dirty="0" smtClean="0"/>
              <a:t>As a result of all these factors, people with mental health conditions are much more likely to experience </a:t>
            </a:r>
            <a:r>
              <a:rPr lang="en-GB" dirty="0" smtClean="0">
                <a:solidFill>
                  <a:srgbClr val="FF0000"/>
                </a:solidFill>
              </a:rPr>
              <a:t>disability and die prematurely, </a:t>
            </a:r>
            <a:r>
              <a:rPr lang="en-GB" dirty="0" smtClean="0"/>
              <a:t>compared with the general population.</a:t>
            </a:r>
            <a:endParaRPr lang="en-GB"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304800" y="304800"/>
            <a:ext cx="2118524" cy="990600"/>
          </a:xfrm>
          <a:prstGeom prst="rect">
            <a:avLst/>
          </a:prstGeom>
          <a:noFill/>
          <a:ln w="9525">
            <a:noFill/>
            <a:miter lim="800000"/>
            <a:headEnd/>
            <a:tailEnd/>
          </a:ln>
        </p:spPr>
      </p:pic>
      <p:pic>
        <p:nvPicPr>
          <p:cNvPr id="5" name="Content Placeholder 4" descr="WHO MH and Dx.bmp"/>
          <p:cNvPicPr>
            <a:picLocks noChangeAspect="1"/>
          </p:cNvPicPr>
          <p:nvPr/>
        </p:nvPicPr>
        <p:blipFill>
          <a:blip r:embed="rId3" cstate="print"/>
          <a:stretch>
            <a:fillRect/>
          </a:stretch>
        </p:blipFill>
        <p:spPr>
          <a:xfrm>
            <a:off x="7772400" y="152400"/>
            <a:ext cx="110801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GMH Briefing</a:t>
            </a:r>
            <a:endParaRPr lang="en-GB" dirty="0"/>
          </a:p>
        </p:txBody>
      </p:sp>
      <p:pic>
        <p:nvPicPr>
          <p:cNvPr id="5" name="Content Placeholder 4" descr="WHO MH Intervention Guide 2010.bmp"/>
          <p:cNvPicPr>
            <a:picLocks noGrp="1" noChangeAspect="1"/>
          </p:cNvPicPr>
          <p:nvPr>
            <p:ph idx="1"/>
          </p:nvPr>
        </p:nvPicPr>
        <p:blipFill>
          <a:blip r:embed="rId2" cstate="print"/>
          <a:stretch>
            <a:fillRect/>
          </a:stretch>
        </p:blipFill>
        <p:spPr>
          <a:xfrm>
            <a:off x="2209800" y="1981201"/>
            <a:ext cx="4909146" cy="3627448"/>
          </a:xfrm>
        </p:spPr>
      </p:pic>
      <p:pic>
        <p:nvPicPr>
          <p:cNvPr id="4" name="Content Placeholder 3"/>
          <p:cNvPicPr>
            <a:picLocks noGrp="1" noChangeAspect="1" noChangeArrowheads="1"/>
          </p:cNvPicPr>
          <p:nvPr>
            <p:ph idx="1"/>
          </p:nvPr>
        </p:nvPicPr>
        <p:blipFill>
          <a:blip r:embed="rId3" cstate="print"/>
          <a:srcRect/>
          <a:stretch>
            <a:fillRect/>
          </a:stretch>
        </p:blipFill>
        <p:spPr bwMode="auto">
          <a:xfrm>
            <a:off x="304800" y="304800"/>
            <a:ext cx="2118524"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Intervention Guide</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The </a:t>
            </a:r>
            <a:r>
              <a:rPr lang="en-GB" dirty="0" err="1" smtClean="0"/>
              <a:t>mhGAP</a:t>
            </a:r>
            <a:r>
              <a:rPr lang="en-GB" dirty="0" smtClean="0"/>
              <a:t> Intervention Guide (</a:t>
            </a:r>
            <a:r>
              <a:rPr lang="en-GB" dirty="0" err="1" smtClean="0"/>
              <a:t>mhGAP</a:t>
            </a:r>
            <a:r>
              <a:rPr lang="en-GB" dirty="0" smtClean="0"/>
              <a:t>-IG) for mental, neurological and substance use disorders for </a:t>
            </a:r>
            <a:r>
              <a:rPr lang="en-GB" dirty="0" smtClean="0">
                <a:solidFill>
                  <a:srgbClr val="FF0000"/>
                </a:solidFill>
              </a:rPr>
              <a:t>non-specialist health settings</a:t>
            </a:r>
            <a:r>
              <a:rPr lang="en-GB" dirty="0" smtClean="0"/>
              <a:t>, is a technical tool developed by WHO to assist in implementation of </a:t>
            </a:r>
            <a:r>
              <a:rPr lang="en-GB" dirty="0" err="1" smtClean="0"/>
              <a:t>mhGAP</a:t>
            </a:r>
            <a:r>
              <a:rPr lang="en-GB" dirty="0" smtClean="0"/>
              <a:t>. The Intervention Guide has been developed through a </a:t>
            </a:r>
            <a:r>
              <a:rPr lang="en-GB" dirty="0" smtClean="0">
                <a:solidFill>
                  <a:srgbClr val="FF0000"/>
                </a:solidFill>
              </a:rPr>
              <a:t>systematic review of evidence </a:t>
            </a:r>
            <a:r>
              <a:rPr lang="en-GB" dirty="0" smtClean="0"/>
              <a:t>followed by an international consultative and participatory process.</a:t>
            </a:r>
          </a:p>
          <a:p>
            <a:pPr algn="just"/>
            <a:r>
              <a:rPr lang="en-GB" dirty="0" smtClean="0"/>
              <a:t>The </a:t>
            </a:r>
            <a:r>
              <a:rPr lang="en-GB" dirty="0" err="1" smtClean="0"/>
              <a:t>mhGAP</a:t>
            </a:r>
            <a:r>
              <a:rPr lang="en-GB" dirty="0" smtClean="0"/>
              <a:t>-IG presents </a:t>
            </a:r>
            <a:r>
              <a:rPr lang="en-GB" dirty="0" smtClean="0">
                <a:solidFill>
                  <a:srgbClr val="FF0000"/>
                </a:solidFill>
              </a:rPr>
              <a:t>integrated management </a:t>
            </a:r>
            <a:r>
              <a:rPr lang="en-GB" dirty="0" smtClean="0"/>
              <a:t>of priority conditions using </a:t>
            </a:r>
            <a:r>
              <a:rPr lang="en-GB" dirty="0" smtClean="0">
                <a:solidFill>
                  <a:srgbClr val="FF0000"/>
                </a:solidFill>
              </a:rPr>
              <a:t>protocols for clinical decision-making</a:t>
            </a:r>
            <a:r>
              <a:rPr lang="en-GB" dirty="0" smtClean="0"/>
              <a:t>. </a:t>
            </a:r>
            <a:r>
              <a:rPr lang="en-GB" b="1" dirty="0" smtClean="0">
                <a:solidFill>
                  <a:srgbClr val="0070C0"/>
                </a:solidFill>
              </a:rPr>
              <a:t>The priority conditions included are: depression, psychosis, bipolar disorders, epilepsy, developmental and behavioural disorders in children and adolescents, dementia, alcohol use disorders, drug use disorders, self-harm/suicide and other significant emotional or medically unexplained complaints. </a:t>
            </a:r>
          </a:p>
          <a:p>
            <a:pPr algn="just"/>
            <a:r>
              <a:rPr lang="en-GB" dirty="0" smtClean="0"/>
              <a:t>The </a:t>
            </a:r>
            <a:r>
              <a:rPr lang="en-GB" dirty="0" err="1" smtClean="0"/>
              <a:t>mhGAP</a:t>
            </a:r>
            <a:r>
              <a:rPr lang="en-GB" dirty="0" smtClean="0"/>
              <a:t>-IG is a model guide and has been developed for use by health-care providers working in non-specialized health-care settings </a:t>
            </a:r>
            <a:r>
              <a:rPr lang="en-GB" dirty="0" smtClean="0">
                <a:solidFill>
                  <a:srgbClr val="FF0000"/>
                </a:solidFill>
              </a:rPr>
              <a:t>after adaptation for national and local needs.</a:t>
            </a:r>
          </a:p>
          <a:p>
            <a:endParaRPr lang="en-GB" dirty="0"/>
          </a:p>
        </p:txBody>
      </p:sp>
      <p:pic>
        <p:nvPicPr>
          <p:cNvPr id="5" name="Content Placeholder 4" descr="WHO MH Intervention Guide 2010.bmp"/>
          <p:cNvPicPr>
            <a:picLocks noChangeAspect="1"/>
          </p:cNvPicPr>
          <p:nvPr/>
        </p:nvPicPr>
        <p:blipFill>
          <a:blip r:embed="rId2" cstate="print"/>
          <a:stretch>
            <a:fillRect/>
          </a:stretch>
        </p:blipFill>
        <p:spPr>
          <a:xfrm>
            <a:off x="7162800" y="228600"/>
            <a:ext cx="1649983" cy="1219199"/>
          </a:xfrm>
          <a:prstGeom prst="rect">
            <a:avLst/>
          </a:prstGeom>
        </p:spPr>
      </p:pic>
      <p:sp>
        <p:nvSpPr>
          <p:cNvPr id="6" name="Content Placeholder 5"/>
          <p:cNvSpPr>
            <a:spLocks noGrp="1"/>
          </p:cNvSpPr>
          <p:nvPr>
            <p:ph idx="1"/>
          </p:nvPr>
        </p:nvSpPr>
        <p:spPr/>
        <p:txBody>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i="1" dirty="0" smtClean="0">
                <a:solidFill>
                  <a:srgbClr val="0000FF"/>
                </a:solidFill>
              </a:rPr>
              <a:t/>
            </a:r>
            <a:br>
              <a:rPr lang="en-GB" sz="3200" i="1" dirty="0" smtClean="0">
                <a:solidFill>
                  <a:srgbClr val="0000FF"/>
                </a:solidFill>
              </a:rPr>
            </a:br>
            <a:r>
              <a:rPr lang="en-GB" sz="3200" i="1" u="sng" dirty="0" smtClean="0">
                <a:hlinkClick r:id="rId2"/>
              </a:rPr>
              <a:t>Mental Health Action Plan 2013-2020</a:t>
            </a:r>
            <a:r>
              <a:rPr lang="en-GB" sz="3200" i="1" dirty="0" smtClean="0">
                <a:solidFill>
                  <a:srgbClr val="0000FF"/>
                </a:solidFill>
              </a:rPr>
              <a:t/>
            </a:r>
            <a:br>
              <a:rPr lang="en-GB" sz="3200" i="1" dirty="0" smtClean="0">
                <a:solidFill>
                  <a:srgbClr val="0000FF"/>
                </a:solidFill>
              </a:rPr>
            </a:br>
            <a:endParaRPr lang="en-GB" sz="3200" i="1" dirty="0">
              <a:solidFill>
                <a:srgbClr val="0000FF"/>
              </a:solidFill>
            </a:endParaRPr>
          </a:p>
        </p:txBody>
      </p:sp>
      <p:sp>
        <p:nvSpPr>
          <p:cNvPr id="3" name="Content Placeholder 2"/>
          <p:cNvSpPr>
            <a:spLocks noGrp="1"/>
          </p:cNvSpPr>
          <p:nvPr>
            <p:ph idx="1"/>
          </p:nvPr>
        </p:nvSpPr>
        <p:spPr/>
        <p:txBody>
          <a:bodyPr/>
          <a:lstStyle/>
          <a:p>
            <a:pPr>
              <a:buNone/>
            </a:pPr>
            <a:r>
              <a:rPr lang="en-GB" i="1" dirty="0" smtClean="0">
                <a:solidFill>
                  <a:srgbClr val="0000FF"/>
                </a:solidFill>
              </a:rPr>
              <a:t>.</a:t>
            </a:r>
          </a:p>
        </p:txBody>
      </p:sp>
      <p:pic>
        <p:nvPicPr>
          <p:cNvPr id="1026" name="Picture 2" descr="http://www.who.int/entity/mental_health/publications/action_plan_publication.jpg"/>
          <p:cNvPicPr>
            <a:picLocks noChangeAspect="1" noChangeArrowheads="1"/>
          </p:cNvPicPr>
          <p:nvPr/>
        </p:nvPicPr>
        <p:blipFill>
          <a:blip r:embed="rId3" cstate="print"/>
          <a:srcRect/>
          <a:stretch>
            <a:fillRect/>
          </a:stretch>
        </p:blipFill>
        <p:spPr bwMode="auto">
          <a:xfrm>
            <a:off x="0" y="2971800"/>
            <a:ext cx="2731337" cy="3886200"/>
          </a:xfrm>
          <a:prstGeom prst="rect">
            <a:avLst/>
          </a:prstGeom>
          <a:noFill/>
        </p:spPr>
      </p:pic>
      <p:pic>
        <p:nvPicPr>
          <p:cNvPr id="5" name="Picture 2" descr="http://www.who.int/entity/mental_health/publications/action_plan_publication.jpg"/>
          <p:cNvPicPr>
            <a:picLocks noChangeAspect="1" noChangeArrowheads="1"/>
          </p:cNvPicPr>
          <p:nvPr/>
        </p:nvPicPr>
        <p:blipFill>
          <a:blip r:embed="rId3" cstate="print"/>
          <a:srcRect/>
          <a:stretch>
            <a:fillRect/>
          </a:stretch>
        </p:blipFill>
        <p:spPr bwMode="auto">
          <a:xfrm>
            <a:off x="6324600" y="2846502"/>
            <a:ext cx="2819400" cy="4011498"/>
          </a:xfrm>
          <a:prstGeom prst="rect">
            <a:avLst/>
          </a:prstGeom>
          <a:noFill/>
        </p:spPr>
      </p:pic>
      <p:pic>
        <p:nvPicPr>
          <p:cNvPr id="6" name="Picture 2" descr="http://www.who.int/entity/mental_health/publications/action_plan_publication.jpg"/>
          <p:cNvPicPr>
            <a:picLocks noChangeAspect="1" noChangeArrowheads="1"/>
          </p:cNvPicPr>
          <p:nvPr/>
        </p:nvPicPr>
        <p:blipFill>
          <a:blip r:embed="rId3" cstate="print"/>
          <a:srcRect/>
          <a:stretch>
            <a:fillRect/>
          </a:stretch>
        </p:blipFill>
        <p:spPr bwMode="auto">
          <a:xfrm>
            <a:off x="3276600" y="2895600"/>
            <a:ext cx="2784893" cy="39624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12438945"/>
              </p:ext>
            </p:extLst>
          </p:nvPr>
        </p:nvGraphicFramePr>
        <p:xfrm>
          <a:off x="1" y="-2"/>
          <a:ext cx="9184255" cy="6824127"/>
        </p:xfrm>
        <a:graphic>
          <a:graphicData uri="http://schemas.openxmlformats.org/drawingml/2006/table">
            <a:tbl>
              <a:tblPr bandRow="1">
                <a:tableStyleId>{5C22544A-7EE6-4342-B048-85BDC9FD1C3A}</a:tableStyleId>
              </a:tblPr>
              <a:tblGrid>
                <a:gridCol w="1827871"/>
                <a:gridCol w="785735"/>
                <a:gridCol w="522071"/>
                <a:gridCol w="1425463"/>
                <a:gridCol w="1235346"/>
                <a:gridCol w="1310422"/>
                <a:gridCol w="238411"/>
                <a:gridCol w="1838936"/>
              </a:tblGrid>
              <a:tr h="340245">
                <a:tc gridSpan="8">
                  <a:txBody>
                    <a:bodyPr/>
                    <a:lstStyle/>
                    <a:p>
                      <a:pPr algn="ctr"/>
                      <a:r>
                        <a:rPr lang="en-US" sz="1600" dirty="0" smtClean="0">
                          <a:latin typeface="+mn-lt"/>
                        </a:rPr>
                        <a:t>Overview: Mental</a:t>
                      </a:r>
                      <a:r>
                        <a:rPr lang="en-US" sz="1600" baseline="0" dirty="0" smtClean="0">
                          <a:latin typeface="+mn-lt"/>
                        </a:rPr>
                        <a:t> Health Action Plan 2013-2020</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8343">
                <a:tc gridSpan="8">
                  <a:txBody>
                    <a:bodyPr/>
                    <a:lstStyle/>
                    <a:p>
                      <a:pPr marL="0" algn="ctr" defTabSz="914400" rtl="0" eaLnBrk="1" latinLnBrk="0" hangingPunct="1"/>
                      <a:r>
                        <a:rPr lang="en-US" sz="1800" kern="1200" dirty="0" smtClean="0">
                          <a:solidFill>
                            <a:srgbClr val="0070C0"/>
                          </a:solidFill>
                          <a:latin typeface="+mn-lt"/>
                          <a:ea typeface="+mn-ea"/>
                          <a:cs typeface="+mn-cs"/>
                        </a:rPr>
                        <a:t>Vision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 world in which mental health is valued,</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promoted, and protected, mental disorders are prevented and persons affected by these disorders are able to exercise the full range of human rights and to access high-quality,</a:t>
                      </a:r>
                      <a:r>
                        <a:rPr lang="en-US" sz="1100" kern="1200" baseline="0" dirty="0" smtClean="0">
                          <a:solidFill>
                            <a:schemeClr val="dk1"/>
                          </a:solidFill>
                          <a:effectLst/>
                          <a:latin typeface="+mn-lt"/>
                          <a:ea typeface="+mn-ea"/>
                          <a:cs typeface="+mn-cs"/>
                        </a:rPr>
                        <a:t> culturally appropriate health and social care in a timely way to promote recovery, all in order </a:t>
                      </a:r>
                      <a:r>
                        <a:rPr lang="en-US" sz="1100" strike="noStrike" kern="1200" baseline="0" dirty="0" smtClean="0">
                          <a:solidFill>
                            <a:schemeClr val="dk1"/>
                          </a:solidFill>
                          <a:effectLst/>
                          <a:latin typeface="+mn-lt"/>
                          <a:ea typeface="+mn-ea"/>
                          <a:cs typeface="+mn-cs"/>
                        </a:rPr>
                        <a:t>to</a:t>
                      </a:r>
                      <a:r>
                        <a:rPr lang="en-US" sz="1100" kern="1200" dirty="0" smtClean="0">
                          <a:solidFill>
                            <a:schemeClr val="dk1"/>
                          </a:solidFill>
                          <a:effectLst/>
                          <a:latin typeface="+mn-lt"/>
                          <a:ea typeface="+mn-ea"/>
                          <a:cs typeface="+mn-cs"/>
                        </a:rPr>
                        <a:t> attain the highest possible level of health and participate fully in society and at work free from stigmatization and 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47">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mn-lt"/>
                        </a:rPr>
                        <a:t>Cross-cutting Principles</a:t>
                      </a:r>
                      <a:endParaRPr lang="en-US" sz="1600" dirty="0">
                        <a:solidFill>
                          <a:srgbClr val="0070C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70C0"/>
                        </a:solidFill>
                      </a:endParaRPr>
                    </a:p>
                  </a:txBody>
                  <a:tcPr/>
                </a:tc>
                <a:tc hMerge="1">
                  <a:txBody>
                    <a:bodyPr/>
                    <a:lstStyle/>
                    <a:p>
                      <a:endParaRPr lang="en-US"/>
                    </a:p>
                  </a:txBody>
                  <a:tcPr/>
                </a:tc>
                <a:tc hMerge="1">
                  <a:txBody>
                    <a:bodyPr/>
                    <a:lstStyle/>
                    <a:p>
                      <a:endParaRPr lang="en-US"/>
                    </a:p>
                  </a:txBody>
                  <a:tcPr/>
                </a:tc>
              </a:tr>
              <a:tr h="2007521">
                <a:tc>
                  <a:txBody>
                    <a:bodyPr/>
                    <a:lstStyle/>
                    <a:p>
                      <a:pPr algn="ctr"/>
                      <a:r>
                        <a:rPr lang="en-US" sz="1300" kern="1200" dirty="0" smtClean="0">
                          <a:solidFill>
                            <a:schemeClr val="dk1"/>
                          </a:solidFill>
                          <a:latin typeface="+mn-lt"/>
                          <a:ea typeface="+mn-ea"/>
                          <a:cs typeface="+mn-cs"/>
                        </a:rPr>
                        <a:t>Universal</a:t>
                      </a:r>
                      <a:r>
                        <a:rPr lang="en-US" sz="1300" kern="1200" baseline="0" dirty="0" smtClean="0">
                          <a:solidFill>
                            <a:schemeClr val="dk1"/>
                          </a:solidFill>
                          <a:latin typeface="+mn-lt"/>
                          <a:ea typeface="+mn-ea"/>
                          <a:cs typeface="+mn-cs"/>
                        </a:rPr>
                        <a:t> health coverage</a:t>
                      </a:r>
                      <a:endParaRPr lang="en-US" sz="1300" kern="1200" dirty="0" smtClean="0">
                        <a:solidFill>
                          <a:schemeClr val="dk1"/>
                        </a:solidFill>
                        <a:latin typeface="+mn-lt"/>
                        <a:ea typeface="+mn-ea"/>
                        <a:cs typeface="+mn-cs"/>
                      </a:endParaRPr>
                    </a:p>
                    <a:p>
                      <a:pPr marL="0" indent="0" algn="ctr">
                        <a:tabLst/>
                      </a:pPr>
                      <a:endParaRPr lang="en-US" sz="800" kern="1200" dirty="0" smtClean="0">
                        <a:solidFill>
                          <a:schemeClr val="dk1"/>
                        </a:solidFill>
                        <a:effectLst/>
                        <a:latin typeface="+mn-lt"/>
                        <a:ea typeface="SimSun"/>
                        <a:cs typeface="+mn-cs"/>
                      </a:endParaRPr>
                    </a:p>
                    <a:p>
                      <a:pPr marL="0" indent="0" algn="ctr">
                        <a:tabLst/>
                      </a:pPr>
                      <a:r>
                        <a:rPr lang="en-US" sz="800" kern="1200" dirty="0" smtClean="0">
                          <a:solidFill>
                            <a:schemeClr val="dk1"/>
                          </a:solidFill>
                          <a:effectLst/>
                          <a:latin typeface="+mn-lt"/>
                          <a:ea typeface="SimSun"/>
                          <a:cs typeface="+mn-cs"/>
                        </a:rPr>
                        <a:t>Regardless of age, sex, socioeconomic status, race, ethnicity or sexual orientation, and following the principle of equity, persons with mental disorders should be able to access, without the risk of impoverishing themselves, essential health and social services that enable them to achieve recovery and the highest attainable standard of health. </a:t>
                      </a:r>
                      <a:endParaRPr lang="en-US" sz="7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300" kern="1200" dirty="0" smtClean="0">
                          <a:solidFill>
                            <a:schemeClr val="dk1"/>
                          </a:solidFill>
                          <a:latin typeface="+mn-lt"/>
                          <a:ea typeface="+mn-ea"/>
                          <a:cs typeface="+mn-cs"/>
                        </a:rPr>
                        <a:t>Human </a:t>
                      </a:r>
                    </a:p>
                    <a:p>
                      <a:pPr algn="ctr"/>
                      <a:r>
                        <a:rPr lang="en-US" sz="1300" kern="1200" dirty="0" smtClean="0">
                          <a:solidFill>
                            <a:schemeClr val="dk1"/>
                          </a:solidFill>
                          <a:latin typeface="+mn-lt"/>
                          <a:ea typeface="+mn-ea"/>
                          <a:cs typeface="+mn-cs"/>
                        </a:rPr>
                        <a:t>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u="none"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kern="1200" dirty="0" smtClean="0">
                          <a:solidFill>
                            <a:schemeClr val="dk1"/>
                          </a:solidFill>
                          <a:effectLst/>
                          <a:latin typeface="+mn-lt"/>
                          <a:ea typeface="+mn-ea"/>
                          <a:cs typeface="+mn-cs"/>
                        </a:rPr>
                        <a:t>Mental health strategies, actions</a:t>
                      </a:r>
                      <a:r>
                        <a:rPr lang="en-US" sz="800" kern="1200" dirty="0" smtClean="0">
                          <a:solidFill>
                            <a:schemeClr val="dk1"/>
                          </a:solidFill>
                          <a:effectLst/>
                          <a:latin typeface="+mn-lt"/>
                          <a:ea typeface="+mn-ea"/>
                          <a:cs typeface="+mn-cs"/>
                        </a:rPr>
                        <a:t> and interventions for treatment, prevention and</a:t>
                      </a:r>
                      <a:r>
                        <a:rPr lang="en-US" sz="800" kern="1200" baseline="0" dirty="0" smtClean="0">
                          <a:solidFill>
                            <a:schemeClr val="dk1"/>
                          </a:solidFill>
                          <a:effectLst/>
                          <a:latin typeface="+mn-lt"/>
                          <a:ea typeface="+mn-ea"/>
                          <a:cs typeface="+mn-cs"/>
                        </a:rPr>
                        <a:t> promotion </a:t>
                      </a:r>
                      <a:r>
                        <a:rPr lang="en-US" sz="800" kern="1200" dirty="0" smtClean="0">
                          <a:solidFill>
                            <a:schemeClr val="dk1"/>
                          </a:solidFill>
                          <a:effectLst/>
                          <a:latin typeface="+mn-lt"/>
                          <a:ea typeface="+mn-ea"/>
                          <a:cs typeface="+mn-cs"/>
                        </a:rPr>
                        <a:t>must be compliant with the C</a:t>
                      </a:r>
                      <a:r>
                        <a:rPr lang="en-US" sz="800" kern="1200" baseline="0" dirty="0" smtClean="0">
                          <a:solidFill>
                            <a:schemeClr val="dk1"/>
                          </a:solidFill>
                          <a:effectLst/>
                          <a:latin typeface="+mn-lt"/>
                          <a:ea typeface="+mn-ea"/>
                          <a:cs typeface="+mn-cs"/>
                        </a:rPr>
                        <a:t>onvention on the Rights of Persons with Disabilities and other international and regional human rights instruments.</a:t>
                      </a:r>
                      <a:endParaRPr lang="en-US"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a:r>
                        <a:rPr lang="en-US" sz="1300" kern="1200" dirty="0" smtClean="0">
                          <a:solidFill>
                            <a:schemeClr val="dk1"/>
                          </a:solidFill>
                          <a:latin typeface="+mn-lt"/>
                          <a:ea typeface="+mn-ea"/>
                          <a:cs typeface="+mn-cs"/>
                        </a:rPr>
                        <a:t>Evidence-based practice</a:t>
                      </a:r>
                    </a:p>
                    <a:p>
                      <a:pPr algn="ctr"/>
                      <a:endParaRPr lang="en-US" sz="800" u="none" kern="1200" dirty="0" smtClean="0">
                        <a:solidFill>
                          <a:schemeClr val="dk1"/>
                        </a:solidFill>
                        <a:effectLst/>
                        <a:latin typeface="+mn-lt"/>
                        <a:ea typeface="+mn-ea"/>
                        <a:cs typeface="+mn-cs"/>
                      </a:endParaRPr>
                    </a:p>
                    <a:p>
                      <a:pPr algn="ctr"/>
                      <a:r>
                        <a:rPr lang="en-US" sz="800" u="none" kern="1200" dirty="0" smtClean="0">
                          <a:solidFill>
                            <a:schemeClr val="dk1"/>
                          </a:solidFill>
                          <a:effectLst/>
                          <a:latin typeface="+mn-lt"/>
                          <a:ea typeface="+mn-ea"/>
                          <a:cs typeface="+mn-cs"/>
                        </a:rPr>
                        <a:t>Mental health s</a:t>
                      </a:r>
                      <a:r>
                        <a:rPr lang="en-US" sz="800" kern="1200" dirty="0" smtClean="0">
                          <a:solidFill>
                            <a:schemeClr val="dk1"/>
                          </a:solidFill>
                          <a:effectLst/>
                          <a:latin typeface="+mn-lt"/>
                          <a:ea typeface="+mn-ea"/>
                          <a:cs typeface="+mn-cs"/>
                        </a:rPr>
                        <a:t>trategies and interventions for treatment, prevention and promotion need to be based on scientific evidence and/or best practice, taking cultural</a:t>
                      </a:r>
                      <a:r>
                        <a:rPr lang="en-US" sz="800" kern="1200" baseline="0" dirty="0" smtClean="0">
                          <a:solidFill>
                            <a:schemeClr val="dk1"/>
                          </a:solidFill>
                          <a:effectLst/>
                          <a:latin typeface="+mn-lt"/>
                          <a:ea typeface="+mn-ea"/>
                          <a:cs typeface="+mn-cs"/>
                        </a:rPr>
                        <a:t> considerations into account</a:t>
                      </a:r>
                      <a:r>
                        <a:rPr lang="en-US" sz="800" kern="1200" dirty="0" smtClean="0">
                          <a:solidFill>
                            <a:schemeClr val="dk1"/>
                          </a:solidFill>
                          <a:effectLst/>
                          <a:latin typeface="+mn-lt"/>
                          <a:ea typeface="+mn-ea"/>
                          <a:cs typeface="+mn-cs"/>
                        </a:rPr>
                        <a:t>.</a:t>
                      </a:r>
                      <a:endParaRPr lang="en-US" sz="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mn-lt"/>
                        </a:rPr>
                        <a:t>Life course approach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rPr>
                        <a:t>Policies, plans, and services for mental health need to take account of health and social  needs at all stages of the life course, including infancy, childhood, adolescence, adulthood and older</a:t>
                      </a:r>
                      <a:r>
                        <a:rPr lang="en-US" sz="800" baseline="0" dirty="0" smtClean="0">
                          <a:solidFill>
                            <a:schemeClr val="tx1"/>
                          </a:solidFill>
                          <a:latin typeface="+mn-lt"/>
                        </a:rPr>
                        <a:t> age.</a:t>
                      </a:r>
                      <a:endParaRPr lang="en-US" sz="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Multisectoral</a:t>
                      </a:r>
                      <a:r>
                        <a:rPr lang="en-US" sz="1300" kern="1200" baseline="0" dirty="0" smtClean="0">
                          <a:solidFill>
                            <a:schemeClr val="dk1"/>
                          </a:solidFill>
                          <a:latin typeface="+mn-lt"/>
                          <a:ea typeface="+mn-ea"/>
                          <a:cs typeface="+mn-cs"/>
                        </a:rPr>
                        <a:t> a</a:t>
                      </a:r>
                      <a:r>
                        <a:rPr lang="en-US" sz="1300" kern="1200" dirty="0" smtClean="0">
                          <a:solidFill>
                            <a:schemeClr val="dk1"/>
                          </a:solidFill>
                          <a:latin typeface="+mn-lt"/>
                          <a:ea typeface="+mn-ea"/>
                          <a:cs typeface="+mn-cs"/>
                        </a:rPr>
                        <a:t>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effectLst/>
                          <a:latin typeface="+mn-lt"/>
                          <a:ea typeface="+mn-ea"/>
                          <a:cs typeface="+mn-cs"/>
                        </a:rPr>
                        <a:t>A comprehensive and coordinated response for mental health requires</a:t>
                      </a:r>
                      <a:r>
                        <a:rPr lang="en-US" sz="800" kern="1200" baseline="0" dirty="0" smtClean="0">
                          <a:solidFill>
                            <a:schemeClr val="dk1"/>
                          </a:solidFill>
                          <a:effectLst/>
                          <a:latin typeface="+mn-lt"/>
                          <a:ea typeface="+mn-ea"/>
                          <a:cs typeface="+mn-cs"/>
                        </a:rPr>
                        <a:t> partnership with multiple public sectors</a:t>
                      </a:r>
                      <a:r>
                        <a:rPr lang="en-US" sz="800" kern="1200" dirty="0" smtClean="0">
                          <a:solidFill>
                            <a:schemeClr val="dk1"/>
                          </a:solidFill>
                          <a:effectLst/>
                          <a:latin typeface="+mn-lt"/>
                          <a:ea typeface="+mn-ea"/>
                          <a:cs typeface="+mn-cs"/>
                        </a:rPr>
                        <a:t> such as health, education, employment, judicial</a:t>
                      </a:r>
                      <a:r>
                        <a:rPr lang="en-US" sz="800" kern="1200" baseline="0" dirty="0" smtClean="0">
                          <a:solidFill>
                            <a:schemeClr val="dk1"/>
                          </a:solidFill>
                          <a:effectLst/>
                          <a:latin typeface="+mn-lt"/>
                          <a:ea typeface="+mn-ea"/>
                          <a:cs typeface="+mn-cs"/>
                        </a:rPr>
                        <a:t>, housing, </a:t>
                      </a:r>
                      <a:r>
                        <a:rPr lang="en-US" sz="800" kern="1200" dirty="0" smtClean="0">
                          <a:solidFill>
                            <a:schemeClr val="dk1"/>
                          </a:solidFill>
                          <a:effectLst/>
                          <a:latin typeface="+mn-lt"/>
                          <a:ea typeface="+mn-ea"/>
                          <a:cs typeface="+mn-cs"/>
                        </a:rPr>
                        <a:t>social and other relevant sectors as well as the private sector, as appropriate to the country situation.</a:t>
                      </a:r>
                      <a:endParaRPr lang="en-US" sz="800" dirty="0">
                        <a:solidFill>
                          <a:srgbClr val="0070C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Empowerment of persons with mental disorders and psychosocial disabilities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Persons with mental disorders and psychosocial disabilities should be empowered and involved in mental health advocacy, policy, planning, legislation, service provision, monitoring, research and evaluation. </a:t>
                      </a:r>
                      <a:endParaRPr lang="en-US" sz="800" dirty="0">
                        <a:solidFill>
                          <a:srgbClr val="0070C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12484">
                <a:tc gridSpan="8">
                  <a:txBody>
                    <a:bodyPr/>
                    <a:lstStyle/>
                    <a:p>
                      <a:pPr marL="0" algn="ctr" defTabSz="914400" rtl="0" eaLnBrk="1" latinLnBrk="0" hangingPunct="1"/>
                      <a:r>
                        <a:rPr lang="en-US" sz="1800" kern="1200" dirty="0" smtClean="0">
                          <a:solidFill>
                            <a:srgbClr val="0070C0"/>
                          </a:solidFill>
                          <a:latin typeface="+mn-lt"/>
                          <a:ea typeface="+mn-ea"/>
                          <a:cs typeface="+mn-cs"/>
                        </a:rPr>
                        <a:t>Goal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To promote mental well-being, prevent mental disorders, provide care, enhance recovery, promote human rights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and reduce the mortality, morbidity and disability for persons with mental disorders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47">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Objectives and Targets</a:t>
                      </a:r>
                      <a:endParaRPr lang="en-US" sz="160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4179">
                <a:tc gridSpan="2">
                  <a:txBody>
                    <a:bodyPr/>
                    <a:lstStyle/>
                    <a:p>
                      <a:pPr marL="0" indent="0" algn="l">
                        <a:buFont typeface="+mj-lt"/>
                        <a:buNone/>
                      </a:pPr>
                      <a:r>
                        <a:rPr lang="en-US" sz="1000" b="1" i="1" dirty="0" smtClean="0">
                          <a:effectLst/>
                          <a:latin typeface="+mn-lt"/>
                          <a:ea typeface="SimSun"/>
                          <a:cs typeface="Times New Roman"/>
                        </a:rPr>
                        <a:t>1. To strengthen effective leadership and governance for mental health</a:t>
                      </a:r>
                    </a:p>
                    <a:p>
                      <a:pPr marL="0" indent="0" algn="l">
                        <a:buFont typeface="+mj-lt"/>
                        <a:buNone/>
                      </a:pPr>
                      <a:endParaRPr lang="en-US" sz="1000" dirty="0" smtClean="0">
                        <a:effectLst/>
                        <a:latin typeface="+mn-lt"/>
                        <a:ea typeface="SimSun"/>
                        <a:cs typeface="Times New Roman"/>
                      </a:endParaRPr>
                    </a:p>
                    <a:p>
                      <a:pPr marL="0" indent="0" algn="l">
                        <a:buFont typeface="+mj-lt"/>
                        <a:buNone/>
                      </a:pPr>
                      <a:r>
                        <a:rPr lang="en-US" sz="1000" i="1" u="sng" dirty="0" smtClean="0">
                          <a:solidFill>
                            <a:srgbClr val="FF0000"/>
                          </a:solidFill>
                          <a:effectLst/>
                          <a:latin typeface="+mn-lt"/>
                          <a:ea typeface="SimSun"/>
                          <a:cs typeface="Times New Roman"/>
                        </a:rPr>
                        <a:t>Global target 1.1</a:t>
                      </a:r>
                      <a:r>
                        <a:rPr lang="en-US" sz="1000" i="1" dirty="0" smtClean="0">
                          <a:solidFill>
                            <a:srgbClr val="FF0000"/>
                          </a:solidFill>
                          <a:effectLst/>
                          <a:latin typeface="+mn-lt"/>
                          <a:ea typeface="SimSun"/>
                          <a:cs typeface="Times New Roman"/>
                        </a:rPr>
                        <a:t>:</a:t>
                      </a:r>
                      <a:r>
                        <a:rPr lang="en-US" sz="1000" i="1" baseline="0" dirty="0" smtClean="0">
                          <a:solidFill>
                            <a:srgbClr val="FF0000"/>
                          </a:solidFill>
                          <a:effectLst/>
                          <a:latin typeface="+mn-lt"/>
                          <a:ea typeface="SimSun"/>
                          <a:cs typeface="Times New Roman"/>
                        </a:rPr>
                        <a:t> </a:t>
                      </a:r>
                      <a:r>
                        <a:rPr lang="en-US" sz="1000" i="1" dirty="0" smtClean="0">
                          <a:solidFill>
                            <a:srgbClr val="FF0000"/>
                          </a:solidFill>
                          <a:effectLst/>
                          <a:latin typeface="+mn-lt"/>
                          <a:ea typeface="SimSun"/>
                          <a:cs typeface="Times New Roman"/>
                        </a:rPr>
                        <a:t>80% of countries will have developed or updated their policy/plan</a:t>
                      </a:r>
                      <a:r>
                        <a:rPr lang="en-US" sz="1000" i="1" baseline="0" dirty="0" smtClean="0">
                          <a:solidFill>
                            <a:srgbClr val="FF0000"/>
                          </a:solidFill>
                          <a:effectLst/>
                          <a:latin typeface="+mn-lt"/>
                          <a:ea typeface="SimSun"/>
                          <a:cs typeface="Times New Roman"/>
                        </a:rPr>
                        <a:t> for mental health in line with international and regional human rights instruments (by the year 2020)</a:t>
                      </a:r>
                      <a:r>
                        <a:rPr lang="en-US" sz="1000" i="1" dirty="0" smtClean="0">
                          <a:solidFill>
                            <a:srgbClr val="FF0000"/>
                          </a:solidFill>
                          <a:effectLst/>
                          <a:latin typeface="+mn-lt"/>
                          <a:ea typeface="SimSun"/>
                          <a:cs typeface="Times New Roman"/>
                        </a:rPr>
                        <a:t>.</a:t>
                      </a:r>
                      <a:r>
                        <a:rPr lang="en-US" sz="1000" dirty="0" smtClean="0">
                          <a:solidFill>
                            <a:srgbClr val="FF0000"/>
                          </a:solidFill>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00" b="0" i="1" u="none" strike="noStrike" kern="1200" cap="none" spc="0" normalizeH="0" baseline="0" noProof="0" dirty="0" smtClean="0">
                        <a:ln>
                          <a:noFill/>
                        </a:ln>
                        <a:solidFill>
                          <a:prstClr val="black"/>
                        </a:solidFill>
                        <a:effectLst/>
                        <a:uLnTx/>
                        <a:uFillTx/>
                        <a:latin typeface="+mn-lt"/>
                        <a:ea typeface="SimSun"/>
                        <a:cs typeface="Times New Roman"/>
                      </a:endParaRPr>
                    </a:p>
                    <a:p>
                      <a:pPr marL="0" indent="0" algn="l">
                        <a:buFont typeface="+mj-lt"/>
                        <a:buNone/>
                      </a:pPr>
                      <a:r>
                        <a:rPr lang="en-US" sz="1000" i="1" u="sng" dirty="0" smtClean="0">
                          <a:solidFill>
                            <a:srgbClr val="FF0000"/>
                          </a:solidFill>
                          <a:effectLst/>
                          <a:latin typeface="+mn-lt"/>
                          <a:ea typeface="SimSun"/>
                          <a:cs typeface="Times New Roman"/>
                        </a:rPr>
                        <a:t>Global target 1.2</a:t>
                      </a:r>
                      <a:r>
                        <a:rPr lang="en-US" sz="1000" i="1" dirty="0" smtClean="0">
                          <a:solidFill>
                            <a:srgbClr val="FF0000"/>
                          </a:solidFill>
                          <a:effectLst/>
                          <a:latin typeface="+mn-lt"/>
                          <a:ea typeface="SimSun"/>
                          <a:cs typeface="Times New Roman"/>
                        </a:rPr>
                        <a:t>:</a:t>
                      </a:r>
                      <a:r>
                        <a:rPr lang="en-US" sz="1000" i="1" baseline="0" dirty="0" smtClean="0">
                          <a:solidFill>
                            <a:srgbClr val="FF0000"/>
                          </a:solidFill>
                          <a:effectLst/>
                          <a:latin typeface="+mn-lt"/>
                          <a:ea typeface="SimSun"/>
                          <a:cs typeface="Times New Roman"/>
                        </a:rPr>
                        <a:t> 5</a:t>
                      </a:r>
                      <a:r>
                        <a:rPr lang="en-US" sz="1000" i="1" dirty="0" smtClean="0">
                          <a:solidFill>
                            <a:srgbClr val="FF0000"/>
                          </a:solidFill>
                          <a:effectLst/>
                          <a:latin typeface="+mn-lt"/>
                          <a:ea typeface="SimSun"/>
                          <a:cs typeface="Times New Roman"/>
                        </a:rPr>
                        <a:t>0% of countries will have developed or updated their law </a:t>
                      </a:r>
                      <a:r>
                        <a:rPr lang="en-US" sz="1000" i="1" baseline="0" dirty="0" smtClean="0">
                          <a:solidFill>
                            <a:srgbClr val="FF0000"/>
                          </a:solidFill>
                          <a:effectLst/>
                          <a:latin typeface="+mn-lt"/>
                          <a:ea typeface="SimSun"/>
                          <a:cs typeface="Times New Roman"/>
                        </a:rPr>
                        <a:t>for mental health in line with international and regional human rights instruments (by the year 2020)</a:t>
                      </a:r>
                      <a:r>
                        <a:rPr lang="en-US" sz="1000" i="1" dirty="0" smtClean="0">
                          <a:solidFill>
                            <a:srgbClr val="FF0000"/>
                          </a:solidFill>
                          <a:effectLst/>
                          <a:latin typeface="+mn-lt"/>
                          <a:ea typeface="SimSun"/>
                          <a:cs typeface="Times New Roman"/>
                        </a:rPr>
                        <a:t>.</a:t>
                      </a:r>
                      <a:r>
                        <a:rPr lang="en-US" sz="1000" dirty="0" smtClean="0">
                          <a:solidFill>
                            <a:srgbClr val="FF0000"/>
                          </a:solidFill>
                          <a:effectLst/>
                          <a:latin typeface="+mn-lt"/>
                          <a:ea typeface="SimSun"/>
                          <a:cs typeface="Times New Roman"/>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indent="0" algn="l">
                        <a:buFont typeface="+mj-lt"/>
                        <a:buNone/>
                      </a:pPr>
                      <a:r>
                        <a:rPr lang="en-US" sz="1000" b="1" i="1" dirty="0" smtClean="0">
                          <a:effectLst/>
                          <a:latin typeface="+mn-lt"/>
                          <a:ea typeface="SimSun"/>
                          <a:cs typeface="Times New Roman"/>
                        </a:rPr>
                        <a:t>2. To provide comprehensive, integrated and responsive mental health and social care services in community-based</a:t>
                      </a:r>
                      <a:r>
                        <a:rPr lang="en-US" sz="1000" b="1" i="1" baseline="0" dirty="0" smtClean="0">
                          <a:effectLst/>
                          <a:latin typeface="+mn-lt"/>
                          <a:ea typeface="SimSun"/>
                          <a:cs typeface="Times New Roman"/>
                        </a:rPr>
                        <a:t> </a:t>
                      </a:r>
                      <a:r>
                        <a:rPr lang="en-US" sz="1000" b="1" i="1" dirty="0" smtClean="0">
                          <a:effectLst/>
                          <a:latin typeface="+mn-lt"/>
                          <a:ea typeface="SimSun"/>
                          <a:cs typeface="Times New Roman"/>
                        </a:rPr>
                        <a:t>settings</a:t>
                      </a:r>
                    </a:p>
                    <a:p>
                      <a:pPr marL="0" indent="0" algn="l">
                        <a:buFont typeface="+mj-lt"/>
                        <a:buNone/>
                      </a:pPr>
                      <a:endParaRPr lang="en-US" sz="1000" i="1" dirty="0" smtClean="0">
                        <a:effectLst/>
                        <a:latin typeface="+mn-lt"/>
                        <a:ea typeface="SimSun"/>
                        <a:cs typeface="Times New Roman"/>
                      </a:endParaRPr>
                    </a:p>
                    <a:p>
                      <a:pPr marL="0" indent="0" algn="l">
                        <a:buFont typeface="+mj-lt"/>
                        <a:buNone/>
                      </a:pPr>
                      <a:r>
                        <a:rPr lang="en-US" sz="1000" i="1" u="sng" dirty="0" smtClean="0">
                          <a:solidFill>
                            <a:srgbClr val="FF0000"/>
                          </a:solidFill>
                          <a:effectLst/>
                          <a:latin typeface="+mn-lt"/>
                          <a:ea typeface="SimSun"/>
                          <a:cs typeface="Times New Roman"/>
                        </a:rPr>
                        <a:t>Global target 2</a:t>
                      </a:r>
                      <a:r>
                        <a:rPr lang="en-US" sz="1000" i="1" dirty="0" smtClean="0">
                          <a:solidFill>
                            <a:srgbClr val="FF0000"/>
                          </a:solidFill>
                          <a:effectLst/>
                          <a:latin typeface="+mn-lt"/>
                          <a:ea typeface="SimSun"/>
                          <a:cs typeface="Times New Roman"/>
                        </a:rPr>
                        <a:t>: Service</a:t>
                      </a:r>
                      <a:r>
                        <a:rPr lang="en-US" sz="1000" i="1" baseline="0" dirty="0" smtClean="0">
                          <a:solidFill>
                            <a:srgbClr val="FF0000"/>
                          </a:solidFill>
                          <a:effectLst/>
                          <a:latin typeface="+mn-lt"/>
                          <a:ea typeface="SimSun"/>
                          <a:cs typeface="Times New Roman"/>
                        </a:rPr>
                        <a:t> coverage for severe mental disorders will have increased by 20%</a:t>
                      </a:r>
                      <a:r>
                        <a:rPr lang="en-US" sz="1000" i="1" dirty="0" smtClean="0">
                          <a:solidFill>
                            <a:srgbClr val="FF0000"/>
                          </a:solidFill>
                          <a:effectLst/>
                          <a:latin typeface="+mn-lt"/>
                          <a:ea typeface="SimSun"/>
                          <a:cs typeface="Times New Roman"/>
                        </a:rPr>
                        <a:t> (by the year 2020).</a:t>
                      </a:r>
                      <a:endParaRPr lang="en-US" sz="1000" i="1"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indent="0" algn="l">
                        <a:buFont typeface="+mj-lt"/>
                        <a:buNone/>
                      </a:pPr>
                      <a:endParaRPr lang="en-US" sz="1100" i="1" kern="1200" dirty="0">
                        <a:solidFill>
                          <a:srgbClr val="FF0000"/>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lvl="0" indent="0" rtl="0">
                        <a:lnSpc>
                          <a:spcPct val="105000"/>
                        </a:lnSpc>
                        <a:spcAft>
                          <a:spcPts val="1000"/>
                        </a:spcAft>
                        <a:buFont typeface="+mj-lt"/>
                        <a:buNone/>
                      </a:pPr>
                      <a:r>
                        <a:rPr lang="en-US" sz="1000" b="1" i="1" dirty="0" smtClean="0">
                          <a:effectLst/>
                          <a:latin typeface="+mn-lt"/>
                          <a:ea typeface="SimSun"/>
                          <a:cs typeface="Times New Roman"/>
                        </a:rPr>
                        <a:t>3.</a:t>
                      </a:r>
                      <a:r>
                        <a:rPr lang="en-US" sz="1000" b="1" i="1" dirty="0" smtClean="0">
                          <a:solidFill>
                            <a:schemeClr val="tx1"/>
                          </a:solidFill>
                          <a:effectLst/>
                          <a:latin typeface="+mn-lt"/>
                          <a:ea typeface="SimSun"/>
                          <a:cs typeface="Times New Roman"/>
                        </a:rPr>
                        <a:t> To implement</a:t>
                      </a:r>
                      <a:r>
                        <a:rPr lang="en-US" sz="1000" b="1" i="1" baseline="0" dirty="0" smtClean="0">
                          <a:solidFill>
                            <a:schemeClr val="tx1"/>
                          </a:solidFill>
                          <a:effectLst/>
                          <a:latin typeface="+mn-lt"/>
                          <a:ea typeface="SimSun"/>
                          <a:cs typeface="Times New Roman"/>
                        </a:rPr>
                        <a:t> strategies for </a:t>
                      </a:r>
                      <a:r>
                        <a:rPr lang="en-US" sz="1000" b="1" i="1" dirty="0" smtClean="0">
                          <a:effectLst/>
                          <a:latin typeface="+mn-lt"/>
                          <a:ea typeface="SimSun"/>
                          <a:cs typeface="Times New Roman"/>
                        </a:rPr>
                        <a:t>promotion and prevention in mental health</a:t>
                      </a:r>
                    </a:p>
                    <a:p>
                      <a:pPr marL="0" lvl="0" indent="0" rtl="0">
                        <a:lnSpc>
                          <a:spcPct val="105000"/>
                        </a:lnSpc>
                        <a:spcAft>
                          <a:spcPts val="1000"/>
                        </a:spcAft>
                        <a:buFont typeface="+mj-lt"/>
                        <a:buNone/>
                      </a:pPr>
                      <a:r>
                        <a:rPr lang="en-US" sz="1000" i="1" u="sng" dirty="0" smtClean="0">
                          <a:solidFill>
                            <a:srgbClr val="FF0000"/>
                          </a:solidFill>
                          <a:effectLst/>
                          <a:latin typeface="+mn-lt"/>
                          <a:ea typeface="SimSun"/>
                          <a:cs typeface="Times New Roman"/>
                        </a:rPr>
                        <a:t>Global target 3.1</a:t>
                      </a:r>
                      <a:r>
                        <a:rPr lang="en-US" sz="1000" i="1" dirty="0" smtClean="0">
                          <a:solidFill>
                            <a:srgbClr val="FF0000"/>
                          </a:solidFill>
                          <a:effectLst/>
                          <a:latin typeface="+mn-lt"/>
                          <a:ea typeface="SimSun"/>
                          <a:cs typeface="Times New Roman"/>
                        </a:rPr>
                        <a:t>: 80% of countries will have at least two functioning national, multisectoral</a:t>
                      </a:r>
                      <a:r>
                        <a:rPr lang="en-US" sz="1000" i="1" baseline="0" dirty="0" smtClean="0">
                          <a:solidFill>
                            <a:srgbClr val="FF0000"/>
                          </a:solidFill>
                          <a:effectLst/>
                          <a:latin typeface="+mn-lt"/>
                          <a:ea typeface="SimSun"/>
                          <a:cs typeface="Times New Roman"/>
                        </a:rPr>
                        <a:t> </a:t>
                      </a:r>
                      <a:r>
                        <a:rPr lang="en-US" sz="1000" i="1" dirty="0" smtClean="0">
                          <a:solidFill>
                            <a:srgbClr val="FF0000"/>
                          </a:solidFill>
                          <a:effectLst/>
                          <a:latin typeface="+mn-lt"/>
                          <a:ea typeface="SimSun"/>
                          <a:cs typeface="Times New Roman"/>
                        </a:rPr>
                        <a:t>mental health promotion and prevention </a:t>
                      </a:r>
                      <a:r>
                        <a:rPr lang="en-US" sz="1000" i="1" dirty="0" err="1" smtClean="0">
                          <a:solidFill>
                            <a:srgbClr val="FF0000"/>
                          </a:solidFill>
                          <a:effectLst/>
                          <a:latin typeface="+mn-lt"/>
                          <a:ea typeface="SimSun"/>
                          <a:cs typeface="Times New Roman"/>
                        </a:rPr>
                        <a:t>programmes</a:t>
                      </a:r>
                      <a:r>
                        <a:rPr lang="en-US" sz="1000" i="1" dirty="0" smtClean="0">
                          <a:solidFill>
                            <a:srgbClr val="FF0000"/>
                          </a:solidFill>
                          <a:effectLst/>
                          <a:latin typeface="+mn-lt"/>
                          <a:ea typeface="SimSun"/>
                          <a:cs typeface="Times New Roman"/>
                        </a:rPr>
                        <a:t> (by the year 2020</a:t>
                      </a:r>
                      <a:r>
                        <a:rPr lang="en-US" sz="1000" i="1" baseline="0" dirty="0" smtClean="0">
                          <a:solidFill>
                            <a:srgbClr val="FF0000"/>
                          </a:solidFill>
                          <a:effectLst/>
                          <a:latin typeface="+mn-lt"/>
                          <a:ea typeface="SimSun"/>
                          <a:cs typeface="Times New Roman"/>
                        </a:rPr>
                        <a:t>)</a:t>
                      </a:r>
                      <a:r>
                        <a:rPr lang="en-US" sz="1000" i="1" dirty="0" smtClean="0">
                          <a:solidFill>
                            <a:srgbClr val="FF0000"/>
                          </a:solidFill>
                          <a:effectLst/>
                          <a:latin typeface="+mn-lt"/>
                          <a:ea typeface="SimSun"/>
                          <a:cs typeface="Times New Roman"/>
                        </a:rPr>
                        <a:t>. </a:t>
                      </a:r>
                    </a:p>
                    <a:p>
                      <a:pPr marL="0" lvl="0" indent="0" rtl="0">
                        <a:lnSpc>
                          <a:spcPct val="105000"/>
                        </a:lnSpc>
                        <a:spcAft>
                          <a:spcPts val="1000"/>
                        </a:spcAft>
                        <a:buFont typeface="+mj-lt"/>
                        <a:buNone/>
                      </a:pPr>
                      <a:r>
                        <a:rPr lang="en-US" sz="1000" i="1" u="sng" dirty="0" smtClean="0">
                          <a:solidFill>
                            <a:srgbClr val="FF0000"/>
                          </a:solidFill>
                          <a:effectLst/>
                          <a:latin typeface="+mn-lt"/>
                          <a:ea typeface="SimSun"/>
                          <a:cs typeface="Times New Roman"/>
                        </a:rPr>
                        <a:t>Global target 3.2</a:t>
                      </a:r>
                      <a:r>
                        <a:rPr lang="en-US" sz="1000" i="1" dirty="0" smtClean="0">
                          <a:solidFill>
                            <a:srgbClr val="FF0000"/>
                          </a:solidFill>
                          <a:effectLst/>
                          <a:latin typeface="+mn-lt"/>
                          <a:ea typeface="SimSun"/>
                          <a:cs typeface="Times New Roman"/>
                        </a:rPr>
                        <a:t>: The</a:t>
                      </a:r>
                      <a:r>
                        <a:rPr lang="en-US" sz="1000" i="1" baseline="0" dirty="0" smtClean="0">
                          <a:solidFill>
                            <a:srgbClr val="FF0000"/>
                          </a:solidFill>
                          <a:effectLst/>
                          <a:latin typeface="+mn-lt"/>
                          <a:ea typeface="SimSun"/>
                          <a:cs typeface="Times New Roman"/>
                        </a:rPr>
                        <a:t> r</a:t>
                      </a:r>
                      <a:r>
                        <a:rPr lang="en-US" sz="1000" i="1" dirty="0" smtClean="0">
                          <a:solidFill>
                            <a:srgbClr val="FF0000"/>
                          </a:solidFill>
                          <a:effectLst/>
                          <a:latin typeface="+mn-lt"/>
                          <a:ea typeface="SimSun"/>
                          <a:cs typeface="Times New Roman"/>
                        </a:rPr>
                        <a:t>ate of suicide in</a:t>
                      </a:r>
                      <a:r>
                        <a:rPr lang="en-US" sz="1000" i="1" baseline="0" dirty="0" smtClean="0">
                          <a:solidFill>
                            <a:srgbClr val="FF0000"/>
                          </a:solidFill>
                          <a:effectLst/>
                          <a:latin typeface="+mn-lt"/>
                          <a:ea typeface="SimSun"/>
                          <a:cs typeface="Times New Roman"/>
                        </a:rPr>
                        <a:t> countries will be reduced by 10% (by the year 2020).</a:t>
                      </a:r>
                      <a:endParaRPr lang="en-US" sz="1000" i="1" dirty="0">
                        <a:solidFill>
                          <a:srgbClr val="FF0000"/>
                        </a:solidFill>
                        <a:effectLst/>
                        <a:latin typeface="+mn-lt"/>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1" dirty="0" smtClean="0">
                          <a:effectLst/>
                          <a:latin typeface="+mn-lt"/>
                          <a:ea typeface="SimSun"/>
                          <a:cs typeface="Times New Roman"/>
                        </a:rPr>
                        <a:t>4. To strengthen information systems, evidence and research for mental health</a:t>
                      </a:r>
                      <a:r>
                        <a:rPr lang="en-US" sz="1000" dirty="0" smtClean="0">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dirty="0" smtClean="0">
                        <a:solidFill>
                          <a:srgbClr val="FF0000"/>
                        </a:solidFill>
                        <a:effectLst/>
                        <a:latin typeface="+mn-lt"/>
                        <a:ea typeface="SimSun"/>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i="1" u="sng" dirty="0" smtClean="0">
                          <a:solidFill>
                            <a:srgbClr val="FF0000"/>
                          </a:solidFill>
                          <a:effectLst/>
                          <a:latin typeface="+mn-lt"/>
                          <a:ea typeface="SimSun"/>
                          <a:cs typeface="Times New Roman"/>
                        </a:rPr>
                        <a:t>Global target 4</a:t>
                      </a:r>
                      <a:r>
                        <a:rPr lang="en-US" sz="1000" i="1" dirty="0" smtClean="0">
                          <a:solidFill>
                            <a:srgbClr val="FF0000"/>
                          </a:solidFill>
                          <a:effectLst/>
                          <a:latin typeface="+mn-lt"/>
                          <a:ea typeface="SimSun"/>
                          <a:cs typeface="Times New Roman"/>
                        </a:rPr>
                        <a:t>: 80% of countries will be routinely collecting and reporting at least a core set of </a:t>
                      </a:r>
                      <a:r>
                        <a:rPr lang="en-US" sz="1000" i="1" baseline="0" dirty="0" smtClean="0">
                          <a:solidFill>
                            <a:srgbClr val="FF0000"/>
                          </a:solidFill>
                          <a:effectLst/>
                          <a:latin typeface="+mn-lt"/>
                          <a:ea typeface="SimSun"/>
                          <a:cs typeface="Times New Roman"/>
                        </a:rPr>
                        <a:t>m</a:t>
                      </a:r>
                      <a:r>
                        <a:rPr lang="en-US" sz="1000" i="1" dirty="0" smtClean="0">
                          <a:solidFill>
                            <a:srgbClr val="FF0000"/>
                          </a:solidFill>
                          <a:effectLst/>
                          <a:latin typeface="+mn-lt"/>
                          <a:ea typeface="SimSun"/>
                          <a:cs typeface="Times New Roman"/>
                        </a:rPr>
                        <a:t>ental health indicators</a:t>
                      </a:r>
                      <a:r>
                        <a:rPr lang="en-US" sz="1000" i="1" baseline="0" dirty="0" smtClean="0">
                          <a:solidFill>
                            <a:srgbClr val="FF0000"/>
                          </a:solidFill>
                          <a:effectLst/>
                          <a:latin typeface="+mn-lt"/>
                          <a:ea typeface="SimSun"/>
                          <a:cs typeface="Times New Roman"/>
                        </a:rPr>
                        <a:t> every two years through their national health and social information systems</a:t>
                      </a:r>
                      <a:r>
                        <a:rPr lang="en-US" sz="1000" i="1" dirty="0" smtClean="0">
                          <a:solidFill>
                            <a:srgbClr val="FF0000"/>
                          </a:solidFill>
                          <a:effectLst/>
                          <a:latin typeface="+mn-lt"/>
                          <a:ea typeface="SimSun"/>
                          <a:cs typeface="Times New Roman"/>
                        </a:rPr>
                        <a:t> (by the year 2020).</a:t>
                      </a:r>
                      <a:endParaRPr lang="en-US"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solidFill>
                          <a:schemeClr val="dk1"/>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4224690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b="1" dirty="0" smtClean="0"/>
              <a:t>Some core resources </a:t>
            </a:r>
            <a:br>
              <a:rPr lang="en-GB" sz="2800" b="1" dirty="0" smtClean="0"/>
            </a:br>
            <a:r>
              <a:rPr lang="en-GB" sz="2800" b="1" dirty="0" smtClean="0"/>
              <a:t>to orient students and colleagues to GMH  </a:t>
            </a:r>
            <a:r>
              <a:rPr lang="en-GB" sz="2800" dirty="0" smtClean="0"/>
              <a:t/>
            </a:r>
            <a:br>
              <a:rPr lang="en-GB" sz="2800" dirty="0" smtClean="0"/>
            </a:br>
            <a:endParaRPr lang="en-GB" sz="2800" dirty="0"/>
          </a:p>
        </p:txBody>
      </p:sp>
      <p:sp>
        <p:nvSpPr>
          <p:cNvPr id="3" name="Content Placeholder 2"/>
          <p:cNvSpPr>
            <a:spLocks noGrp="1"/>
          </p:cNvSpPr>
          <p:nvPr>
            <p:ph idx="1"/>
          </p:nvPr>
        </p:nvSpPr>
        <p:spPr>
          <a:xfrm>
            <a:off x="0" y="1219200"/>
            <a:ext cx="9144000" cy="5638800"/>
          </a:xfrm>
        </p:spPr>
        <p:txBody>
          <a:bodyPr>
            <a:noAutofit/>
          </a:bodyPr>
          <a:lstStyle/>
          <a:p>
            <a:pPr>
              <a:buNone/>
            </a:pPr>
            <a:endParaRPr lang="en-GB" sz="1800" dirty="0" smtClean="0"/>
          </a:p>
          <a:p>
            <a:r>
              <a:rPr lang="en-GB" sz="1800" u="sng" dirty="0" smtClean="0">
                <a:hlinkClick r:id="rId2"/>
              </a:rPr>
              <a:t>Transforming Lives, Enhancing Communities: Innovations in GMH</a:t>
            </a:r>
            <a:r>
              <a:rPr lang="en-US" sz="1800" dirty="0" smtClean="0"/>
              <a:t> </a:t>
            </a:r>
            <a:r>
              <a:rPr lang="en-GB" sz="1800" dirty="0" smtClean="0"/>
              <a:t>by </a:t>
            </a:r>
            <a:r>
              <a:rPr lang="en-GB" sz="1800" dirty="0" err="1" smtClean="0"/>
              <a:t>Vikram</a:t>
            </a:r>
            <a:r>
              <a:rPr lang="en-GB" sz="1800" dirty="0" smtClean="0"/>
              <a:t> Patel and </a:t>
            </a:r>
            <a:r>
              <a:rPr lang="en-GB" sz="1800" dirty="0" err="1" smtClean="0"/>
              <a:t>Shekhar</a:t>
            </a:r>
            <a:r>
              <a:rPr lang="en-GB" sz="1800" dirty="0" smtClean="0"/>
              <a:t> </a:t>
            </a:r>
            <a:r>
              <a:rPr lang="en-GB" sz="1800" dirty="0" err="1" smtClean="0"/>
              <a:t>Saxena</a:t>
            </a:r>
            <a:r>
              <a:rPr lang="en-GB" sz="1800" dirty="0" smtClean="0"/>
              <a:t> (</a:t>
            </a:r>
            <a:r>
              <a:rPr lang="en-GB" sz="1800" i="1" dirty="0" smtClean="0"/>
              <a:t>New England Journal of Medicine</a:t>
            </a:r>
            <a:r>
              <a:rPr lang="en-GB" sz="1800" dirty="0" smtClean="0"/>
              <a:t>, 01/2014) </a:t>
            </a:r>
            <a:r>
              <a:rPr lang="en-GB" sz="1800" u="sng" dirty="0" smtClean="0">
                <a:hlinkClick r:id="rId2"/>
              </a:rPr>
              <a:t>http://www.nejm.org/doi/full/10.1056/NEJMp1315214</a:t>
            </a:r>
            <a:endParaRPr lang="en-GB" sz="1800" dirty="0" smtClean="0"/>
          </a:p>
          <a:p>
            <a:pPr>
              <a:buNone/>
            </a:pPr>
            <a:r>
              <a:rPr lang="en-GB" sz="1800" dirty="0" smtClean="0"/>
              <a:t> </a:t>
            </a:r>
          </a:p>
          <a:p>
            <a:r>
              <a:rPr lang="en-US" sz="1800" u="sng" dirty="0" smtClean="0">
                <a:hlinkClick r:id="rId3"/>
              </a:rPr>
              <a:t>Global Mental Health:  A Resource Map for Connecting and Contributing</a:t>
            </a:r>
            <a:r>
              <a:rPr lang="en-US" sz="1800" dirty="0" smtClean="0"/>
              <a:t> (</a:t>
            </a:r>
            <a:r>
              <a:rPr lang="en-US" sz="1800" i="1" dirty="0" smtClean="0"/>
              <a:t>Psychology International</a:t>
            </a:r>
            <a:r>
              <a:rPr lang="en-US" sz="1800" dirty="0" smtClean="0"/>
              <a:t>, July 2011, Kelly).  Links to 10 core resources. </a:t>
            </a:r>
            <a:r>
              <a:rPr lang="en-US" sz="1800" u="sng" dirty="0" smtClean="0">
                <a:hlinkClick r:id="rId3"/>
              </a:rPr>
              <a:t>http://www.apa.org/international/pi/2011/07/global-health.aspx</a:t>
            </a:r>
            <a:endParaRPr lang="en-GB" sz="1800" dirty="0" smtClean="0"/>
          </a:p>
          <a:p>
            <a:pPr>
              <a:buNone/>
            </a:pPr>
            <a:r>
              <a:rPr lang="en-US" sz="1800" dirty="0" smtClean="0"/>
              <a:t> </a:t>
            </a:r>
            <a:endParaRPr lang="en-GB" sz="1800" dirty="0" smtClean="0"/>
          </a:p>
          <a:p>
            <a:r>
              <a:rPr lang="en-US" sz="1800" dirty="0" smtClean="0"/>
              <a:t>Global Mental Health: Strategies for Staying Updated (</a:t>
            </a:r>
            <a:r>
              <a:rPr lang="en-US" sz="1800" u="sng" dirty="0" smtClean="0">
                <a:hlinkClick r:id="rId4"/>
              </a:rPr>
              <a:t>TBA/linked</a:t>
            </a:r>
            <a:r>
              <a:rPr lang="en-US" sz="1800" dirty="0" smtClean="0"/>
              <a:t>--(</a:t>
            </a:r>
            <a:r>
              <a:rPr lang="en-US" sz="1800" i="1" dirty="0" smtClean="0"/>
              <a:t>Psychology International</a:t>
            </a:r>
            <a:r>
              <a:rPr lang="en-US" sz="1800" dirty="0" smtClean="0"/>
              <a:t>, April 2014, Kelly). Describes seven “GMH flows” and their inclusion in different sectors and health/development agendas.</a:t>
            </a:r>
            <a:r>
              <a:rPr lang="en-GB" sz="1800" dirty="0" smtClean="0"/>
              <a:t> </a:t>
            </a:r>
            <a:r>
              <a:rPr lang="en-US" sz="1800" u="sng" dirty="0" smtClean="0">
                <a:hlinkClick r:id="rId4"/>
              </a:rPr>
              <a:t>http://www.apa.org/international/index.aspx</a:t>
            </a:r>
            <a:endParaRPr lang="en-GB" sz="1800" dirty="0" smtClean="0"/>
          </a:p>
          <a:p>
            <a:pPr>
              <a:buNone/>
            </a:pPr>
            <a:r>
              <a:rPr lang="en-US" sz="1800" dirty="0" smtClean="0"/>
              <a:t> </a:t>
            </a:r>
            <a:endParaRPr lang="en-GB" sz="1800" dirty="0" smtClean="0"/>
          </a:p>
          <a:p>
            <a:r>
              <a:rPr lang="en-GB" sz="1800" dirty="0" smtClean="0"/>
              <a:t>WHO: </a:t>
            </a:r>
            <a:r>
              <a:rPr lang="en-GB" sz="1800" i="1" u="sng" dirty="0" smtClean="0">
                <a:hlinkClick r:id="rId5"/>
              </a:rPr>
              <a:t>Mental Health Action Plan 2013-2020</a:t>
            </a:r>
            <a:r>
              <a:rPr lang="en-US" sz="1800" dirty="0" smtClean="0"/>
              <a:t> </a:t>
            </a:r>
            <a:r>
              <a:rPr lang="en-GB" sz="1800" dirty="0" smtClean="0"/>
              <a:t>is a foundational document for the global and national development of MH; </a:t>
            </a:r>
            <a:r>
              <a:rPr lang="en-GB" sz="1800" u="sng" dirty="0" err="1" smtClean="0">
                <a:hlinkClick r:id="rId6"/>
              </a:rPr>
              <a:t>MINDbank</a:t>
            </a:r>
            <a:r>
              <a:rPr lang="en-US" sz="1800" dirty="0" smtClean="0"/>
              <a:t> </a:t>
            </a:r>
            <a:r>
              <a:rPr lang="en-GB" sz="1800" dirty="0" smtClean="0"/>
              <a:t>is an online platform with </a:t>
            </a:r>
            <a:r>
              <a:rPr lang="en-US" sz="1800" dirty="0" smtClean="0"/>
              <a:t>resources for MH, substance abuse, disability.</a:t>
            </a:r>
            <a:endParaRPr lang="en-GB" sz="1800" dirty="0" smtClean="0"/>
          </a:p>
          <a:p>
            <a:endParaRPr lang="en-GB" sz="1800" dirty="0"/>
          </a:p>
        </p:txBody>
      </p:sp>
      <p:pic>
        <p:nvPicPr>
          <p:cNvPr id="4" name="Picture 5" descr="http://theflashblog.com/map.gif"/>
          <p:cNvPicPr>
            <a:picLocks noChangeAspect="1" noChangeArrowheads="1"/>
          </p:cNvPicPr>
          <p:nvPr/>
        </p:nvPicPr>
        <p:blipFill>
          <a:blip r:embed="rId7" r:link="rId8"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rgbClr val="00B0F0"/>
                </a:solidFill>
              </a:rPr>
              <a:t/>
            </a:r>
            <a:br>
              <a:rPr lang="en-US" b="1" dirty="0" smtClean="0">
                <a:solidFill>
                  <a:srgbClr val="00B0F0"/>
                </a:solidFill>
              </a:rPr>
            </a:br>
            <a:r>
              <a:rPr lang="en-US" b="1" dirty="0" smtClean="0">
                <a:solidFill>
                  <a:srgbClr val="00B0F0"/>
                </a:solidFill>
              </a:rPr>
              <a:t/>
            </a:r>
            <a:br>
              <a:rPr lang="en-US" b="1" dirty="0" smtClean="0">
                <a:solidFill>
                  <a:srgbClr val="00B0F0"/>
                </a:solidFill>
              </a:rPr>
            </a:br>
            <a:r>
              <a:rPr lang="en-US" b="1" dirty="0" smtClean="0">
                <a:solidFill>
                  <a:srgbClr val="00B0F0"/>
                </a:solidFill>
              </a:rPr>
              <a:t> </a:t>
            </a:r>
            <a:r>
              <a:rPr lang="en-US" b="1" dirty="0" smtClean="0">
                <a:solidFill>
                  <a:srgbClr val="0000CC"/>
                </a:solidFill>
              </a:rPr>
              <a:t>Some Final Thoughts </a:t>
            </a:r>
            <a:r>
              <a:rPr lang="en-US" b="1" dirty="0" smtClean="0">
                <a:solidFill>
                  <a:srgbClr val="00B0F0"/>
                </a:solidFill>
              </a:rPr>
              <a:t/>
            </a:r>
            <a:br>
              <a:rPr lang="en-US" b="1" dirty="0" smtClean="0">
                <a:solidFill>
                  <a:srgbClr val="00B0F0"/>
                </a:solidFill>
              </a:rPr>
            </a:br>
            <a:r>
              <a:rPr lang="en-US" b="1" dirty="0" smtClean="0">
                <a:solidFill>
                  <a:srgbClr val="00B0F0"/>
                </a:solidFill>
              </a:rPr>
              <a:t>Global Integration (GI)</a:t>
            </a:r>
            <a:br>
              <a:rPr lang="en-US" b="1" dirty="0" smtClean="0">
                <a:solidFill>
                  <a:srgbClr val="00B0F0"/>
                </a:solidFill>
              </a:rPr>
            </a:br>
            <a:r>
              <a:rPr lang="en-US" b="1" dirty="0" smtClean="0">
                <a:solidFill>
                  <a:srgbClr val="00B0F0"/>
                </a:solidFill>
              </a:rPr>
              <a:t/>
            </a:r>
            <a:br>
              <a:rPr lang="en-US" b="1" dirty="0" smtClean="0">
                <a:solidFill>
                  <a:srgbClr val="00B0F0"/>
                </a:solidFill>
              </a:rPr>
            </a:br>
            <a:endParaRPr lang="en-US" b="1" dirty="0">
              <a:solidFill>
                <a:srgbClr val="00B0F0"/>
              </a:solidFill>
            </a:endParaRPr>
          </a:p>
        </p:txBody>
      </p:sp>
      <p:sp>
        <p:nvSpPr>
          <p:cNvPr id="3" name="Content Placeholder 2"/>
          <p:cNvSpPr>
            <a:spLocks noGrp="1"/>
          </p:cNvSpPr>
          <p:nvPr>
            <p:ph idx="1"/>
          </p:nvPr>
        </p:nvSpPr>
        <p:spPr>
          <a:xfrm>
            <a:off x="0" y="1600200"/>
            <a:ext cx="9144000" cy="4525963"/>
          </a:xfrm>
        </p:spPr>
        <p:txBody>
          <a:bodyPr>
            <a:normAutofit/>
          </a:bodyPr>
          <a:lstStyle/>
          <a:p>
            <a:endParaRPr lang="en-US" dirty="0" smtClean="0"/>
          </a:p>
          <a:p>
            <a:pPr algn="ctr">
              <a:buNone/>
            </a:pPr>
            <a:r>
              <a:rPr lang="en-US" dirty="0" smtClean="0"/>
              <a:t>	</a:t>
            </a:r>
          </a:p>
          <a:p>
            <a:pPr algn="ctr">
              <a:buNone/>
            </a:pPr>
            <a:endParaRPr lang="en-US" dirty="0" smtClean="0"/>
          </a:p>
          <a:p>
            <a:pPr algn="ctr">
              <a:buNone/>
            </a:pPr>
            <a:r>
              <a:rPr lang="en-US" dirty="0" smtClean="0"/>
              <a:t>Connecting relationally and contributing relevantly on behalf of the core issues facing humanity </a:t>
            </a:r>
            <a:br>
              <a:rPr lang="en-US" dirty="0" smtClean="0"/>
            </a:br>
            <a:r>
              <a:rPr lang="en-US" dirty="0" smtClean="0"/>
              <a:t>and in light of our core values.</a:t>
            </a:r>
          </a:p>
          <a:p>
            <a:pPr algn="ctr">
              <a:buNone/>
            </a:pPr>
            <a:r>
              <a:rPr lang="en-US" sz="6600" b="1" dirty="0" smtClean="0">
                <a:solidFill>
                  <a:srgbClr val="00B0F0"/>
                </a:solidFill>
              </a:rPr>
              <a:t>4core</a:t>
            </a:r>
            <a:r>
              <a:rPr lang="en-US" sz="6600" b="1" dirty="0" smtClean="0">
                <a:solidFill>
                  <a:srgbClr val="0000CC"/>
                </a:solidFill>
              </a:rPr>
              <a:t> </a:t>
            </a:r>
          </a:p>
          <a:p>
            <a:pPr algn="ctr">
              <a:buNone/>
            </a:pPr>
            <a:endParaRPr lang="en-US" sz="2000" b="1" dirty="0" smtClean="0">
              <a:solidFill>
                <a:srgbClr val="002060"/>
              </a:solidFill>
            </a:endParaRPr>
          </a:p>
          <a:p>
            <a:pPr algn="ctr">
              <a:buNone/>
            </a:pPr>
            <a:endParaRPr lang="en-US" sz="2000" b="1" dirty="0" smtClean="0"/>
          </a:p>
          <a:p>
            <a:pPr algn="ctr">
              <a:buNone/>
            </a:pPr>
            <a:endParaRPr lang="en-US" sz="6600" b="1" dirty="0" smtClean="0">
              <a:solidFill>
                <a:srgbClr val="002060"/>
              </a:solidFill>
            </a:endParaRPr>
          </a:p>
          <a:p>
            <a:pPr algn="ctr">
              <a:buNone/>
            </a:pPr>
            <a:endParaRPr lang="en-US" sz="6600" b="1" dirty="0" smtClean="0">
              <a:solidFill>
                <a:srgbClr val="002060"/>
              </a:solidFill>
            </a:endParaRPr>
          </a:p>
        </p:txBody>
      </p:sp>
      <p:pic>
        <p:nvPicPr>
          <p:cNvPr id="4" name="Picture 3" descr="future we want.jpg"/>
          <p:cNvPicPr/>
          <p:nvPr/>
        </p:nvPicPr>
        <p:blipFill>
          <a:blip r:embed="rId2" cstate="print"/>
          <a:stretch>
            <a:fillRect/>
          </a:stretch>
        </p:blipFill>
        <p:spPr>
          <a:xfrm>
            <a:off x="3276600" y="1752600"/>
            <a:ext cx="26670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sz="2800" b="1" dirty="0" smtClean="0"/>
              <a:t/>
            </a:r>
            <a:br>
              <a:rPr lang="en-US" sz="2800" b="1" dirty="0" smtClean="0"/>
            </a:br>
            <a:r>
              <a:rPr lang="en-US" sz="2800" b="1" dirty="0" smtClean="0"/>
              <a:t>Seven Directional Commitments</a:t>
            </a:r>
            <a:br>
              <a:rPr lang="en-US" sz="2800" b="1" dirty="0" smtClean="0"/>
            </a:br>
            <a:r>
              <a:rPr lang="en-US" sz="2800" b="1" i="1" dirty="0" smtClean="0"/>
              <a:t>Recommendations for Member Care Workers </a:t>
            </a:r>
            <a:br>
              <a:rPr lang="en-US" sz="2800" b="1" i="1" dirty="0" smtClean="0"/>
            </a:br>
            <a:r>
              <a:rPr lang="en-US" sz="2800" b="1" i="1" dirty="0" smtClean="0"/>
              <a:t>[and Global Integrators]</a:t>
            </a:r>
            <a:r>
              <a:rPr lang="en-US" sz="2800" dirty="0" smtClean="0"/>
              <a:t/>
            </a:r>
            <a:br>
              <a:rPr lang="en-US" sz="2800" dirty="0" smtClean="0"/>
            </a:br>
            <a:r>
              <a:rPr lang="en-US" sz="2000" b="1" dirty="0" smtClean="0"/>
              <a:t>Excerpted from “The </a:t>
            </a:r>
            <a:r>
              <a:rPr lang="en-US" sz="2000" b="1" dirty="0" err="1" smtClean="0"/>
              <a:t>Missional</a:t>
            </a:r>
            <a:r>
              <a:rPr lang="en-US" sz="2000" b="1" dirty="0" smtClean="0"/>
              <a:t> Heart of Member Care”</a:t>
            </a:r>
            <a:r>
              <a:rPr lang="en-US" sz="2000" dirty="0" smtClean="0"/>
              <a:t/>
            </a:r>
            <a:br>
              <a:rPr lang="en-US" sz="2000" dirty="0" smtClean="0"/>
            </a:br>
            <a:r>
              <a:rPr lang="en-US" sz="1800" b="1" i="1" dirty="0" smtClean="0"/>
              <a:t> International Bulletin of Missionary Research</a:t>
            </a:r>
            <a:r>
              <a:rPr lang="en-US" sz="1800" b="1" dirty="0" smtClean="0"/>
              <a:t>, April 2015, Volume 39 (used by permission)</a:t>
            </a:r>
            <a:r>
              <a:rPr lang="en-US" sz="2800" dirty="0" smtClean="0"/>
              <a:t/>
            </a:r>
            <a:br>
              <a:rPr lang="en-US" sz="2800" dirty="0" smtClean="0"/>
            </a:br>
            <a:endParaRPr lang="en-US" sz="2800" dirty="0"/>
          </a:p>
        </p:txBody>
      </p:sp>
      <p:sp>
        <p:nvSpPr>
          <p:cNvPr id="3" name="Content Placeholder 2"/>
          <p:cNvSpPr>
            <a:spLocks noGrp="1"/>
          </p:cNvSpPr>
          <p:nvPr>
            <p:ph idx="1"/>
          </p:nvPr>
        </p:nvSpPr>
        <p:spPr>
          <a:xfrm>
            <a:off x="0" y="1600200"/>
            <a:ext cx="9144000" cy="5257800"/>
          </a:xfrm>
        </p:spPr>
        <p:txBody>
          <a:bodyPr>
            <a:normAutofit fontScale="40000" lnSpcReduction="20000"/>
          </a:bodyPr>
          <a:lstStyle/>
          <a:p>
            <a:pPr>
              <a:buNone/>
            </a:pPr>
            <a:endParaRPr lang="en-US" b="1" dirty="0" smtClean="0"/>
          </a:p>
          <a:p>
            <a:r>
              <a:rPr lang="en-US" sz="3800" b="1" i="1" dirty="0" smtClean="0">
                <a:latin typeface="Calibri" pitchFamily="34" charset="0"/>
              </a:rPr>
              <a:t>“1. We commit </a:t>
            </a:r>
            <a:r>
              <a:rPr lang="en-US" sz="3800" b="1" dirty="0" smtClean="0">
                <a:latin typeface="Calibri" pitchFamily="34" charset="0"/>
              </a:rPr>
              <a:t>to diligently pursue our own journeys of personal and professional growth—to grow deeply as we go broadly.</a:t>
            </a:r>
          </a:p>
          <a:p>
            <a:pPr>
              <a:buNone/>
            </a:pPr>
            <a:r>
              <a:rPr lang="en-US" sz="3800" b="1" i="1" dirty="0" smtClean="0">
                <a:latin typeface="Calibri" pitchFamily="34" charset="0"/>
              </a:rPr>
              <a:t> </a:t>
            </a:r>
            <a:endParaRPr lang="en-US" sz="3800" b="1" dirty="0" smtClean="0">
              <a:latin typeface="Calibri" pitchFamily="34" charset="0"/>
            </a:endParaRPr>
          </a:p>
          <a:p>
            <a:r>
              <a:rPr lang="en-US" sz="3800" b="1" i="1" dirty="0" smtClean="0">
                <a:latin typeface="Calibri" pitchFamily="34" charset="0"/>
              </a:rPr>
              <a:t>2. We commit </a:t>
            </a:r>
            <a:r>
              <a:rPr lang="en-US" sz="3800" b="1" dirty="0" smtClean="0">
                <a:latin typeface="Calibri" pitchFamily="34" charset="0"/>
              </a:rPr>
              <a:t>to integrate the inseparable areas of our character (resilient virtue) and competency (relevant skills) with compassion (resonant love).</a:t>
            </a:r>
          </a:p>
          <a:p>
            <a:pPr>
              <a:buNone/>
            </a:pPr>
            <a:r>
              <a:rPr lang="en-US" sz="3800" b="1" i="1" dirty="0" smtClean="0">
                <a:latin typeface="Calibri" pitchFamily="34" charset="0"/>
              </a:rPr>
              <a:t> </a:t>
            </a:r>
            <a:endParaRPr lang="en-US" sz="3800" b="1" dirty="0" smtClean="0">
              <a:latin typeface="Calibri" pitchFamily="34" charset="0"/>
            </a:endParaRPr>
          </a:p>
          <a:p>
            <a:r>
              <a:rPr lang="en-US" sz="3800" b="1" i="1" dirty="0" smtClean="0">
                <a:latin typeface="Calibri" pitchFamily="34" charset="0"/>
              </a:rPr>
              <a:t>3. We commit </a:t>
            </a:r>
            <a:r>
              <a:rPr lang="en-US" sz="3800" b="1" dirty="0" smtClean="0">
                <a:latin typeface="Calibri" pitchFamily="34" charset="0"/>
              </a:rPr>
              <a:t>to follow God into new areas of learning and work: crossing sectors, cultures, disciplines, and comfort zones.</a:t>
            </a:r>
          </a:p>
          <a:p>
            <a:pPr>
              <a:buNone/>
            </a:pPr>
            <a:r>
              <a:rPr lang="en-US" sz="3800" b="1" i="1" dirty="0" smtClean="0">
                <a:latin typeface="Calibri" pitchFamily="34" charset="0"/>
              </a:rPr>
              <a:t> </a:t>
            </a:r>
            <a:endParaRPr lang="en-US" sz="3800" b="1" dirty="0" smtClean="0">
              <a:latin typeface="Calibri" pitchFamily="34" charset="0"/>
            </a:endParaRPr>
          </a:p>
          <a:p>
            <a:r>
              <a:rPr lang="en-US" sz="3800" b="1" i="1" dirty="0" smtClean="0">
                <a:latin typeface="Calibri" pitchFamily="34" charset="0"/>
              </a:rPr>
              <a:t>4. We commit</a:t>
            </a:r>
            <a:r>
              <a:rPr lang="en-US" sz="3800" b="1" dirty="0" smtClean="0">
                <a:latin typeface="Calibri" pitchFamily="34" charset="0"/>
              </a:rPr>
              <a:t> to embrace our duty to enter difficult settings, including those permeated by conflict, calamity, and corruption, as those in great need are often in places of great risk."</a:t>
            </a:r>
          </a:p>
          <a:p>
            <a:pPr>
              <a:buNone/>
            </a:pPr>
            <a:r>
              <a:rPr lang="en-US" sz="3800" b="1" i="1" dirty="0" smtClean="0">
                <a:latin typeface="Calibri" pitchFamily="34" charset="0"/>
              </a:rPr>
              <a:t> </a:t>
            </a:r>
            <a:endParaRPr lang="en-US" sz="3800" b="1" dirty="0" smtClean="0">
              <a:latin typeface="Calibri" pitchFamily="34" charset="0"/>
            </a:endParaRPr>
          </a:p>
          <a:p>
            <a:r>
              <a:rPr lang="en-US" sz="3800" b="1" i="1" dirty="0" smtClean="0">
                <a:latin typeface="Calibri" pitchFamily="34" charset="0"/>
              </a:rPr>
              <a:t>5. We commit</a:t>
            </a:r>
            <a:r>
              <a:rPr lang="en-US" sz="3800" b="1" dirty="0" smtClean="0">
                <a:latin typeface="Calibri" pitchFamily="34" charset="0"/>
              </a:rPr>
              <a:t> to have clear ethical commitments and standards that guide our provision of quality services to a diversity of workers and senders in mission. [</a:t>
            </a:r>
            <a:r>
              <a:rPr lang="en-US" sz="3800" b="1" dirty="0" smtClean="0">
                <a:solidFill>
                  <a:srgbClr val="0000FF"/>
                </a:solidFill>
                <a:latin typeface="Calibri" pitchFamily="34" charset="0"/>
              </a:rPr>
              <a:t>and to humanity in general  in view of the SDGs</a:t>
            </a:r>
            <a:r>
              <a:rPr lang="en-US" sz="3800" b="1" dirty="0" smtClean="0">
                <a:latin typeface="Calibri" pitchFamily="34" charset="0"/>
              </a:rPr>
              <a:t>]</a:t>
            </a:r>
          </a:p>
          <a:p>
            <a:pPr>
              <a:buNone/>
            </a:pPr>
            <a:r>
              <a:rPr lang="en-US" sz="3800" b="1" i="1" dirty="0" smtClean="0">
                <a:latin typeface="Calibri" pitchFamily="34" charset="0"/>
              </a:rPr>
              <a:t> </a:t>
            </a:r>
            <a:endParaRPr lang="en-US" sz="3800" b="1" dirty="0" smtClean="0">
              <a:latin typeface="Calibri" pitchFamily="34" charset="0"/>
            </a:endParaRPr>
          </a:p>
          <a:p>
            <a:r>
              <a:rPr lang="en-US" sz="3800" b="1" i="1" dirty="0" smtClean="0">
                <a:latin typeface="Calibri" pitchFamily="34" charset="0"/>
              </a:rPr>
              <a:t>6. We commit</a:t>
            </a:r>
            <a:r>
              <a:rPr lang="en-US" sz="3800" b="1" dirty="0" smtClean="0">
                <a:latin typeface="Calibri" pitchFamily="34" charset="0"/>
              </a:rPr>
              <a:t> to develop quality member care workers [</a:t>
            </a:r>
            <a:r>
              <a:rPr lang="en-US" sz="3800" b="1" dirty="0" smtClean="0">
                <a:solidFill>
                  <a:srgbClr val="0000FF"/>
                </a:solidFill>
                <a:latin typeface="Calibri" pitchFamily="34" charset="0"/>
              </a:rPr>
              <a:t>and quality global integrators</a:t>
            </a:r>
            <a:r>
              <a:rPr lang="en-US" sz="3800" b="1" dirty="0" smtClean="0">
                <a:latin typeface="Calibri" pitchFamily="34" charset="0"/>
              </a:rPr>
              <a:t>]  from all peoples, mutually learning from those who work within their own cultures and those who serve cross-culturally.</a:t>
            </a:r>
          </a:p>
          <a:p>
            <a:pPr>
              <a:buNone/>
            </a:pPr>
            <a:r>
              <a:rPr lang="en-US" sz="3800" b="1" i="1" dirty="0" smtClean="0">
                <a:latin typeface="Calibri" pitchFamily="34" charset="0"/>
              </a:rPr>
              <a:t> </a:t>
            </a:r>
            <a:endParaRPr lang="en-US" sz="3800" b="1" dirty="0" smtClean="0">
              <a:latin typeface="Calibri" pitchFamily="34" charset="0"/>
            </a:endParaRPr>
          </a:p>
          <a:p>
            <a:r>
              <a:rPr lang="en-US" sz="3800" b="1" i="1" dirty="0" smtClean="0">
                <a:latin typeface="Calibri" pitchFamily="34" charset="0"/>
              </a:rPr>
              <a:t>7. We commit</a:t>
            </a:r>
            <a:r>
              <a:rPr lang="en-US" sz="3800" b="1" dirty="0" smtClean="0">
                <a:latin typeface="Calibri" pitchFamily="34" charset="0"/>
              </a:rPr>
              <a:t> to base our work upon the </a:t>
            </a:r>
            <a:r>
              <a:rPr lang="en-US" sz="3800" b="1" i="1" dirty="0" smtClean="0">
                <a:latin typeface="Calibri" pitchFamily="34" charset="0"/>
              </a:rPr>
              <a:t>trans-everything</a:t>
            </a:r>
            <a:r>
              <a:rPr lang="en-US" sz="3800" b="1" dirty="0" smtClean="0">
                <a:latin typeface="Calibri" pitchFamily="34" charset="0"/>
              </a:rPr>
              <a:t> practice of fervently loving one another—agape. Our love is the ultimate measure of our member care.”</a:t>
            </a:r>
          </a:p>
          <a:p>
            <a:pPr>
              <a:buNone/>
            </a:pPr>
            <a:r>
              <a:rPr lang="en-US" b="1" dirty="0" smtClean="0"/>
              <a:t> </a:t>
            </a:r>
          </a:p>
          <a:p>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CC"/>
                </a:solidFill>
              </a:rPr>
              <a:t>GI</a:t>
            </a:r>
            <a:endParaRPr lang="en-US" b="1" dirty="0">
              <a:solidFill>
                <a:srgbClr val="0000CC"/>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 GI is especially important in view of the major global efforts to develop and implement the </a:t>
            </a:r>
            <a:r>
              <a:rPr lang="en-US" u="sng" dirty="0" smtClean="0">
                <a:hlinkClick r:id="rId2"/>
              </a:rPr>
              <a:t>United Nation’s Post 2015 Development Agenda</a:t>
            </a:r>
            <a:r>
              <a:rPr lang="en-US" dirty="0" smtClean="0"/>
              <a:t>. </a:t>
            </a:r>
          </a:p>
          <a:p>
            <a:pPr algn="just"/>
            <a:r>
              <a:rPr lang="en-US" dirty="0" smtClean="0"/>
              <a:t>Some of the main emphases and resources we offer to support GI are via:</a:t>
            </a:r>
          </a:p>
          <a:p>
            <a:pPr algn="just">
              <a:buNone/>
            </a:pPr>
            <a:r>
              <a:rPr lang="en-US" dirty="0" smtClean="0"/>
              <a:t> --</a:t>
            </a:r>
            <a:r>
              <a:rPr lang="en-US" b="1" dirty="0" smtClean="0"/>
              <a:t>global member care</a:t>
            </a:r>
            <a:r>
              <a:rPr lang="en-US" dirty="0" smtClean="0"/>
              <a:t> (e.g., the </a:t>
            </a:r>
            <a:r>
              <a:rPr lang="en-US" u="sng" dirty="0" smtClean="0">
                <a:hlinkClick r:id="rId3"/>
              </a:rPr>
              <a:t>Member Care Associates website</a:t>
            </a:r>
            <a:r>
              <a:rPr lang="en-US" dirty="0" smtClean="0"/>
              <a:t> and the recent book </a:t>
            </a:r>
            <a:r>
              <a:rPr lang="en-US" i="1" dirty="0" smtClean="0">
                <a:hlinkClick r:id="rId4"/>
              </a:rPr>
              <a:t>Crossing Sectors for Serving Humanity</a:t>
            </a:r>
            <a:r>
              <a:rPr lang="en-US" dirty="0" smtClean="0"/>
              <a:t>) and </a:t>
            </a:r>
          </a:p>
          <a:p>
            <a:pPr algn="just">
              <a:buNone/>
            </a:pPr>
            <a:r>
              <a:rPr lang="en-US" b="1" dirty="0" smtClean="0"/>
              <a:t>--global mental health</a:t>
            </a:r>
            <a:r>
              <a:rPr lang="en-US" dirty="0" smtClean="0"/>
              <a:t> (e.g., the </a:t>
            </a:r>
            <a:r>
              <a:rPr lang="en-US" u="sng" dirty="0" smtClean="0">
                <a:hlinkClick r:id="rId5"/>
              </a:rPr>
              <a:t>GMH-Map website</a:t>
            </a:r>
            <a:r>
              <a:rPr lang="en-US" dirty="0" smtClean="0"/>
              <a:t> and the recent article on </a:t>
            </a:r>
            <a:r>
              <a:rPr lang="en-US" u="sng" dirty="0" smtClean="0">
                <a:hlinkClick r:id="rId6"/>
              </a:rPr>
              <a:t>GMH: Strategies for Staying Updated</a:t>
            </a:r>
            <a:r>
              <a:rPr lang="en-US" dirty="0" smtClean="0"/>
              <a:t> in </a:t>
            </a:r>
            <a:r>
              <a:rPr lang="en-US" i="1" dirty="0" smtClean="0"/>
              <a:t>Psychology International</a:t>
            </a:r>
            <a:r>
              <a:rPr lang="en-US" dirty="0" smtClean="0"/>
              <a:t>).</a:t>
            </a:r>
            <a:endParaRPr lang="en-US" dirty="0"/>
          </a:p>
        </p:txBody>
      </p:sp>
      <p:pic>
        <p:nvPicPr>
          <p:cNvPr id="5" name="Picture 4" descr="future we want.jpg"/>
          <p:cNvPicPr/>
          <p:nvPr/>
        </p:nvPicPr>
        <p:blipFill>
          <a:blip r:embed="rId7" cstate="print"/>
          <a:stretch>
            <a:fillRect/>
          </a:stretch>
        </p:blipFill>
        <p:spPr>
          <a:xfrm>
            <a:off x="7239000" y="0"/>
            <a:ext cx="1905000" cy="1295400"/>
          </a:xfrm>
          <a:prstGeom prst="rect">
            <a:avLst/>
          </a:prstGeom>
        </p:spPr>
      </p:pic>
      <p:pic>
        <p:nvPicPr>
          <p:cNvPr id="6" name="Picture 5" descr="Member Care Associates Inc.jpg"/>
          <p:cNvPicPr>
            <a:picLocks noChangeAspect="1"/>
          </p:cNvPicPr>
          <p:nvPr/>
        </p:nvPicPr>
        <p:blipFill>
          <a:blip r:embed="rId8"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GB" sz="4000" dirty="0" smtClean="0"/>
              <a:t/>
            </a:r>
            <a:br>
              <a:rPr lang="en-GB" sz="4000" dirty="0" smtClean="0"/>
            </a:br>
            <a:r>
              <a:rPr lang="en-GB" sz="4000" dirty="0" smtClean="0"/>
              <a:t>Global Integration: </a:t>
            </a:r>
            <a:br>
              <a:rPr lang="en-GB" sz="4000" dirty="0" smtClean="0"/>
            </a:br>
            <a:r>
              <a:rPr lang="en-GB" sz="4000" dirty="0" smtClean="0"/>
              <a:t>Developing Fluency</a:t>
            </a:r>
            <a:r>
              <a:rPr lang="en-GB" dirty="0" smtClean="0"/>
              <a:t/>
            </a:r>
            <a:br>
              <a:rPr lang="en-GB" dirty="0" smtClean="0"/>
            </a:br>
            <a:endParaRPr lang="en-GB" dirty="0"/>
          </a:p>
        </p:txBody>
      </p:sp>
      <p:sp>
        <p:nvSpPr>
          <p:cNvPr id="3" name="Content Placeholder 2"/>
          <p:cNvSpPr>
            <a:spLocks noGrp="1"/>
          </p:cNvSpPr>
          <p:nvPr>
            <p:ph idx="1"/>
          </p:nvPr>
        </p:nvSpPr>
        <p:spPr>
          <a:xfrm>
            <a:off x="0" y="1524000"/>
            <a:ext cx="9144000" cy="5333999"/>
          </a:xfrm>
        </p:spPr>
        <p:txBody>
          <a:bodyPr>
            <a:noAutofit/>
          </a:bodyPr>
          <a:lstStyle/>
          <a:p>
            <a:pPr algn="just">
              <a:buNone/>
            </a:pPr>
            <a:r>
              <a:rPr lang="en-GB" sz="2800" b="1" dirty="0" smtClean="0"/>
              <a:t>	I </a:t>
            </a:r>
            <a:r>
              <a:rPr lang="en-GB" sz="2800" b="1" dirty="0" err="1" smtClean="0"/>
              <a:t>cdnuolt</a:t>
            </a:r>
            <a:r>
              <a:rPr lang="en-GB" sz="2800" b="1" dirty="0" smtClean="0"/>
              <a:t> </a:t>
            </a:r>
            <a:r>
              <a:rPr lang="en-GB" sz="2800" b="1" dirty="0" err="1" smtClean="0"/>
              <a:t>blveiee</a:t>
            </a:r>
            <a:r>
              <a:rPr lang="en-GB" sz="2800" b="1" dirty="0" smtClean="0"/>
              <a:t> </a:t>
            </a:r>
            <a:r>
              <a:rPr lang="en-GB" sz="2800" b="1" dirty="0" err="1" smtClean="0"/>
              <a:t>taht</a:t>
            </a:r>
            <a:r>
              <a:rPr lang="en-GB" sz="2800" b="1" dirty="0" smtClean="0"/>
              <a:t> I </a:t>
            </a:r>
            <a:r>
              <a:rPr lang="en-GB" sz="2800" b="1" dirty="0" err="1" smtClean="0"/>
              <a:t>cluod</a:t>
            </a:r>
            <a:r>
              <a:rPr lang="en-GB" sz="2800" b="1" dirty="0" smtClean="0"/>
              <a:t> </a:t>
            </a:r>
            <a:r>
              <a:rPr lang="en-GB" sz="2800" b="1" dirty="0" err="1" smtClean="0"/>
              <a:t>aulaclty</a:t>
            </a:r>
            <a:r>
              <a:rPr lang="en-GB" sz="2800" b="1" dirty="0" smtClean="0"/>
              <a:t> </a:t>
            </a:r>
            <a:r>
              <a:rPr lang="en-GB" sz="2800" b="1" dirty="0" err="1" smtClean="0"/>
              <a:t>uesdnatnrd</a:t>
            </a:r>
            <a:r>
              <a:rPr lang="en-GB" sz="2800" b="1" dirty="0" smtClean="0"/>
              <a:t> </a:t>
            </a:r>
            <a:r>
              <a:rPr lang="en-GB" sz="2800" b="1" dirty="0" err="1" smtClean="0"/>
              <a:t>waht</a:t>
            </a:r>
            <a:r>
              <a:rPr lang="en-GB" sz="2800" b="1" dirty="0" smtClean="0"/>
              <a:t> I was </a:t>
            </a:r>
            <a:r>
              <a:rPr lang="en-GB" sz="2800" b="1" dirty="0" err="1" smtClean="0"/>
              <a:t>raednig</a:t>
            </a:r>
            <a:r>
              <a:rPr lang="en-GB" sz="2800" b="1" dirty="0" smtClean="0"/>
              <a:t> </a:t>
            </a:r>
            <a:r>
              <a:rPr lang="en-GB" sz="2800" b="1" dirty="0" err="1" smtClean="0"/>
              <a:t>abuot</a:t>
            </a:r>
            <a:r>
              <a:rPr lang="en-GB" sz="2800" b="1" dirty="0" smtClean="0"/>
              <a:t> GI </a:t>
            </a:r>
            <a:r>
              <a:rPr lang="en-GB" sz="2800" b="1" dirty="0" err="1" smtClean="0"/>
              <a:t>thnigs</a:t>
            </a:r>
            <a:r>
              <a:rPr lang="en-GB" sz="2800" b="1" dirty="0" smtClean="0"/>
              <a:t>. WOW—</a:t>
            </a:r>
            <a:r>
              <a:rPr lang="en-GB" sz="2800" b="1" dirty="0" err="1" smtClean="0"/>
              <a:t>golbla</a:t>
            </a:r>
            <a:r>
              <a:rPr lang="en-GB" sz="2800" b="1" dirty="0" smtClean="0"/>
              <a:t> </a:t>
            </a:r>
            <a:r>
              <a:rPr lang="en-GB" sz="2800" b="1" dirty="0" err="1" smtClean="0"/>
              <a:t>itnergaiton</a:t>
            </a:r>
            <a:r>
              <a:rPr lang="en-GB" sz="2800" b="1" dirty="0" smtClean="0"/>
              <a:t> and </a:t>
            </a:r>
            <a:r>
              <a:rPr lang="en-GB" sz="2800" b="1" dirty="0" err="1" smtClean="0"/>
              <a:t>golbla</a:t>
            </a:r>
            <a:r>
              <a:rPr lang="en-GB" sz="2800" b="1" dirty="0" smtClean="0"/>
              <a:t> </a:t>
            </a:r>
            <a:r>
              <a:rPr lang="en-GB" sz="2800" b="1" dirty="0" err="1" smtClean="0"/>
              <a:t>itnegratros</a:t>
            </a:r>
            <a:r>
              <a:rPr lang="en-GB" sz="2800" b="1" dirty="0" smtClean="0"/>
              <a:t>! The </a:t>
            </a:r>
            <a:r>
              <a:rPr lang="en-GB" sz="2800" b="1" dirty="0" err="1" smtClean="0"/>
              <a:t>phaonmneal</a:t>
            </a:r>
            <a:r>
              <a:rPr lang="en-GB" sz="2800" b="1" dirty="0" smtClean="0"/>
              <a:t> </a:t>
            </a:r>
            <a:r>
              <a:rPr lang="en-GB" sz="2800" b="1" dirty="0" err="1" smtClean="0"/>
              <a:t>pweor</a:t>
            </a:r>
            <a:r>
              <a:rPr lang="en-GB" sz="2800" b="1" dirty="0" smtClean="0"/>
              <a:t> of the </a:t>
            </a:r>
            <a:r>
              <a:rPr lang="en-GB" sz="2800" b="1" dirty="0" err="1" smtClean="0"/>
              <a:t>hmuan</a:t>
            </a:r>
            <a:r>
              <a:rPr lang="en-GB" sz="2800" b="1" dirty="0" smtClean="0"/>
              <a:t> </a:t>
            </a:r>
            <a:r>
              <a:rPr lang="en-GB" sz="2800" b="1" dirty="0" err="1" smtClean="0"/>
              <a:t>mnid</a:t>
            </a:r>
            <a:r>
              <a:rPr lang="en-GB" sz="2800" b="1" dirty="0" smtClean="0"/>
              <a:t>! </a:t>
            </a:r>
            <a:r>
              <a:rPr lang="en-GB" sz="2800" b="1" dirty="0" err="1" smtClean="0"/>
              <a:t>Aoccdrnig</a:t>
            </a:r>
            <a:r>
              <a:rPr lang="en-GB" sz="2800" b="1" dirty="0" smtClean="0"/>
              <a:t> to </a:t>
            </a:r>
            <a:r>
              <a:rPr lang="en-GB" sz="2800" b="1" dirty="0" err="1" smtClean="0"/>
              <a:t>rscheearch</a:t>
            </a:r>
            <a:r>
              <a:rPr lang="en-GB" sz="2800" b="1" dirty="0" smtClean="0"/>
              <a:t> at </a:t>
            </a:r>
            <a:r>
              <a:rPr lang="en-GB" sz="2800" b="1" dirty="0" err="1" smtClean="0"/>
              <a:t>Grdono-Cownlel</a:t>
            </a:r>
            <a:r>
              <a:rPr lang="en-GB" sz="2800" b="1" dirty="0" smtClean="0"/>
              <a:t>, it </a:t>
            </a:r>
            <a:r>
              <a:rPr lang="en-GB" sz="2800" b="1" dirty="0" err="1" smtClean="0"/>
              <a:t>deosn't</a:t>
            </a:r>
            <a:r>
              <a:rPr lang="en-GB" sz="2800" b="1" dirty="0" smtClean="0"/>
              <a:t> </a:t>
            </a:r>
            <a:r>
              <a:rPr lang="en-GB" sz="2800" b="1" dirty="0" err="1" smtClean="0"/>
              <a:t>mttaer</a:t>
            </a:r>
            <a:r>
              <a:rPr lang="en-GB" sz="2800" b="1" dirty="0" smtClean="0"/>
              <a:t> in </a:t>
            </a:r>
            <a:r>
              <a:rPr lang="en-GB" sz="2800" b="1" dirty="0" err="1" smtClean="0"/>
              <a:t>waht</a:t>
            </a:r>
            <a:r>
              <a:rPr lang="en-GB" sz="2800" b="1" dirty="0" smtClean="0"/>
              <a:t> </a:t>
            </a:r>
            <a:r>
              <a:rPr lang="en-GB" sz="2800" b="1" dirty="0" err="1" smtClean="0"/>
              <a:t>oredr</a:t>
            </a:r>
            <a:r>
              <a:rPr lang="en-GB" sz="2800" b="1" dirty="0" smtClean="0"/>
              <a:t> the </a:t>
            </a:r>
            <a:r>
              <a:rPr lang="en-GB" sz="2800" b="1" dirty="0" err="1" smtClean="0"/>
              <a:t>ltteers</a:t>
            </a:r>
            <a:r>
              <a:rPr lang="en-GB" sz="2800" b="1" dirty="0" smtClean="0"/>
              <a:t> in a </a:t>
            </a:r>
            <a:r>
              <a:rPr lang="en-GB" sz="2800" b="1" dirty="0" err="1" smtClean="0"/>
              <a:t>wrod</a:t>
            </a:r>
            <a:r>
              <a:rPr lang="en-GB" sz="2800" b="1" dirty="0" smtClean="0"/>
              <a:t> are, the </a:t>
            </a:r>
            <a:r>
              <a:rPr lang="en-GB" sz="2800" b="1" dirty="0" err="1" smtClean="0"/>
              <a:t>olny</a:t>
            </a:r>
            <a:r>
              <a:rPr lang="en-GB" sz="2800" b="1" dirty="0" smtClean="0"/>
              <a:t> </a:t>
            </a:r>
            <a:r>
              <a:rPr lang="en-GB" sz="2800" b="1" dirty="0" err="1" smtClean="0"/>
              <a:t>iprmoatnt</a:t>
            </a:r>
            <a:r>
              <a:rPr lang="en-GB" sz="2800" b="1" dirty="0" smtClean="0"/>
              <a:t> </a:t>
            </a:r>
            <a:r>
              <a:rPr lang="en-GB" sz="2800" b="1" dirty="0" err="1" smtClean="0"/>
              <a:t>tihng</a:t>
            </a:r>
            <a:r>
              <a:rPr lang="en-GB" sz="2800" b="1" dirty="0" smtClean="0"/>
              <a:t> is </a:t>
            </a:r>
            <a:r>
              <a:rPr lang="en-GB" sz="2800" b="1" dirty="0" err="1" smtClean="0"/>
              <a:t>taht</a:t>
            </a:r>
            <a:r>
              <a:rPr lang="en-GB" sz="2800" b="1" dirty="0" smtClean="0"/>
              <a:t> the </a:t>
            </a:r>
            <a:r>
              <a:rPr lang="en-GB" sz="2800" b="1" dirty="0" err="1" smtClean="0"/>
              <a:t>frsit</a:t>
            </a:r>
            <a:r>
              <a:rPr lang="en-GB" sz="2800" b="1" dirty="0" smtClean="0"/>
              <a:t> and </a:t>
            </a:r>
            <a:r>
              <a:rPr lang="en-GB" sz="2800" b="1" dirty="0" err="1" smtClean="0"/>
              <a:t>lsat</a:t>
            </a:r>
            <a:r>
              <a:rPr lang="en-GB" sz="2800" b="1" dirty="0" smtClean="0"/>
              <a:t> </a:t>
            </a:r>
            <a:r>
              <a:rPr lang="en-GB" sz="2800" b="1" dirty="0" err="1" smtClean="0"/>
              <a:t>ltteer</a:t>
            </a:r>
            <a:r>
              <a:rPr lang="en-GB" sz="2800" b="1" dirty="0" smtClean="0"/>
              <a:t> be </a:t>
            </a:r>
            <a:r>
              <a:rPr lang="en-GB" sz="2800" b="1" dirty="0" err="1" smtClean="0"/>
              <a:t>motsly</a:t>
            </a:r>
            <a:r>
              <a:rPr lang="en-GB" sz="2800" b="1" dirty="0" smtClean="0"/>
              <a:t> in the </a:t>
            </a:r>
            <a:r>
              <a:rPr lang="en-GB" sz="2800" b="1" dirty="0" err="1" smtClean="0"/>
              <a:t>rghit</a:t>
            </a:r>
            <a:r>
              <a:rPr lang="en-GB" sz="2800" b="1" dirty="0" smtClean="0"/>
              <a:t> </a:t>
            </a:r>
            <a:r>
              <a:rPr lang="en-GB" sz="2800" b="1" dirty="0" err="1" smtClean="0"/>
              <a:t>pclae</a:t>
            </a:r>
            <a:r>
              <a:rPr lang="en-GB" sz="2800" b="1" dirty="0" smtClean="0"/>
              <a:t>. The </a:t>
            </a:r>
            <a:r>
              <a:rPr lang="en-GB" sz="2800" b="1" dirty="0" err="1" smtClean="0"/>
              <a:t>rset</a:t>
            </a:r>
            <a:r>
              <a:rPr lang="en-GB" sz="2800" b="1" dirty="0" smtClean="0"/>
              <a:t> can be a </a:t>
            </a:r>
            <a:r>
              <a:rPr lang="en-GB" sz="2800" b="1" dirty="0" err="1" smtClean="0"/>
              <a:t>taotl</a:t>
            </a:r>
            <a:r>
              <a:rPr lang="en-GB" sz="2800" b="1" dirty="0" smtClean="0"/>
              <a:t> </a:t>
            </a:r>
            <a:r>
              <a:rPr lang="en-GB" sz="2800" b="1" dirty="0" err="1" smtClean="0"/>
              <a:t>mses</a:t>
            </a:r>
            <a:r>
              <a:rPr lang="en-GB" sz="2800" b="1" dirty="0" smtClean="0"/>
              <a:t> and you can still </a:t>
            </a:r>
            <a:r>
              <a:rPr lang="en-GB" sz="2800" b="1" dirty="0" err="1" smtClean="0"/>
              <a:t>raed</a:t>
            </a:r>
            <a:r>
              <a:rPr lang="en-GB" sz="2800" b="1" dirty="0" smtClean="0"/>
              <a:t> it </a:t>
            </a:r>
            <a:r>
              <a:rPr lang="en-GB" sz="2800" b="1" dirty="0" err="1" smtClean="0"/>
              <a:t>wouthit</a:t>
            </a:r>
            <a:r>
              <a:rPr lang="en-GB" sz="2800" b="1" dirty="0" smtClean="0"/>
              <a:t> a </a:t>
            </a:r>
            <a:r>
              <a:rPr lang="en-GB" sz="2800" b="1" dirty="0" err="1" smtClean="0"/>
              <a:t>porbelm</a:t>
            </a:r>
            <a:r>
              <a:rPr lang="en-GB" sz="2800" b="1" dirty="0" smtClean="0"/>
              <a:t>. This is </a:t>
            </a:r>
            <a:r>
              <a:rPr lang="en-GB" sz="2800" b="1" dirty="0" err="1" smtClean="0"/>
              <a:t>bcuseae</a:t>
            </a:r>
            <a:r>
              <a:rPr lang="en-GB" sz="2800" b="1" dirty="0" smtClean="0"/>
              <a:t> the </a:t>
            </a:r>
            <a:r>
              <a:rPr lang="en-GB" sz="2800" b="1" dirty="0" err="1" smtClean="0"/>
              <a:t>huamn</a:t>
            </a:r>
            <a:r>
              <a:rPr lang="en-GB" sz="2800" b="1" dirty="0" smtClean="0"/>
              <a:t> </a:t>
            </a:r>
            <a:r>
              <a:rPr lang="en-GB" sz="2800" b="1" dirty="0" err="1" smtClean="0"/>
              <a:t>mnid</a:t>
            </a:r>
            <a:r>
              <a:rPr lang="en-GB" sz="2800" b="1" dirty="0" smtClean="0"/>
              <a:t> </a:t>
            </a:r>
            <a:r>
              <a:rPr lang="en-GB" sz="2800" b="1" dirty="0" err="1" smtClean="0"/>
              <a:t>deos</a:t>
            </a:r>
            <a:r>
              <a:rPr lang="en-GB" sz="2800" b="1" dirty="0" smtClean="0"/>
              <a:t> not </a:t>
            </a:r>
            <a:r>
              <a:rPr lang="en-GB" sz="2800" b="1" dirty="0" err="1" smtClean="0"/>
              <a:t>raed</a:t>
            </a:r>
            <a:r>
              <a:rPr lang="en-GB" sz="2800" b="1" dirty="0" smtClean="0"/>
              <a:t> </a:t>
            </a:r>
            <a:r>
              <a:rPr lang="en-GB" sz="2800" b="1" dirty="0" err="1" smtClean="0"/>
              <a:t>ervey</a:t>
            </a:r>
            <a:r>
              <a:rPr lang="en-GB" sz="2800" b="1" dirty="0" smtClean="0"/>
              <a:t> </a:t>
            </a:r>
            <a:r>
              <a:rPr lang="en-GB" sz="2800" b="1" dirty="0" err="1" smtClean="0"/>
              <a:t>lteter</a:t>
            </a:r>
            <a:r>
              <a:rPr lang="en-GB" sz="2800" b="1" dirty="0" smtClean="0"/>
              <a:t> by </a:t>
            </a:r>
            <a:r>
              <a:rPr lang="en-GB" sz="2800" b="1" dirty="0" err="1" smtClean="0"/>
              <a:t>istlef</a:t>
            </a:r>
            <a:r>
              <a:rPr lang="en-GB" sz="2800" b="1" dirty="0" smtClean="0"/>
              <a:t>, but the </a:t>
            </a:r>
            <a:r>
              <a:rPr lang="en-GB" sz="2800" b="1" dirty="0" err="1" smtClean="0"/>
              <a:t>wrod</a:t>
            </a:r>
            <a:r>
              <a:rPr lang="en-GB" sz="2800" b="1" dirty="0" smtClean="0"/>
              <a:t> as a </a:t>
            </a:r>
            <a:r>
              <a:rPr lang="en-GB" sz="2800" b="1" dirty="0" err="1" smtClean="0"/>
              <a:t>wlohe</a:t>
            </a:r>
            <a:r>
              <a:rPr lang="en-GB" sz="2800" b="1" dirty="0" smtClean="0"/>
              <a:t>. </a:t>
            </a:r>
            <a:r>
              <a:rPr lang="en-GB" sz="2800" b="1" dirty="0" err="1" smtClean="0"/>
              <a:t>Amzanig</a:t>
            </a:r>
            <a:r>
              <a:rPr lang="en-GB" sz="2800" b="1" dirty="0" smtClean="0"/>
              <a:t> huh? So </a:t>
            </a:r>
            <a:r>
              <a:rPr lang="en-GB" sz="2800" b="1" dirty="0" err="1" smtClean="0"/>
              <a:t>evne</a:t>
            </a:r>
            <a:r>
              <a:rPr lang="en-GB" sz="2800" b="1" dirty="0" smtClean="0"/>
              <a:t> </a:t>
            </a:r>
            <a:r>
              <a:rPr lang="en-GB" sz="2800" b="1" dirty="0" err="1" smtClean="0"/>
              <a:t>thuohg</a:t>
            </a:r>
            <a:r>
              <a:rPr lang="en-GB" sz="2800" b="1" dirty="0" smtClean="0"/>
              <a:t> I </a:t>
            </a:r>
            <a:r>
              <a:rPr lang="en-GB" sz="2800" b="1" dirty="0" err="1" smtClean="0"/>
              <a:t>do’tn</a:t>
            </a:r>
            <a:r>
              <a:rPr lang="en-GB" sz="2800" b="1" dirty="0" smtClean="0"/>
              <a:t> </a:t>
            </a:r>
            <a:r>
              <a:rPr lang="en-GB" sz="2800" b="1" dirty="0" err="1" smtClean="0"/>
              <a:t>udnresatnd</a:t>
            </a:r>
            <a:r>
              <a:rPr lang="en-GB" sz="2800" b="1" dirty="0" smtClean="0"/>
              <a:t> it all, I can </a:t>
            </a:r>
            <a:r>
              <a:rPr lang="en-GB" sz="2800" b="1" dirty="0" err="1" smtClean="0"/>
              <a:t>sitll</a:t>
            </a:r>
            <a:r>
              <a:rPr lang="en-GB" sz="2800" b="1" dirty="0" smtClean="0"/>
              <a:t> </a:t>
            </a:r>
            <a:r>
              <a:rPr lang="en-GB" sz="2800" b="1" dirty="0" err="1" smtClean="0"/>
              <a:t>undresatdn</a:t>
            </a:r>
            <a:r>
              <a:rPr lang="en-GB" sz="2800" b="1" dirty="0" smtClean="0"/>
              <a:t> the </a:t>
            </a:r>
            <a:r>
              <a:rPr lang="en-GB" sz="2800" b="1" dirty="0" err="1" smtClean="0"/>
              <a:t>ovrella</a:t>
            </a:r>
            <a:r>
              <a:rPr lang="en-GB" sz="2800" b="1" dirty="0" smtClean="0"/>
              <a:t> </a:t>
            </a:r>
            <a:r>
              <a:rPr lang="en-GB" sz="2800" b="1" dirty="0" err="1" smtClean="0"/>
              <a:t>picetur</a:t>
            </a:r>
            <a:r>
              <a:rPr lang="en-GB" sz="2800" b="1" dirty="0" smtClean="0"/>
              <a:t>...</a:t>
            </a:r>
            <a:r>
              <a:rPr lang="en-GB" sz="2800" b="1" dirty="0" err="1" smtClean="0"/>
              <a:t>Hurary</a:t>
            </a:r>
            <a:r>
              <a:rPr lang="en-GB" sz="2800" b="1" dirty="0" smtClean="0"/>
              <a:t>! </a:t>
            </a:r>
          </a:p>
          <a:p>
            <a:pPr algn="just">
              <a:buNone/>
            </a:pPr>
            <a:endParaRPr lang="en-GB" sz="2800" b="1" dirty="0" smtClean="0"/>
          </a:p>
          <a:p>
            <a:pPr algn="ctr">
              <a:buNone/>
            </a:pPr>
            <a:endParaRPr lang="en-GB" sz="2800" b="1" dirty="0" smtClean="0"/>
          </a:p>
          <a:p>
            <a:pPr algn="just">
              <a:buNone/>
            </a:pPr>
            <a:r>
              <a:rPr lang="en-GB" sz="2800" dirty="0" smtClean="0"/>
              <a:t/>
            </a:r>
            <a:br>
              <a:rPr lang="en-GB" sz="2800" dirty="0" smtClean="0"/>
            </a:br>
            <a:r>
              <a:rPr lang="en-GB" sz="2800" b="1" dirty="0" smtClean="0"/>
              <a:t/>
            </a:r>
            <a:br>
              <a:rPr lang="en-GB" sz="2800" b="1" dirty="0" smtClean="0"/>
            </a:br>
            <a:endParaRPr lang="en-GB" sz="2800"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Global Integrators</a:t>
            </a:r>
            <a:endParaRPr lang="en-US"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endParaRPr lang="en-US" dirty="0" smtClean="0"/>
          </a:p>
          <a:p>
            <a:pPr algn="just"/>
            <a:r>
              <a:rPr lang="en-US" b="1" dirty="0" smtClean="0"/>
              <a:t>"Persevere as you pursue areas that you are passionate about and stretch yourself into new areas of interest as part of life-long learning.  As in most human enterprises, there can be political agendas, power dynamics, territoriality, and dysfunctional behaviors to navigate” (O’Donnell, 2012, p. 201).  Keep in the forefront the opportunities for “selfless moral struggle” in partnering with others (Patel et al. 2011, p. 90) and the “duty and choice to risk your own rights and well-being” on behalf of fellow humans (O’Donnell, 2011, p. 187). “Embrace lifestyles that reflect commitments to equality, justice, and wellbeing for all” (O’Donnell, 2012, p. 201).  Develop your personal character and professional competence as a responsible global citizen committed to “seeing reality clearly… [including] physical and mental suffering due to human cruelty… [without giving up] our dream for a more loving and peaceful humanity” (</a:t>
            </a:r>
            <a:r>
              <a:rPr lang="en-US" b="1" dirty="0" err="1" smtClean="0"/>
              <a:t>Mollica</a:t>
            </a:r>
            <a:r>
              <a:rPr lang="en-US" b="1" dirty="0" smtClean="0"/>
              <a:t>, 2013, p.15).  Connect with a supportive caravan of colleagues for your Global Integration journey in the service of humanity. “Your task is to be true, not popular” (Luke 6:26, </a:t>
            </a:r>
            <a:r>
              <a:rPr lang="en-US" b="1" i="1" dirty="0" smtClean="0"/>
              <a:t>The Message</a:t>
            </a:r>
            <a:r>
              <a:rPr lang="en-US" b="1" dirty="0" smtClean="0"/>
              <a:t>).</a:t>
            </a:r>
          </a:p>
          <a:p>
            <a:pPr>
              <a:buNone/>
            </a:pPr>
            <a:endParaRPr lang="en-US" dirty="0" smtClean="0"/>
          </a:p>
          <a:p>
            <a:r>
              <a:rPr lang="en-US" dirty="0" smtClean="0"/>
              <a:t>CORE Member Care, weblog , Global lntegrators-1, 15 January 2015</a:t>
            </a:r>
          </a:p>
          <a:p>
            <a:r>
              <a:rPr lang="en-US" dirty="0" smtClean="0">
                <a:hlinkClick r:id="rId2"/>
              </a:rPr>
              <a:t>www.COREmembercare.blogspot.com</a:t>
            </a:r>
            <a:endParaRPr lang="en-US" dirty="0" smtClean="0"/>
          </a:p>
          <a:p>
            <a:endParaRPr lang="en-US" dirty="0" smtClean="0"/>
          </a:p>
          <a:p>
            <a:endParaRPr lang="en-US" dirty="0"/>
          </a:p>
        </p:txBody>
      </p:sp>
      <p:pic>
        <p:nvPicPr>
          <p:cNvPr id="6" name="Picture 5" descr="Member Care Associates Inc.jpg"/>
          <p:cNvPicPr>
            <a:picLocks noChangeAspect="1"/>
          </p:cNvPicPr>
          <p:nvPr/>
        </p:nvPicPr>
        <p:blipFill>
          <a:blip r:embed="rId3" cstate="print"/>
          <a:stretch>
            <a:fillRect/>
          </a:stretch>
        </p:blipFill>
        <p:spPr>
          <a:xfrm>
            <a:off x="304800" y="304800"/>
            <a:ext cx="914400" cy="943125"/>
          </a:xfrm>
          <a:prstGeom prst="rect">
            <a:avLst/>
          </a:prstGeom>
          <a:ln>
            <a:solidFill>
              <a:srgbClr val="0000FF"/>
            </a:solidFill>
          </a:ln>
        </p:spPr>
      </p:pic>
      <p:pic>
        <p:nvPicPr>
          <p:cNvPr id="7" name="Picture 5" descr="http://theflashblog.com/map.gif"/>
          <p:cNvPicPr>
            <a:picLocks noChangeAspect="1" noChangeArrowheads="1"/>
          </p:cNvPicPr>
          <p:nvPr/>
        </p:nvPicPr>
        <p:blipFill>
          <a:blip r:embed="rId4" r:link="rId5" cstate="print"/>
          <a:srcRect/>
          <a:stretch>
            <a:fillRect/>
          </a:stretch>
        </p:blipFill>
        <p:spPr bwMode="auto">
          <a:xfrm>
            <a:off x="8077200" y="3810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t>.</a:t>
            </a:r>
            <a:endParaRPr lang="en-GB" dirty="0"/>
          </a:p>
        </p:txBody>
      </p:sp>
      <p:sp>
        <p:nvSpPr>
          <p:cNvPr id="3" name="Content Placeholder 2"/>
          <p:cNvSpPr>
            <a:spLocks noGrp="1"/>
          </p:cNvSpPr>
          <p:nvPr>
            <p:ph idx="1"/>
          </p:nvPr>
        </p:nvSpPr>
        <p:spPr>
          <a:xfrm>
            <a:off x="457200" y="2209800"/>
            <a:ext cx="8229600" cy="4648200"/>
          </a:xfrm>
        </p:spPr>
        <p:txBody>
          <a:bodyPr>
            <a:normAutofit fontScale="92500" lnSpcReduction="20000"/>
          </a:bodyPr>
          <a:lstStyle/>
          <a:p>
            <a:pPr algn="ctr">
              <a:buNone/>
            </a:pPr>
            <a:r>
              <a:rPr lang="en-US" sz="4800" b="1" dirty="0" smtClean="0">
                <a:solidFill>
                  <a:srgbClr val="0000CC"/>
                </a:solidFill>
              </a:rPr>
              <a:t>Thank you!</a:t>
            </a:r>
          </a:p>
          <a:p>
            <a:pPr algn="ctr">
              <a:buNone/>
            </a:pPr>
            <a:endParaRPr lang="en-US" sz="4800" b="1" dirty="0" smtClean="0">
              <a:solidFill>
                <a:srgbClr val="0000FF"/>
              </a:solidFill>
            </a:endParaRPr>
          </a:p>
          <a:p>
            <a:pPr algn="ctr">
              <a:buNone/>
            </a:pPr>
            <a:endParaRPr lang="en-US" sz="4800" b="1" dirty="0" smtClean="0">
              <a:solidFill>
                <a:srgbClr val="0000FF"/>
              </a:solidFill>
            </a:endParaRPr>
          </a:p>
          <a:p>
            <a:pPr algn="ctr">
              <a:buNone/>
            </a:pPr>
            <a:endParaRPr lang="en-US" sz="4800" b="1" dirty="0" smtClean="0">
              <a:solidFill>
                <a:srgbClr val="0000FF"/>
              </a:solidFill>
            </a:endParaRPr>
          </a:p>
          <a:p>
            <a:pPr algn="ctr">
              <a:buNone/>
            </a:pPr>
            <a:endParaRPr lang="en-US" sz="2000" b="1" dirty="0" smtClean="0">
              <a:solidFill>
                <a:srgbClr val="0000FF"/>
              </a:solidFill>
            </a:endParaRPr>
          </a:p>
          <a:p>
            <a:pPr algn="ctr">
              <a:buNone/>
            </a:pPr>
            <a:endParaRPr lang="en-GB" sz="1700" b="1" dirty="0" smtClean="0"/>
          </a:p>
          <a:p>
            <a:pPr algn="ctr">
              <a:buNone/>
            </a:pPr>
            <a:endParaRPr lang="en-GB" sz="1700" b="1" dirty="0" smtClean="0"/>
          </a:p>
          <a:p>
            <a:pPr algn="ctr">
              <a:buNone/>
            </a:pPr>
            <a:r>
              <a:rPr lang="en-GB" sz="1700" b="1" dirty="0" smtClean="0"/>
              <a:t>Kelly and </a:t>
            </a:r>
            <a:r>
              <a:rPr lang="en-GB" sz="1700" b="1" dirty="0" err="1" smtClean="0"/>
              <a:t>Michéle</a:t>
            </a:r>
            <a:r>
              <a:rPr lang="en-GB" sz="1700" b="1" dirty="0" smtClean="0"/>
              <a:t> </a:t>
            </a:r>
            <a:endParaRPr lang="en-GB" sz="1700" dirty="0" smtClean="0"/>
          </a:p>
          <a:p>
            <a:pPr algn="ctr">
              <a:buNone/>
            </a:pPr>
            <a:r>
              <a:rPr lang="en-GB" sz="1700" b="1" dirty="0" smtClean="0"/>
              <a:t>Member Care Associates, Inc. </a:t>
            </a:r>
          </a:p>
          <a:p>
            <a:pPr algn="ctr">
              <a:buNone/>
            </a:pPr>
            <a:r>
              <a:rPr lang="en-GB" sz="1700" b="1" u="sng" dirty="0" smtClean="0">
                <a:solidFill>
                  <a:srgbClr val="000099"/>
                </a:solidFill>
                <a:hlinkClick r:id="rId2"/>
              </a:rPr>
              <a:t>mcaresources@gmail.com</a:t>
            </a:r>
            <a:r>
              <a:rPr lang="en-GB" sz="1700" b="1" dirty="0" smtClean="0">
                <a:solidFill>
                  <a:srgbClr val="000099"/>
                </a:solidFill>
              </a:rPr>
              <a:t>  </a:t>
            </a:r>
          </a:p>
          <a:p>
            <a:pPr algn="ctr">
              <a:buNone/>
            </a:pPr>
            <a:r>
              <a:rPr lang="en-GB" sz="1700" b="1" u="sng" dirty="0" smtClean="0">
                <a:solidFill>
                  <a:srgbClr val="000099"/>
                </a:solidFill>
                <a:hlinkClick r:id="rId3"/>
              </a:rPr>
              <a:t>www.membercare.org</a:t>
            </a:r>
            <a:endParaRPr lang="en-GB" sz="1700" b="1" u="sng" dirty="0" smtClean="0">
              <a:solidFill>
                <a:srgbClr val="000099"/>
              </a:solidFill>
            </a:endParaRPr>
          </a:p>
          <a:p>
            <a:pPr algn="ctr">
              <a:buNone/>
            </a:pPr>
            <a:endParaRPr lang="en-GB" sz="2800" b="1" dirty="0" smtClean="0">
              <a:solidFill>
                <a:srgbClr val="0000FF"/>
              </a:solidFill>
            </a:endParaRPr>
          </a:p>
        </p:txBody>
      </p:sp>
      <p:pic>
        <p:nvPicPr>
          <p:cNvPr id="4" name="Picture 3" descr="K and M cropped.jpg"/>
          <p:cNvPicPr>
            <a:picLocks noChangeAspect="1"/>
          </p:cNvPicPr>
          <p:nvPr/>
        </p:nvPicPr>
        <p:blipFill>
          <a:blip r:embed="rId4" cstate="print"/>
          <a:stretch>
            <a:fillRect/>
          </a:stretch>
        </p:blipFill>
        <p:spPr>
          <a:xfrm>
            <a:off x="3276600" y="2971800"/>
            <a:ext cx="2643036" cy="2468578"/>
          </a:xfrm>
          <a:prstGeom prst="rect">
            <a:avLst/>
          </a:prstGeom>
        </p:spPr>
      </p:pic>
      <p:pic>
        <p:nvPicPr>
          <p:cNvPr id="5" name="Picture 4" descr="Member Care Associates Inc"/>
          <p:cNvPicPr/>
          <p:nvPr/>
        </p:nvPicPr>
        <p:blipFill>
          <a:blip r:embed="rId5" cstate="print"/>
          <a:srcRect/>
          <a:stretch>
            <a:fillRect/>
          </a:stretch>
        </p:blipFill>
        <p:spPr bwMode="auto">
          <a:xfrm>
            <a:off x="3505200" y="228600"/>
            <a:ext cx="1295400" cy="1295400"/>
          </a:xfrm>
          <a:prstGeom prst="rect">
            <a:avLst/>
          </a:prstGeom>
          <a:noFill/>
          <a:ln w="9525">
            <a:noFill/>
            <a:miter lim="800000"/>
            <a:headEnd/>
            <a:tailEnd/>
          </a:ln>
        </p:spPr>
      </p:pic>
      <p:pic>
        <p:nvPicPr>
          <p:cNvPr id="6" name="Picture 5" descr="http://theflashblog.com/map.gif"/>
          <p:cNvPicPr>
            <a:picLocks noChangeAspect="1" noChangeArrowheads="1"/>
          </p:cNvPicPr>
          <p:nvPr/>
        </p:nvPicPr>
        <p:blipFill>
          <a:blip r:embed="rId6" r:link="rId7" cstate="print"/>
          <a:srcRect/>
          <a:stretch>
            <a:fillRect/>
          </a:stretch>
        </p:blipFill>
        <p:spPr bwMode="auto">
          <a:xfrm>
            <a:off x="4419600" y="838200"/>
            <a:ext cx="1143000" cy="11430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3127</TotalTime>
  <Words>6039</Words>
  <Application>Microsoft Office PowerPoint</Application>
  <PresentationFormat>On-screen Show (4:3)</PresentationFormat>
  <Paragraphs>641</Paragraphs>
  <Slides>92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Office Theme</vt:lpstr>
      <vt:lpstr>Slide</vt:lpstr>
      <vt:lpstr>                            Global Integration Lessons from our Journey Global Member Care, Global Mental Health, and  Sustainable Development  Global Christianity and World Evangelization Gordon-Conwell Seminary 14 January 2015   Kelly  O’Donnell, PsyD and Michèle Lewis O’Donnell, PsyD  Consulting Psychologists, Member Care Associates, Inc. (c) 2015 Kelly and Michele O’Donnell         </vt:lpstr>
      <vt:lpstr>GI Topics</vt:lpstr>
      <vt:lpstr>Main sources for materials:</vt:lpstr>
      <vt:lpstr>Slide 4</vt:lpstr>
      <vt:lpstr>.</vt:lpstr>
      <vt:lpstr>Review and Reflect</vt:lpstr>
      <vt:lpstr>Part 1 Global Integration (GI)</vt:lpstr>
      <vt:lpstr>GI</vt:lpstr>
      <vt:lpstr>GI</vt:lpstr>
      <vt:lpstr>  GI Joe and GI Jane                    </vt:lpstr>
      <vt:lpstr>Mt. 13: 52 GI Gems</vt:lpstr>
      <vt:lpstr>Global Integration Updates</vt:lpstr>
      <vt:lpstr>Why can’t Grace go to school?</vt:lpstr>
      <vt:lpstr> Part 2 United Nations A global context for navigating GI  </vt:lpstr>
      <vt:lpstr>Slide 15</vt:lpstr>
      <vt:lpstr>.</vt:lpstr>
      <vt:lpstr> Involvement in putting MH on the NCD agenda  (e.g., four joint statements)  leading up to the UN General Assembly High level Meeting on NCDs, Sept 2011</vt:lpstr>
      <vt:lpstr>,</vt:lpstr>
      <vt:lpstr>World Health Organization</vt:lpstr>
      <vt:lpstr>   GMH and NGOs  Working Together Well! Mental helse som global utfordring.  Hva kan vi bidra med?    </vt:lpstr>
      <vt:lpstr>Global Mental Health</vt:lpstr>
      <vt:lpstr>     </vt:lpstr>
      <vt:lpstr>UN Charter, 1945</vt:lpstr>
      <vt:lpstr> What is the source?</vt:lpstr>
      <vt:lpstr>More Perspectives: The United Nations</vt:lpstr>
      <vt:lpstr>UN Year in Review 2014</vt:lpstr>
      <vt:lpstr>Part 3  Sustainable Development Building the future we want </vt:lpstr>
      <vt:lpstr>Slide 28</vt:lpstr>
      <vt:lpstr>Sustainable Development Goals </vt:lpstr>
      <vt:lpstr>UN Secretary General’s Synthesis Report  on the Post 2015 Development Agenda (Dec. 2014) </vt:lpstr>
      <vt:lpstr>Six Essential Elements for SD Synthesis Report Dec. 2014 </vt:lpstr>
      <vt:lpstr>Proposed SDGs</vt:lpstr>
      <vt:lpstr> The Age of Sustainable Development Earth Institute, Columbia University </vt:lpstr>
      <vt:lpstr>Part 4 Crossing Sectors Going broadly and growing deeply</vt:lpstr>
      <vt:lpstr>Example:  The Humanitarian Sector</vt:lpstr>
      <vt:lpstr>Relevance…</vt:lpstr>
      <vt:lpstr>Relevance…</vt:lpstr>
      <vt:lpstr>Like A Death Sentence Human Rights Watch</vt:lpstr>
      <vt:lpstr>Crossing sectors:  a. Issues Pursue your passions (and delight in YHWH--Psalm 37:4) </vt:lpstr>
      <vt:lpstr>Crossing sectors: b. Involvements Till the terrain  (and cultivate faithfulness--Psalm 37:3)</vt:lpstr>
      <vt:lpstr>Crossing sectors: c. Influences Get a grid (and commit your way to YHWH–Psalm 37:5) </vt:lpstr>
      <vt:lpstr> Crossing Sectors: Personal Influences </vt:lpstr>
      <vt:lpstr>Crossing sectors: d. More strategies</vt:lpstr>
      <vt:lpstr>Crossing Sectors Examples from the Humanitarian Sector</vt:lpstr>
      <vt:lpstr>.</vt:lpstr>
      <vt:lpstr>IFRC</vt:lpstr>
      <vt:lpstr>.</vt:lpstr>
      <vt:lpstr>        The ‘invisible shield’  of protection disappears</vt:lpstr>
      <vt:lpstr>.</vt:lpstr>
      <vt:lpstr>  Short Questionnaire on Stress   Based on:         “Relief Worker Burnout Questionnaire” in Coping with Disaster (1999) by John H. Ehrenreich   </vt:lpstr>
      <vt:lpstr>Slide 51</vt:lpstr>
      <vt:lpstr>People are central to the achievement  of our mission. (Guiding Principle,  PIA )</vt:lpstr>
      <vt:lpstr>.</vt:lpstr>
      <vt:lpstr>.</vt:lpstr>
      <vt:lpstr> Part 5 Global Member Care  </vt:lpstr>
      <vt:lpstr>회복력 기르기 Developing Resilience</vt:lpstr>
      <vt:lpstr>Some materials to help orient students and colleagues  to member care consultation. Access these materials here: https://sites.google.com/site/membercaravan/training-for-mc</vt:lpstr>
      <vt:lpstr>Slide 58</vt:lpstr>
      <vt:lpstr>Five Good Practice Flows</vt:lpstr>
      <vt:lpstr>.</vt:lpstr>
      <vt:lpstr>Add new model</vt:lpstr>
      <vt:lpstr>Relevance of Sectors Sphere 6 for MC</vt:lpstr>
      <vt:lpstr>Sector Care: Good Practice Principle 6: Flow of Common Ground</vt:lpstr>
      <vt:lpstr>Applications:</vt:lpstr>
      <vt:lpstr>Global MC Course</vt:lpstr>
      <vt:lpstr>100 + Books for a MC Library</vt:lpstr>
      <vt:lpstr>Part 6  Global Mental Health</vt:lpstr>
      <vt:lpstr>Health and Mental Health</vt:lpstr>
      <vt:lpstr>Vikram Patel and Martin Prince. Global Mental Health: A New Global Health Field Comes of Age, JAMA 2010; 303(19): page 1976 </vt:lpstr>
      <vt:lpstr>.</vt:lpstr>
      <vt:lpstr>  World Mental Health Day (1992-2014, 10 October)   </vt:lpstr>
      <vt:lpstr>Hidden Pictures A personal journey into GMH  (film trailer)</vt:lpstr>
      <vt:lpstr>1991</vt:lpstr>
      <vt:lpstr> Convention on the Rights of Persons with Disabilities (UN, 2006)</vt:lpstr>
      <vt:lpstr>2003</vt:lpstr>
      <vt:lpstr>WHO GMH Publications 2008, 2010</vt:lpstr>
      <vt:lpstr>mhGA report and program</vt:lpstr>
      <vt:lpstr>mh GAP</vt:lpstr>
      <vt:lpstr>GMH Briefing</vt:lpstr>
      <vt:lpstr>mh GAP</vt:lpstr>
      <vt:lpstr>WHO (2010)  Mental Health And Development</vt:lpstr>
      <vt:lpstr>     MH and Development</vt:lpstr>
      <vt:lpstr>GMH Briefing</vt:lpstr>
      <vt:lpstr>   Intervention Guide</vt:lpstr>
      <vt:lpstr> Mental Health Action Plan 2013-2020 </vt:lpstr>
      <vt:lpstr>Slide 86</vt:lpstr>
      <vt:lpstr>Some core resources  to orient students and colleagues to GMH   </vt:lpstr>
      <vt:lpstr>   Some Final Thoughts  Global Integration (GI)  </vt:lpstr>
      <vt:lpstr> Seven Directional Commitments Recommendations for Member Care Workers  [and Global Integrators] Excerpted from “The Missional Heart of Member Care”  International Bulletin of Missionary Research, April 2015, Volume 39 (used by permission) </vt:lpstr>
      <vt:lpstr> Global Integration:  Developing Fluency </vt:lpstr>
      <vt:lpstr>Global Integrators</vt:lpstr>
      <vt:lpstr>.</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dc:creator>
  <cp:lastModifiedBy>Kelly</cp:lastModifiedBy>
  <cp:revision>436</cp:revision>
  <dcterms:created xsi:type="dcterms:W3CDTF">2011-08-29T10:47:59Z</dcterms:created>
  <dcterms:modified xsi:type="dcterms:W3CDTF">2015-02-26T15:07:08Z</dcterms:modified>
</cp:coreProperties>
</file>