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4" r:id="rId2"/>
    <p:sldId id="306" r:id="rId3"/>
    <p:sldId id="307" r:id="rId4"/>
    <p:sldId id="308" r:id="rId5"/>
    <p:sldId id="305" r:id="rId6"/>
    <p:sldId id="282" r:id="rId7"/>
    <p:sldId id="300" r:id="rId8"/>
    <p:sldId id="314" r:id="rId9"/>
    <p:sldId id="309" r:id="rId10"/>
    <p:sldId id="281" r:id="rId11"/>
    <p:sldId id="286" r:id="rId12"/>
    <p:sldId id="310" r:id="rId13"/>
    <p:sldId id="283" r:id="rId14"/>
    <p:sldId id="301" r:id="rId15"/>
    <p:sldId id="285" r:id="rId16"/>
    <p:sldId id="313" r:id="rId17"/>
    <p:sldId id="284" r:id="rId18"/>
    <p:sldId id="278" r:id="rId19"/>
    <p:sldId id="269" r:id="rId20"/>
    <p:sldId id="268" r:id="rId21"/>
    <p:sldId id="270" r:id="rId22"/>
    <p:sldId id="258" r:id="rId23"/>
    <p:sldId id="263" r:id="rId24"/>
    <p:sldId id="262" r:id="rId25"/>
    <p:sldId id="264" r:id="rId26"/>
    <p:sldId id="267" r:id="rId27"/>
    <p:sldId id="297" r:id="rId28"/>
    <p:sldId id="298" r:id="rId29"/>
    <p:sldId id="299" r:id="rId30"/>
    <p:sldId id="296" r:id="rId31"/>
    <p:sldId id="280" r:id="rId32"/>
    <p:sldId id="31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26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A2E020B-0B28-4673-B008-6900CD7B13A5}" type="datetimeFigureOut">
              <a:rPr lang="en-GB" smtClean="0"/>
              <a:pPr/>
              <a:t>26/02/2015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7087E2-6A86-4888-86EF-5982459F71B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2E020B-0B28-4673-B008-6900CD7B13A5}" type="datetimeFigureOut">
              <a:rPr lang="en-GB" smtClean="0"/>
              <a:pPr/>
              <a:t>26/02/2015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7087E2-6A86-4888-86EF-5982459F71B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2E020B-0B28-4673-B008-6900CD7B13A5}" type="datetimeFigureOut">
              <a:rPr lang="en-GB" smtClean="0"/>
              <a:pPr/>
              <a:t>26/02/2015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7087E2-6A86-4888-86EF-5982459F71B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2E020B-0B28-4673-B008-6900CD7B13A5}" type="datetimeFigureOut">
              <a:rPr lang="en-GB" smtClean="0"/>
              <a:pPr/>
              <a:t>26/02/2015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7087E2-6A86-4888-86EF-5982459F71B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2E020B-0B28-4673-B008-6900CD7B13A5}" type="datetimeFigureOut">
              <a:rPr lang="en-GB" smtClean="0"/>
              <a:pPr/>
              <a:t>26/02/2015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7087E2-6A86-4888-86EF-5982459F71B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A2E020B-0B28-4673-B008-6900CD7B13A5}" type="datetimeFigureOut">
              <a:rPr lang="en-GB" smtClean="0"/>
              <a:pPr/>
              <a:t>26/02/2015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7087E2-6A86-4888-86EF-5982459F71B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A2E020B-0B28-4673-B008-6900CD7B13A5}" type="datetimeFigureOut">
              <a:rPr lang="en-GB" smtClean="0"/>
              <a:pPr/>
              <a:t>26/02/2015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27087E2-6A86-4888-86EF-5982459F71B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A2E020B-0B28-4673-B008-6900CD7B13A5}" type="datetimeFigureOut">
              <a:rPr lang="en-GB" smtClean="0"/>
              <a:pPr/>
              <a:t>26/02/2015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27087E2-6A86-4888-86EF-5982459F71B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2E020B-0B28-4673-B008-6900CD7B13A5}" type="datetimeFigureOut">
              <a:rPr lang="en-GB" smtClean="0"/>
              <a:pPr/>
              <a:t>26/02/2015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27087E2-6A86-4888-86EF-5982459F71B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E020B-0B28-4673-B008-6900CD7B13A5}" type="datetimeFigureOut">
              <a:rPr lang="en-GB" smtClean="0"/>
              <a:pPr/>
              <a:t>26/02/2015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7087E2-6A86-4888-86EF-5982459F71B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E020B-0B28-4673-B008-6900CD7B13A5}" type="datetimeFigureOut">
              <a:rPr lang="en-GB" smtClean="0"/>
              <a:pPr/>
              <a:t>26/02/2015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7087E2-6A86-4888-86EF-5982459F71B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E020B-0B28-4673-B008-6900CD7B13A5}" type="datetimeFigureOut">
              <a:rPr lang="en-GB" smtClean="0"/>
              <a:pPr/>
              <a:t>26/02/2015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7087E2-6A86-4888-86EF-5982459F71B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http://theflashblog.com/map.gi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http://theflashblog.com/map.gi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http://theflashblog.com/map.gi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who.int/mental_health/mhgap/en/index.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wfmh.com/00WorldMentalHealthDay.ht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http://theflashblog.com/map.gif"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http://theflashblog.com/map.gi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ites.google.com/site/gmhmap/"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http://theflashblog.com/map.gi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http://theflashblog.com/map.gi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http://theflashblog.com/map.gi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http://theflashblog.com/map.gi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http://theflashblog.com/map.gi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http://theflashblog.com/map.gi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http://theflashblog.com/map.gi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youtube.com/watch?v=L8iRjEOH41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http://theflashblog.com/map.gi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6565900"/>
          </a:xfrm>
        </p:spPr>
        <p:txBody>
          <a:bodyPr>
            <a:normAutofit fontScale="90000"/>
          </a:bodyPr>
          <a:lstStyle/>
          <a:p>
            <a:pPr algn="ct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a:t/>
            </a:r>
            <a:br>
              <a:rPr lang="en-GB" sz="2400" b="1" dirty="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dirty="0" smtClean="0"/>
              <a:t/>
            </a:r>
            <a:br>
              <a:rPr lang="en-GB" dirty="0" smtClean="0"/>
            </a:br>
            <a:r>
              <a:rPr lang="en-US" i="1" dirty="0" smtClean="0"/>
              <a:t> </a:t>
            </a:r>
            <a:r>
              <a:rPr lang="en-GB" dirty="0" smtClean="0"/>
              <a:t/>
            </a:r>
            <a:br>
              <a:rPr lang="en-GB" dirty="0" smtClean="0"/>
            </a:br>
            <a:r>
              <a:rPr lang="en-US" i="1" dirty="0" smtClean="0"/>
              <a:t> </a:t>
            </a:r>
            <a:r>
              <a:rPr lang="en-GB" dirty="0" smtClean="0"/>
              <a:t/>
            </a:r>
            <a:br>
              <a:rPr lang="en-GB" dirty="0" smtClean="0"/>
            </a:br>
            <a:endParaRPr lang="en-GB" dirty="0"/>
          </a:p>
        </p:txBody>
      </p:sp>
      <p:pic>
        <p:nvPicPr>
          <p:cNvPr id="5" name="Picture 4" descr="Member Care Associates Inc.jpg"/>
          <p:cNvPicPr>
            <a:picLocks noChangeAspect="1"/>
          </p:cNvPicPr>
          <p:nvPr/>
        </p:nvPicPr>
        <p:blipFill>
          <a:blip r:embed="rId2" cstate="print"/>
          <a:stretch>
            <a:fillRect/>
          </a:stretch>
        </p:blipFill>
        <p:spPr>
          <a:xfrm>
            <a:off x="3657600" y="304800"/>
            <a:ext cx="1295400" cy="1336094"/>
          </a:xfrm>
          <a:prstGeom prst="rect">
            <a:avLst/>
          </a:prstGeom>
          <a:ln>
            <a:solidFill>
              <a:srgbClr val="0000FF"/>
            </a:solidFill>
          </a:ln>
        </p:spPr>
      </p:pic>
      <p:pic>
        <p:nvPicPr>
          <p:cNvPr id="7" name="Picture 5" descr="http://theflashblog.com/map.gif"/>
          <p:cNvPicPr>
            <a:picLocks noChangeAspect="1" noChangeArrowheads="1"/>
          </p:cNvPicPr>
          <p:nvPr/>
        </p:nvPicPr>
        <p:blipFill>
          <a:blip r:embed="rId3" r:link="rId4" cstate="print"/>
          <a:srcRect/>
          <a:stretch>
            <a:fillRect/>
          </a:stretch>
        </p:blipFill>
        <p:spPr bwMode="auto">
          <a:xfrm>
            <a:off x="4648200" y="914400"/>
            <a:ext cx="1219200" cy="1219200"/>
          </a:xfrm>
          <a:prstGeom prst="rect">
            <a:avLst/>
          </a:prstGeom>
          <a:noFill/>
          <a:ln w="50800" cmpd="tri">
            <a:solidFill>
              <a:srgbClr val="0000FF"/>
            </a:solidFill>
            <a:miter lim="800000"/>
            <a:headEnd/>
            <a:tailEnd/>
          </a:ln>
        </p:spPr>
      </p:pic>
      <p:sp>
        <p:nvSpPr>
          <p:cNvPr id="6" name="Rectangle 5"/>
          <p:cNvSpPr/>
          <p:nvPr/>
        </p:nvSpPr>
        <p:spPr>
          <a:xfrm>
            <a:off x="304800" y="2514600"/>
            <a:ext cx="8839200" cy="3539430"/>
          </a:xfrm>
          <a:prstGeom prst="rect">
            <a:avLst/>
          </a:prstGeom>
        </p:spPr>
        <p:txBody>
          <a:bodyPr wrap="square">
            <a:spAutoFit/>
          </a:bodyPr>
          <a:lstStyle/>
          <a:p>
            <a:pPr algn="ctr"/>
            <a:r>
              <a:rPr lang="en-GB" sz="2800" b="1" dirty="0" smtClean="0">
                <a:solidFill>
                  <a:srgbClr val="0000FF"/>
                </a:solidFill>
              </a:rPr>
              <a:t>Global Integration</a:t>
            </a:r>
            <a:r>
              <a:rPr lang="en-GB" sz="2800" b="1" dirty="0" smtClean="0"/>
              <a:t/>
            </a:r>
            <a:br>
              <a:rPr lang="en-GB" sz="2800" b="1" dirty="0" smtClean="0"/>
            </a:br>
            <a:r>
              <a:rPr lang="en-GB" sz="2800" b="1" dirty="0" smtClean="0">
                <a:solidFill>
                  <a:srgbClr val="0000FF"/>
                </a:solidFill>
              </a:rPr>
              <a:t>Charting Your Course in the Service of Humanity</a:t>
            </a:r>
            <a:r>
              <a:rPr lang="en-GB" sz="2800" b="1" dirty="0" smtClean="0"/>
              <a:t/>
            </a:r>
            <a:br>
              <a:rPr lang="en-GB" sz="2800" b="1" dirty="0" smtClean="0"/>
            </a:br>
            <a:endParaRPr lang="en-GB" sz="2800" b="1" dirty="0" smtClean="0"/>
          </a:p>
          <a:p>
            <a:pPr algn="ctr"/>
            <a:r>
              <a:rPr lang="en-GB" sz="2800" b="1" dirty="0" smtClean="0"/>
              <a:t>Rosemead School of Psychology</a:t>
            </a:r>
          </a:p>
          <a:p>
            <a:pPr algn="ctr"/>
            <a:r>
              <a:rPr lang="en-GB" sz="2800" dirty="0" smtClean="0"/>
              <a:t>16 April 2013</a:t>
            </a:r>
          </a:p>
          <a:p>
            <a:pPr algn="ctr"/>
            <a:r>
              <a:rPr lang="en-GB" sz="2800" dirty="0" smtClean="0"/>
              <a:t/>
            </a:r>
            <a:br>
              <a:rPr lang="en-GB" sz="2800" dirty="0" smtClean="0"/>
            </a:br>
            <a:r>
              <a:rPr lang="en-GB" sz="2800" b="1" dirty="0" smtClean="0"/>
              <a:t> </a:t>
            </a:r>
            <a:r>
              <a:rPr lang="en-GB" sz="2400" b="1" dirty="0" smtClean="0"/>
              <a:t>Kelly O’Donnell, </a:t>
            </a:r>
            <a:r>
              <a:rPr lang="en-GB" sz="2400" b="1" dirty="0" err="1" smtClean="0"/>
              <a:t>PsyD</a:t>
            </a:r>
            <a:r>
              <a:rPr lang="en-GB" sz="2400" dirty="0" smtClean="0"/>
              <a:t/>
            </a:r>
            <a:br>
              <a:rPr lang="en-GB" sz="2400" dirty="0" smtClean="0"/>
            </a:br>
            <a:r>
              <a:rPr lang="en-GB" sz="2400" b="1" u="sng" dirty="0" smtClean="0"/>
              <a:t>Member Care Associates, Inc.</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GMH</a:t>
            </a:r>
            <a:endParaRPr lang="en-GB" dirty="0"/>
          </a:p>
        </p:txBody>
      </p:sp>
      <p:sp>
        <p:nvSpPr>
          <p:cNvPr id="3" name="Content Placeholder 2"/>
          <p:cNvSpPr>
            <a:spLocks noGrp="1"/>
          </p:cNvSpPr>
          <p:nvPr>
            <p:ph idx="1"/>
          </p:nvPr>
        </p:nvSpPr>
        <p:spPr/>
        <p:txBody>
          <a:bodyPr>
            <a:normAutofit/>
          </a:bodyPr>
          <a:lstStyle/>
          <a:p>
            <a:r>
              <a:rPr lang="en-GB" sz="2000" b="1" i="1" dirty="0" smtClean="0"/>
              <a:t>Global health</a:t>
            </a:r>
            <a:r>
              <a:rPr lang="en-GB" sz="2000" i="1" dirty="0" smtClean="0"/>
              <a:t> is “an area for study, research and practice that places a priority on improving health and achieving equity in health for all people worldwide.” </a:t>
            </a:r>
            <a:r>
              <a:rPr lang="en-GB" sz="2000" b="1" i="1" dirty="0" smtClean="0"/>
              <a:t>Global mental health</a:t>
            </a:r>
            <a:r>
              <a:rPr lang="en-GB" sz="2000" i="1" dirty="0" smtClean="0"/>
              <a:t> is the application of these principles to the domain of mental ill health. </a:t>
            </a:r>
          </a:p>
          <a:p>
            <a:endParaRPr lang="en-GB" sz="2000" i="1" dirty="0" smtClean="0"/>
          </a:p>
          <a:p>
            <a:pPr>
              <a:buNone/>
            </a:pPr>
            <a:r>
              <a:rPr lang="en-GB" sz="2000" b="1" dirty="0" err="1" smtClean="0"/>
              <a:t>Vikram</a:t>
            </a:r>
            <a:r>
              <a:rPr lang="en-GB" sz="2000" b="1" dirty="0" smtClean="0"/>
              <a:t> Patel and Martin Prince. Global Mental Health: A New Global Health Field Comes of Age</a:t>
            </a:r>
            <a:r>
              <a:rPr lang="en-GB" sz="2000" b="1" i="1" dirty="0" smtClean="0"/>
              <a:t>, JAMA </a:t>
            </a:r>
            <a:r>
              <a:rPr lang="en-GB" sz="2000" b="1" dirty="0" smtClean="0"/>
              <a:t>2010; 303(19): page 1976</a:t>
            </a:r>
            <a:br>
              <a:rPr lang="en-GB" sz="2000" b="1" dirty="0" smtClean="0"/>
            </a:br>
            <a:endParaRPr lang="en-GB" sz="2000" i="1" dirty="0" smtClean="0"/>
          </a:p>
          <a:p>
            <a:endParaRPr lang="en-GB" sz="1200" dirty="0"/>
          </a:p>
        </p:txBody>
      </p:sp>
      <p:pic>
        <p:nvPicPr>
          <p:cNvPr id="4" name="Picture 3" descr="Member Care Associates Inc.jpg"/>
          <p:cNvPicPr>
            <a:picLocks noChangeAspect="1"/>
          </p:cNvPicPr>
          <p:nvPr/>
        </p:nvPicPr>
        <p:blipFill>
          <a:blip r:embed="rId2" cstate="print"/>
          <a:stretch>
            <a:fillRect/>
          </a:stretch>
        </p:blipFill>
        <p:spPr>
          <a:xfrm>
            <a:off x="152400" y="228600"/>
            <a:ext cx="914400" cy="943125"/>
          </a:xfrm>
          <a:prstGeom prst="rect">
            <a:avLst/>
          </a:prstGeom>
          <a:ln>
            <a:solidFill>
              <a:srgbClr val="0000FF"/>
            </a:solidFill>
          </a:ln>
        </p:spPr>
      </p:pic>
      <p:pic>
        <p:nvPicPr>
          <p:cNvPr id="5" name="Picture 5" descr="http://theflashblog.com/map.gif"/>
          <p:cNvPicPr>
            <a:picLocks noChangeAspect="1" noChangeArrowheads="1"/>
          </p:cNvPicPr>
          <p:nvPr/>
        </p:nvPicPr>
        <p:blipFill>
          <a:blip r:embed="rId3" r:link="rId4" cstate="print"/>
          <a:srcRect/>
          <a:stretch>
            <a:fillRect/>
          </a:stretch>
        </p:blipFill>
        <p:spPr bwMode="auto">
          <a:xfrm>
            <a:off x="8077200" y="304800"/>
            <a:ext cx="838199" cy="838199"/>
          </a:xfrm>
          <a:prstGeom prst="rect">
            <a:avLst/>
          </a:prstGeom>
          <a:noFill/>
          <a:ln w="50800" cmpd="tri">
            <a:solidFill>
              <a:srgbClr val="0000FF"/>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400" b="1" dirty="0" smtClean="0"/>
              <a:t/>
            </a:r>
            <a:br>
              <a:rPr lang="en-GB" sz="2400" b="1" dirty="0" smtClean="0"/>
            </a:br>
            <a:r>
              <a:rPr lang="en-GB" sz="2400" b="1" dirty="0" err="1" smtClean="0"/>
              <a:t>Vikram</a:t>
            </a:r>
            <a:r>
              <a:rPr lang="en-GB" sz="2400" b="1" dirty="0" smtClean="0"/>
              <a:t> Patel and Martin Prince. </a:t>
            </a:r>
            <a:br>
              <a:rPr lang="en-GB" sz="2400" b="1" dirty="0" smtClean="0"/>
            </a:br>
            <a:r>
              <a:rPr lang="en-GB" sz="2400" b="1" dirty="0" smtClean="0"/>
              <a:t>          Global Mental Health: A New Global Health Field Comes of Age</a:t>
            </a:r>
            <a:r>
              <a:rPr lang="en-GB" sz="2400" b="1" i="1" dirty="0" smtClean="0"/>
              <a:t>, JAMA </a:t>
            </a:r>
            <a:r>
              <a:rPr lang="en-GB" sz="2400" b="1" dirty="0" smtClean="0"/>
              <a:t>2010; 303(19): page 1976</a:t>
            </a:r>
            <a:br>
              <a:rPr lang="en-GB" sz="2400" b="1" dirty="0" smtClean="0"/>
            </a:br>
            <a:endParaRPr lang="en-US" sz="2400" b="1" dirty="0"/>
          </a:p>
        </p:txBody>
      </p:sp>
      <p:sp>
        <p:nvSpPr>
          <p:cNvPr id="3" name="Content Placeholder 2"/>
          <p:cNvSpPr>
            <a:spLocks noGrp="1"/>
          </p:cNvSpPr>
          <p:nvPr>
            <p:ph idx="1"/>
          </p:nvPr>
        </p:nvSpPr>
        <p:spPr/>
        <p:txBody>
          <a:bodyPr>
            <a:normAutofit fontScale="85000" lnSpcReduction="20000"/>
          </a:bodyPr>
          <a:lstStyle/>
          <a:p>
            <a:pPr algn="just"/>
            <a:r>
              <a:rPr lang="en-GB" i="1" dirty="0" smtClean="0"/>
              <a:t>The most striking inequity concerns the disparities in provision of care and respect for human rights of persons living with mental disorders between rich and poor countries. Low- and middle-income countries are home to more than 80% of the global population but command less than 20% of the share of the mental health resources. The consequent “treatment gap” is a contravention of basic human rights—more than 75% of those identified with serious anxiety, mood, impulse control, or substance use disorders in the World Mental Health surveys in low- and middle-income countries received no care at all, despite substantial role disability.</a:t>
            </a:r>
            <a:r>
              <a:rPr lang="en-GB" b="1" dirty="0" smtClean="0"/>
              <a:t> </a:t>
            </a:r>
          </a:p>
          <a:p>
            <a:pPr algn="just"/>
            <a:endParaRPr lang="en-GB" b="1" dirty="0" smtClean="0"/>
          </a:p>
          <a:p>
            <a:endParaRPr lang="en-US" dirty="0"/>
          </a:p>
        </p:txBody>
      </p:sp>
      <p:pic>
        <p:nvPicPr>
          <p:cNvPr id="4" name="Picture 3" descr="Member Care Associates Inc.jpg"/>
          <p:cNvPicPr>
            <a:picLocks noChangeAspect="1"/>
          </p:cNvPicPr>
          <p:nvPr/>
        </p:nvPicPr>
        <p:blipFill>
          <a:blip r:embed="rId2" cstate="print"/>
          <a:stretch>
            <a:fillRect/>
          </a:stretch>
        </p:blipFill>
        <p:spPr>
          <a:xfrm>
            <a:off x="152400" y="228600"/>
            <a:ext cx="914400" cy="943125"/>
          </a:xfrm>
          <a:prstGeom prst="rect">
            <a:avLst/>
          </a:prstGeom>
          <a:ln>
            <a:solidFill>
              <a:srgbClr val="0000FF"/>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GMH: A Resource Primer</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“Complementing this perspective is the emphasis on mental wellbeing in addition to the emphasis on mental ill health, and together these two perspectives comprise the GMH core. Surrounding this </a:t>
            </a:r>
            <a:r>
              <a:rPr lang="en-US" i="1" dirty="0" smtClean="0"/>
              <a:t>core</a:t>
            </a:r>
            <a:r>
              <a:rPr lang="en-US" dirty="0" smtClean="0"/>
              <a:t> is the global </a:t>
            </a:r>
            <a:r>
              <a:rPr lang="en-US" i="1" dirty="0" smtClean="0"/>
              <a:t>context</a:t>
            </a:r>
            <a:r>
              <a:rPr lang="en-US" dirty="0" smtClean="0"/>
              <a:t> of other overlapping domains—e.g., political, economic, environmental, health, and social,—as well as the </a:t>
            </a:r>
            <a:r>
              <a:rPr lang="en-US" i="1" dirty="0" smtClean="0"/>
              <a:t>commitment</a:t>
            </a:r>
            <a:r>
              <a:rPr lang="en-US" dirty="0" smtClean="0"/>
              <a:t> at all levels to promoting human rights and human responsibility for equity, dignity, justice, peace, and wellbeing for all.”</a:t>
            </a:r>
          </a:p>
          <a:p>
            <a:endParaRPr lang="en-US" dirty="0"/>
          </a:p>
        </p:txBody>
      </p:sp>
      <p:pic>
        <p:nvPicPr>
          <p:cNvPr id="4" name="Picture 3" descr="Member Care Associates Inc.jpg"/>
          <p:cNvPicPr>
            <a:picLocks noChangeAspect="1"/>
          </p:cNvPicPr>
          <p:nvPr/>
        </p:nvPicPr>
        <p:blipFill>
          <a:blip r:embed="rId2" cstate="print"/>
          <a:stretch>
            <a:fillRect/>
          </a:stretch>
        </p:blipFill>
        <p:spPr>
          <a:xfrm>
            <a:off x="152400" y="228600"/>
            <a:ext cx="914400" cy="943125"/>
          </a:xfrm>
          <a:prstGeom prst="rect">
            <a:avLst/>
          </a:prstGeom>
          <a:ln>
            <a:solidFill>
              <a:srgbClr val="0000FF"/>
            </a:solidFill>
          </a:ln>
        </p:spPr>
      </p:pic>
      <p:pic>
        <p:nvPicPr>
          <p:cNvPr id="5" name="Picture 5" descr="http://theflashblog.com/map.gif"/>
          <p:cNvPicPr>
            <a:picLocks noChangeAspect="1" noChangeArrowheads="1"/>
          </p:cNvPicPr>
          <p:nvPr/>
        </p:nvPicPr>
        <p:blipFill>
          <a:blip r:embed="rId3" r:link="rId4" cstate="print"/>
          <a:srcRect/>
          <a:stretch>
            <a:fillRect/>
          </a:stretch>
        </p:blipFill>
        <p:spPr bwMode="auto">
          <a:xfrm>
            <a:off x="8077200" y="304800"/>
            <a:ext cx="838199" cy="838199"/>
          </a:xfrm>
          <a:prstGeom prst="rect">
            <a:avLst/>
          </a:prstGeom>
          <a:noFill/>
          <a:ln w="50800" cmpd="tri">
            <a:solidFill>
              <a:srgbClr val="0000FF"/>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r>
              <a:rPr lang="en-GB" dirty="0" smtClean="0"/>
              <a:t>.</a:t>
            </a:r>
            <a:endParaRPr lang="en-GB" dirty="0"/>
          </a:p>
        </p:txBody>
      </p:sp>
      <p:sp>
        <p:nvSpPr>
          <p:cNvPr id="3" name="Content Placeholder 2"/>
          <p:cNvSpPr>
            <a:spLocks noGrp="1"/>
          </p:cNvSpPr>
          <p:nvPr>
            <p:ph idx="1"/>
          </p:nvPr>
        </p:nvSpPr>
        <p:spPr>
          <a:xfrm>
            <a:off x="457200" y="609600"/>
            <a:ext cx="8229600" cy="6248400"/>
          </a:xfrm>
        </p:spPr>
        <p:txBody>
          <a:bodyPr>
            <a:noAutofit/>
          </a:bodyPr>
          <a:lstStyle/>
          <a:p>
            <a:endParaRPr lang="en-US" sz="1800" dirty="0" smtClean="0"/>
          </a:p>
          <a:p>
            <a:endParaRPr lang="en-US" sz="1800" dirty="0" smtClean="0"/>
          </a:p>
          <a:p>
            <a:r>
              <a:rPr lang="en-US" sz="1800" dirty="0" smtClean="0"/>
              <a:t>According to the World Health Organization (WHO), mental, neurological, and substance use disorders “are common in all regions of the world, affecting every community and age group across all income countries. While 14% of the global burden of disease is attributed to these disorders, most of the people affected—75% in many low-income countries—do not have access to the treatment they need.” (WHO, 2008, launch of the </a:t>
            </a:r>
            <a:r>
              <a:rPr lang="en-US" sz="1800" u="sng" dirty="0" err="1" smtClean="0">
                <a:hlinkClick r:id="rId2"/>
              </a:rPr>
              <a:t>mhGAP</a:t>
            </a:r>
            <a:r>
              <a:rPr lang="en-US" sz="1800" u="sng" dirty="0" smtClean="0">
                <a:hlinkClick r:id="rId2"/>
              </a:rPr>
              <a:t> program</a:t>
            </a:r>
            <a:r>
              <a:rPr lang="en-US" sz="1800" dirty="0" smtClean="0"/>
              <a:t>)</a:t>
            </a:r>
            <a:endParaRPr lang="en-GB" sz="1800" dirty="0" smtClean="0"/>
          </a:p>
          <a:p>
            <a:r>
              <a:rPr lang="en-US" sz="1800" u="sng" dirty="0" smtClean="0">
                <a:hlinkClick r:id="rId2"/>
              </a:rPr>
              <a:t>http://www.who.int/mental_health/mhgap/en/index.html</a:t>
            </a:r>
            <a:r>
              <a:rPr lang="en-US" sz="1800" dirty="0" smtClean="0"/>
              <a:t>  </a:t>
            </a:r>
            <a:r>
              <a:rPr lang="en-US" sz="1800" b="1" dirty="0" smtClean="0"/>
              <a:t> </a:t>
            </a:r>
            <a:r>
              <a:rPr lang="en-US" sz="1800" dirty="0" smtClean="0"/>
              <a:t>WHO estimates (2002): [update?]</a:t>
            </a:r>
            <a:endParaRPr lang="en-GB" sz="1800" dirty="0" smtClean="0"/>
          </a:p>
          <a:p>
            <a:r>
              <a:rPr lang="en-US" sz="1800" b="1" dirty="0" smtClean="0"/>
              <a:t>• over 150 million have depression</a:t>
            </a:r>
            <a:endParaRPr lang="en-GB" sz="1800" dirty="0" smtClean="0"/>
          </a:p>
          <a:p>
            <a:r>
              <a:rPr lang="en-US" sz="1800" b="1" dirty="0" smtClean="0"/>
              <a:t>• 25 million have schizophrenia</a:t>
            </a:r>
            <a:endParaRPr lang="en-GB" sz="1800" dirty="0" smtClean="0"/>
          </a:p>
          <a:p>
            <a:r>
              <a:rPr lang="en-US" sz="1800" b="1" dirty="0" smtClean="0"/>
              <a:t>• 50 million have epilepsy</a:t>
            </a:r>
            <a:endParaRPr lang="en-GB" sz="1800" dirty="0" smtClean="0"/>
          </a:p>
          <a:p>
            <a:r>
              <a:rPr lang="en-US" sz="1800" b="1" dirty="0" smtClean="0"/>
              <a:t>• over 100 million have drug or alcohol use disorders</a:t>
            </a:r>
            <a:endParaRPr lang="en-GB" sz="1800" dirty="0" smtClean="0"/>
          </a:p>
          <a:p>
            <a:r>
              <a:rPr lang="en-US" sz="1800" b="1" dirty="0" smtClean="0"/>
              <a:t>• </a:t>
            </a:r>
            <a:r>
              <a:rPr lang="en-US" sz="1800" b="1" smtClean="0"/>
              <a:t>over 700,000 </a:t>
            </a:r>
            <a:r>
              <a:rPr lang="en-US" sz="1800" b="1" dirty="0" smtClean="0"/>
              <a:t>suicides/year.</a:t>
            </a:r>
            <a:r>
              <a:rPr lang="en-US" sz="1800" dirty="0" smtClean="0"/>
              <a:t> </a:t>
            </a:r>
            <a:endParaRPr lang="en-GB" sz="1800" dirty="0" smtClean="0"/>
          </a:p>
          <a:p>
            <a:r>
              <a:rPr lang="en-US" sz="1800" dirty="0" smtClean="0"/>
              <a:t>In addition, “people with these disorders are often subjected to social isolation, poor quality of life and increased mortality. These disorders are the cause of staggering economic and social costs.” (WHO Department of Mental Health, </a:t>
            </a:r>
            <a:r>
              <a:rPr lang="en-US" sz="1800" i="1" dirty="0" smtClean="0"/>
              <a:t>The Bare Facts</a:t>
            </a:r>
            <a:r>
              <a:rPr lang="en-US" sz="1800" dirty="0" smtClean="0"/>
              <a:t>). </a:t>
            </a:r>
            <a:endParaRPr lang="en-GB" sz="1800" dirty="0"/>
          </a:p>
        </p:txBody>
      </p:sp>
      <p:pic>
        <p:nvPicPr>
          <p:cNvPr id="4" name="Picture 3" descr="Member Care Associates Inc.jpg"/>
          <p:cNvPicPr>
            <a:picLocks noChangeAspect="1"/>
          </p:cNvPicPr>
          <p:nvPr/>
        </p:nvPicPr>
        <p:blipFill>
          <a:blip r:embed="rId3" cstate="print"/>
          <a:stretch>
            <a:fillRect/>
          </a:stretch>
        </p:blipFill>
        <p:spPr>
          <a:xfrm>
            <a:off x="152400" y="228600"/>
            <a:ext cx="914400" cy="943125"/>
          </a:xfrm>
          <a:prstGeom prst="rect">
            <a:avLst/>
          </a:prstGeom>
          <a:ln>
            <a:solidFill>
              <a:srgbClr val="0000FF"/>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1991</a:t>
            </a:r>
            <a:endParaRPr lang="en-GB" dirty="0"/>
          </a:p>
        </p:txBody>
      </p:sp>
      <p:sp>
        <p:nvSpPr>
          <p:cNvPr id="3" name="Content Placeholder 2"/>
          <p:cNvSpPr>
            <a:spLocks noGrp="1"/>
          </p:cNvSpPr>
          <p:nvPr>
            <p:ph idx="1"/>
          </p:nvPr>
        </p:nvSpPr>
        <p:spPr/>
        <p:txBody>
          <a:bodyPr>
            <a:normAutofit fontScale="92500" lnSpcReduction="10000"/>
          </a:bodyPr>
          <a:lstStyle/>
          <a:p>
            <a:pPr algn="just"/>
            <a:r>
              <a:rPr lang="en-GB" dirty="0" smtClean="0"/>
              <a:t>All persons have the right to the best available mental health care, which shall be part of the health and social care system.</a:t>
            </a:r>
          </a:p>
          <a:p>
            <a:pPr algn="just"/>
            <a:endParaRPr lang="en-GB" sz="1400" dirty="0" smtClean="0"/>
          </a:p>
          <a:p>
            <a:pPr algn="just"/>
            <a:r>
              <a:rPr lang="en-GB" dirty="0" smtClean="0"/>
              <a:t>All persons with a mental illness…shall be treated with humanity and respect for the inherent dignity of the human person.</a:t>
            </a:r>
          </a:p>
          <a:p>
            <a:pPr algn="ctr">
              <a:buNone/>
            </a:pPr>
            <a:endParaRPr lang="en-GB" sz="2400" dirty="0" smtClean="0"/>
          </a:p>
          <a:p>
            <a:pPr algn="ctr">
              <a:buNone/>
            </a:pPr>
            <a:r>
              <a:rPr lang="en-GB" sz="2400" dirty="0" smtClean="0"/>
              <a:t>UN GA 1991 Resolution (Article 1 excerpts)</a:t>
            </a:r>
          </a:p>
          <a:p>
            <a:pPr algn="ctr">
              <a:buNone/>
            </a:pPr>
            <a:r>
              <a:rPr lang="en-GB" sz="2400" dirty="0" smtClean="0"/>
              <a:t>Protection of Persons with Mental Illness </a:t>
            </a:r>
          </a:p>
          <a:p>
            <a:pPr algn="ctr">
              <a:buNone/>
            </a:pPr>
            <a:r>
              <a:rPr lang="en-GB" sz="2400" dirty="0" smtClean="0"/>
              <a:t>and the Improvement of MH Care</a:t>
            </a:r>
            <a:endParaRPr lang="en-GB" sz="2400" dirty="0"/>
          </a:p>
        </p:txBody>
      </p:sp>
      <p:sp>
        <p:nvSpPr>
          <p:cNvPr id="5" name="Content Placeholder 4"/>
          <p:cNvSpPr>
            <a:spLocks noGrp="1"/>
          </p:cNvSpPr>
          <p:nvPr>
            <p:ph idx="1"/>
          </p:nvPr>
        </p:nvSpPr>
        <p:spPr/>
        <p:txBody>
          <a:bodyPr/>
          <a:lstStyle/>
          <a:p>
            <a:pPr>
              <a:buNone/>
            </a:pPr>
            <a:r>
              <a:rPr lang="en-US" dirty="0" smtClean="0"/>
              <a:t>.</a:t>
            </a:r>
            <a:endParaRPr lang="en-US" dirty="0"/>
          </a:p>
        </p:txBody>
      </p:sp>
      <p:pic>
        <p:nvPicPr>
          <p:cNvPr id="6" name="Picture 5" descr="Member Care Associates Inc.jpg"/>
          <p:cNvPicPr>
            <a:picLocks noChangeAspect="1"/>
          </p:cNvPicPr>
          <p:nvPr/>
        </p:nvPicPr>
        <p:blipFill>
          <a:blip r:embed="rId2" cstate="print"/>
          <a:stretch>
            <a:fillRect/>
          </a:stretch>
        </p:blipFill>
        <p:spPr>
          <a:xfrm>
            <a:off x="152400" y="228600"/>
            <a:ext cx="914400" cy="943125"/>
          </a:xfrm>
          <a:prstGeom prst="rect">
            <a:avLst/>
          </a:prstGeom>
          <a:ln>
            <a:solidFill>
              <a:srgbClr val="0000FF"/>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linds(horizontal)">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1"/>
            <a:ext cx="8229600" cy="698499"/>
          </a:xfrm>
        </p:spPr>
        <p:txBody>
          <a:bodyPr>
            <a:normAutofit fontScale="90000"/>
          </a:bodyPr>
          <a:lstStyle/>
          <a:p>
            <a:pPr algn="ctr"/>
            <a:r>
              <a:rPr lang="en-GB" sz="2400" b="1" dirty="0" smtClean="0"/>
              <a:t/>
            </a:r>
            <a:br>
              <a:rPr lang="en-GB" sz="2400" b="1" dirty="0" smtClean="0"/>
            </a:br>
            <a:r>
              <a:rPr lang="en-GB" sz="2400" b="1" dirty="0" smtClean="0"/>
              <a:t/>
            </a:r>
            <a:br>
              <a:rPr lang="en-GB" sz="2400" b="1" dirty="0" smtClean="0"/>
            </a:br>
            <a:r>
              <a:rPr lang="en-GB" sz="2400" b="1" dirty="0" smtClean="0"/>
              <a:t>World Mental Health Day (1992-current, in October)</a:t>
            </a:r>
            <a:br>
              <a:rPr lang="en-GB" sz="2400" b="1" dirty="0" smtClean="0"/>
            </a:br>
            <a:r>
              <a:rPr lang="en-GB" sz="1200" u="sng" dirty="0" smtClean="0">
                <a:hlinkClick r:id="rId2"/>
              </a:rPr>
              <a:t>http://www.wfmh.com/00WorldMentalHealthDay.htm</a:t>
            </a:r>
            <a:r>
              <a:rPr lang="en-GB" sz="2400" dirty="0" smtClean="0"/>
              <a:t/>
            </a:r>
            <a:br>
              <a:rPr lang="en-GB" sz="2400" dirty="0" smtClean="0"/>
            </a:br>
            <a:r>
              <a:rPr lang="en-GB" sz="2400" b="1" dirty="0" smtClean="0"/>
              <a:t/>
            </a:r>
            <a:br>
              <a:rPr lang="en-GB" sz="2400" b="1" dirty="0" smtClean="0"/>
            </a:br>
            <a:endParaRPr lang="en-GB" sz="2400" dirty="0"/>
          </a:p>
        </p:txBody>
      </p:sp>
      <p:sp>
        <p:nvSpPr>
          <p:cNvPr id="3" name="Content Placeholder 2"/>
          <p:cNvSpPr>
            <a:spLocks noGrp="1"/>
          </p:cNvSpPr>
          <p:nvPr>
            <p:ph idx="1"/>
          </p:nvPr>
        </p:nvSpPr>
        <p:spPr>
          <a:xfrm>
            <a:off x="457200" y="914400"/>
            <a:ext cx="8229600" cy="5791200"/>
          </a:xfrm>
        </p:spPr>
        <p:txBody>
          <a:bodyPr>
            <a:normAutofit lnSpcReduction="10000"/>
          </a:bodyPr>
          <a:lstStyle/>
          <a:p>
            <a:endParaRPr lang="en-GB" sz="1200" dirty="0" smtClean="0"/>
          </a:p>
          <a:p>
            <a:pPr>
              <a:buNone/>
            </a:pPr>
            <a:r>
              <a:rPr lang="en-GB" sz="1200" dirty="0" smtClean="0"/>
              <a:t>This is a unified effort to promote greater public awareness and </a:t>
            </a:r>
          </a:p>
          <a:p>
            <a:pPr>
              <a:buNone/>
            </a:pPr>
            <a:r>
              <a:rPr lang="en-GB" sz="1200" dirty="0" smtClean="0"/>
              <a:t>understanding of mental health and mental illness. </a:t>
            </a:r>
          </a:p>
          <a:p>
            <a:pPr>
              <a:buNone/>
            </a:pPr>
            <a:r>
              <a:rPr lang="en-GB" sz="1200" dirty="0" smtClean="0"/>
              <a:t>Every year, thousands of people across the world share </a:t>
            </a:r>
          </a:p>
          <a:p>
            <a:pPr>
              <a:buNone/>
            </a:pPr>
            <a:r>
              <a:rPr lang="en-GB" sz="1200" dirty="0" smtClean="0"/>
              <a:t>information and raise funds for mental health causes. </a:t>
            </a:r>
          </a:p>
          <a:p>
            <a:pPr>
              <a:buNone/>
            </a:pPr>
            <a:endParaRPr lang="en-GB" sz="1200" dirty="0" smtClean="0"/>
          </a:p>
          <a:p>
            <a:r>
              <a:rPr lang="en-GB" sz="1200" dirty="0" smtClean="0"/>
              <a:t>2014: Living with Schizophrenia</a:t>
            </a:r>
          </a:p>
          <a:p>
            <a:r>
              <a:rPr lang="en-GB" sz="1200" dirty="0" smtClean="0"/>
              <a:t>2013 M H and Older Adults</a:t>
            </a:r>
          </a:p>
          <a:p>
            <a:r>
              <a:rPr lang="en-GB" sz="1200" dirty="0" smtClean="0"/>
              <a:t>2012: Depression</a:t>
            </a:r>
          </a:p>
          <a:p>
            <a:r>
              <a:rPr lang="en-GB" sz="1200" dirty="0" smtClean="0"/>
              <a:t>2011: The Great Push: Investing in Mental Health</a:t>
            </a:r>
          </a:p>
          <a:p>
            <a:r>
              <a:rPr lang="en-GB" sz="1200" dirty="0" smtClean="0"/>
              <a:t>2010: Mental Health and Chronic Physical Illnesses</a:t>
            </a:r>
          </a:p>
          <a:p>
            <a:r>
              <a:rPr lang="en-GB" sz="1200" dirty="0" smtClean="0"/>
              <a:t>2009: Mental Health in Primary Care</a:t>
            </a:r>
          </a:p>
          <a:p>
            <a:r>
              <a:rPr lang="en-GB" sz="1200" dirty="0" smtClean="0"/>
              <a:t>2008: Making Mental Health a Global Priority: Advocacy/Action</a:t>
            </a:r>
          </a:p>
          <a:p>
            <a:r>
              <a:rPr lang="en-GB" sz="1200" dirty="0" smtClean="0"/>
              <a:t>2007: Mental Health in a Changing World: Culture and Diversity</a:t>
            </a:r>
          </a:p>
          <a:p>
            <a:r>
              <a:rPr lang="en-GB" sz="1200" dirty="0" smtClean="0"/>
              <a:t>2006: Building Awareness–Reducing Risk: Mental Illness/Suicide</a:t>
            </a:r>
          </a:p>
          <a:p>
            <a:r>
              <a:rPr lang="en-GB" sz="1200" dirty="0" smtClean="0"/>
              <a:t>2005: Mental and Physical Health Across the Life Span</a:t>
            </a:r>
          </a:p>
          <a:p>
            <a:r>
              <a:rPr lang="en-GB" sz="1200" dirty="0" smtClean="0"/>
              <a:t>2004: The Relationship between Physical and Mental Health</a:t>
            </a:r>
          </a:p>
          <a:p>
            <a:r>
              <a:rPr lang="en-GB" sz="1200" dirty="0" smtClean="0"/>
              <a:t>2003: Emotional/</a:t>
            </a:r>
            <a:r>
              <a:rPr lang="en-GB" sz="1200" dirty="0" err="1" smtClean="0"/>
              <a:t>Behavioral</a:t>
            </a:r>
            <a:r>
              <a:rPr lang="en-GB" sz="1200" dirty="0" smtClean="0"/>
              <a:t> Disorders of Children/Adolescents</a:t>
            </a:r>
          </a:p>
          <a:p>
            <a:r>
              <a:rPr lang="en-GB" sz="1200" dirty="0" smtClean="0"/>
              <a:t>2002: The Effects of Trauma/Violence on Children /Adolescents</a:t>
            </a:r>
          </a:p>
          <a:p>
            <a:r>
              <a:rPr lang="en-GB" sz="1200" dirty="0" smtClean="0"/>
              <a:t>2001: Mental Health and Work</a:t>
            </a:r>
          </a:p>
          <a:p>
            <a:r>
              <a:rPr lang="en-GB" sz="1200" dirty="0" smtClean="0"/>
              <a:t>2000: Mental Health and Work</a:t>
            </a:r>
          </a:p>
          <a:p>
            <a:r>
              <a:rPr lang="en-GB" sz="1200" dirty="0" smtClean="0"/>
              <a:t>1999: Mental Health and Ageing</a:t>
            </a:r>
          </a:p>
          <a:p>
            <a:r>
              <a:rPr lang="en-GB" sz="1200" dirty="0" smtClean="0"/>
              <a:t>1998: Mental Health and Human Rights</a:t>
            </a:r>
          </a:p>
          <a:p>
            <a:r>
              <a:rPr lang="en-GB" sz="1200" dirty="0" smtClean="0"/>
              <a:t>1997: Children and Mental Health</a:t>
            </a:r>
          </a:p>
          <a:p>
            <a:r>
              <a:rPr lang="en-GB" sz="1200" dirty="0" smtClean="0"/>
              <a:t>1996: Women and Mental Health</a:t>
            </a:r>
          </a:p>
          <a:p>
            <a:r>
              <a:rPr lang="en-GB" sz="1200" dirty="0" smtClean="0"/>
              <a:t>1995: Mental Health and Youth</a:t>
            </a:r>
          </a:p>
          <a:p>
            <a:r>
              <a:rPr lang="en-GB" sz="1200" dirty="0" smtClean="0"/>
              <a:t>1994: Improving Mental Health Services throughout the World</a:t>
            </a:r>
          </a:p>
          <a:p>
            <a:r>
              <a:rPr lang="en-GB" sz="1200" dirty="0" smtClean="0"/>
              <a:t>1992-1993 (general themes)</a:t>
            </a:r>
          </a:p>
          <a:p>
            <a:endParaRPr lang="en-GB" sz="1200" dirty="0"/>
          </a:p>
        </p:txBody>
      </p:sp>
      <p:pic>
        <p:nvPicPr>
          <p:cNvPr id="4" name="Picture 3" descr="test 2.jpg"/>
          <p:cNvPicPr>
            <a:picLocks noChangeAspect="1"/>
          </p:cNvPicPr>
          <p:nvPr/>
        </p:nvPicPr>
        <p:blipFill>
          <a:blip r:embed="rId3" cstate="print"/>
          <a:stretch>
            <a:fillRect/>
          </a:stretch>
        </p:blipFill>
        <p:spPr>
          <a:xfrm>
            <a:off x="5715000" y="1295401"/>
            <a:ext cx="2936213" cy="497982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GB" sz="2800" dirty="0" smtClean="0">
                <a:solidFill>
                  <a:srgbClr val="0000FF"/>
                </a:solidFill>
              </a:rPr>
              <a:t>GMH-AP </a:t>
            </a:r>
            <a:br>
              <a:rPr lang="en-GB" sz="2800" dirty="0" smtClean="0">
                <a:solidFill>
                  <a:srgbClr val="0000FF"/>
                </a:solidFill>
              </a:rPr>
            </a:br>
            <a:r>
              <a:rPr lang="en-GB" sz="1800" dirty="0" smtClean="0"/>
              <a:t>(p. 20 of zero draft)</a:t>
            </a:r>
            <a:endParaRPr lang="en-GB" sz="1800" dirty="0"/>
          </a:p>
        </p:txBody>
      </p:sp>
      <p:pic>
        <p:nvPicPr>
          <p:cNvPr id="34818" name="Picture 2"/>
          <p:cNvPicPr>
            <a:picLocks noGrp="1" noChangeAspect="1" noChangeArrowheads="1"/>
          </p:cNvPicPr>
          <p:nvPr>
            <p:ph idx="1"/>
          </p:nvPr>
        </p:nvPicPr>
        <p:blipFill>
          <a:blip r:embed="rId2" cstate="print"/>
          <a:srcRect/>
          <a:stretch>
            <a:fillRect/>
          </a:stretch>
        </p:blipFill>
        <p:spPr bwMode="auto">
          <a:xfrm>
            <a:off x="228600" y="762000"/>
            <a:ext cx="86868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2003</a:t>
            </a:r>
            <a:endParaRPr lang="en-GB" dirty="0"/>
          </a:p>
        </p:txBody>
      </p:sp>
      <p:pic>
        <p:nvPicPr>
          <p:cNvPr id="4" name="Content Placeholder 3" descr="Where There Is No Psychiatrist cover.jpg"/>
          <p:cNvPicPr>
            <a:picLocks noGrp="1" noChangeAspect="1"/>
          </p:cNvPicPr>
          <p:nvPr>
            <p:ph idx="1"/>
          </p:nvPr>
        </p:nvPicPr>
        <p:blipFill>
          <a:blip r:embed="rId2" cstate="print"/>
          <a:stretch>
            <a:fillRect/>
          </a:stretch>
        </p:blipFill>
        <p:spPr>
          <a:xfrm>
            <a:off x="2968200" y="1905000"/>
            <a:ext cx="3207600" cy="41148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WHO GMH Publications</a:t>
            </a:r>
            <a:br>
              <a:rPr lang="en-GB" dirty="0" smtClean="0"/>
            </a:br>
            <a:r>
              <a:rPr lang="en-GB" dirty="0" smtClean="0"/>
              <a:t>2008, 2010, 2010</a:t>
            </a:r>
            <a:endParaRPr lang="en-GB" dirty="0"/>
          </a:p>
        </p:txBody>
      </p:sp>
      <p:pic>
        <p:nvPicPr>
          <p:cNvPr id="4" name="Content Placeholder 4" descr="WHO MH Intervention Guide 2010.bmp"/>
          <p:cNvPicPr>
            <a:picLocks noGrp="1" noChangeAspect="1"/>
          </p:cNvPicPr>
          <p:nvPr>
            <p:ph idx="1"/>
          </p:nvPr>
        </p:nvPicPr>
        <p:blipFill>
          <a:blip r:embed="rId2" cstate="print"/>
          <a:stretch>
            <a:fillRect/>
          </a:stretch>
        </p:blipFill>
        <p:spPr>
          <a:xfrm>
            <a:off x="5867400" y="2438400"/>
            <a:ext cx="2990592" cy="2209800"/>
          </a:xfrm>
        </p:spPr>
      </p:pic>
      <p:pic>
        <p:nvPicPr>
          <p:cNvPr id="5" name="Content Placeholder 4" descr="WHO MH and Dx.bmp"/>
          <p:cNvPicPr>
            <a:picLocks noChangeAspect="1"/>
          </p:cNvPicPr>
          <p:nvPr/>
        </p:nvPicPr>
        <p:blipFill>
          <a:blip r:embed="rId3" cstate="print"/>
          <a:stretch>
            <a:fillRect/>
          </a:stretch>
        </p:blipFill>
        <p:spPr>
          <a:xfrm>
            <a:off x="3124200" y="1905000"/>
            <a:ext cx="2420516" cy="3162808"/>
          </a:xfrm>
          <a:prstGeom prst="rect">
            <a:avLst/>
          </a:prstGeom>
        </p:spPr>
      </p:pic>
      <p:pic>
        <p:nvPicPr>
          <p:cNvPr id="6" name="Content Placeholder 3" descr="WHO MH GAP.bmp"/>
          <p:cNvPicPr>
            <a:picLocks noChangeAspect="1"/>
          </p:cNvPicPr>
          <p:nvPr/>
        </p:nvPicPr>
        <p:blipFill>
          <a:blip r:embed="rId4" cstate="print"/>
          <a:stretch>
            <a:fillRect/>
          </a:stretch>
        </p:blipFill>
        <p:spPr>
          <a:xfrm>
            <a:off x="228600" y="1905000"/>
            <a:ext cx="2259105" cy="32004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GMH Briefing</a:t>
            </a:r>
            <a:endParaRPr lang="en-GB" dirty="0"/>
          </a:p>
        </p:txBody>
      </p:sp>
      <p:pic>
        <p:nvPicPr>
          <p:cNvPr id="4" name="Content Placeholder 3" descr="WHO MH GAP.bmp"/>
          <p:cNvPicPr>
            <a:picLocks noGrp="1" noChangeAspect="1"/>
          </p:cNvPicPr>
          <p:nvPr>
            <p:ph idx="1"/>
          </p:nvPr>
        </p:nvPicPr>
        <p:blipFill>
          <a:blip r:embed="rId2" cstate="print"/>
          <a:stretch>
            <a:fillRect/>
          </a:stretch>
        </p:blipFill>
        <p:spPr>
          <a:xfrm>
            <a:off x="3200400" y="1676400"/>
            <a:ext cx="2915210" cy="4129882"/>
          </a:xfrm>
        </p:spPr>
      </p:pic>
      <p:sp>
        <p:nvSpPr>
          <p:cNvPr id="6" name="Content Placeholder 5"/>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Global Integration</a:t>
            </a:r>
            <a:endParaRPr lang="en-GB" dirty="0"/>
          </a:p>
        </p:txBody>
      </p:sp>
      <p:sp>
        <p:nvSpPr>
          <p:cNvPr id="3" name="Content Placeholder 2"/>
          <p:cNvSpPr>
            <a:spLocks noGrp="1"/>
          </p:cNvSpPr>
          <p:nvPr>
            <p:ph sz="quarter" idx="1"/>
          </p:nvPr>
        </p:nvSpPr>
        <p:spPr/>
        <p:txBody>
          <a:bodyPr/>
          <a:lstStyle/>
          <a:p>
            <a:pPr algn="ctr">
              <a:buNone/>
            </a:pPr>
            <a:r>
              <a:rPr lang="en-GB" dirty="0" smtClean="0"/>
              <a:t>Actively integrating our lives  </a:t>
            </a:r>
          </a:p>
          <a:p>
            <a:pPr algn="ctr">
              <a:buNone/>
            </a:pPr>
            <a:r>
              <a:rPr lang="en-GB" dirty="0" smtClean="0"/>
              <a:t>(connecting and contributing) </a:t>
            </a:r>
          </a:p>
          <a:p>
            <a:pPr algn="ctr">
              <a:buNone/>
            </a:pPr>
            <a:r>
              <a:rPr lang="en-GB" dirty="0" smtClean="0"/>
              <a:t>with global realities </a:t>
            </a:r>
          </a:p>
          <a:p>
            <a:pPr algn="ctr">
              <a:buNone/>
            </a:pPr>
            <a:r>
              <a:rPr lang="en-GB" dirty="0" smtClean="0"/>
              <a:t>(the major issues facing humanity)</a:t>
            </a:r>
          </a:p>
          <a:p>
            <a:pPr algn="ctr">
              <a:buNone/>
            </a:pPr>
            <a:r>
              <a:rPr lang="en-GB" dirty="0" smtClean="0"/>
              <a:t>for God’s glory.</a:t>
            </a:r>
            <a:endParaRPr lang="en-GB" dirty="0"/>
          </a:p>
        </p:txBody>
      </p:sp>
      <p:pic>
        <p:nvPicPr>
          <p:cNvPr id="4" name="Picture 3" descr="Member Care Associates Inc.jpg"/>
          <p:cNvPicPr>
            <a:picLocks noChangeAspect="1"/>
          </p:cNvPicPr>
          <p:nvPr/>
        </p:nvPicPr>
        <p:blipFill>
          <a:blip r:embed="rId2" cstate="print"/>
          <a:stretch>
            <a:fillRect/>
          </a:stretch>
        </p:blipFill>
        <p:spPr>
          <a:xfrm>
            <a:off x="152400" y="228600"/>
            <a:ext cx="914400" cy="943125"/>
          </a:xfrm>
          <a:prstGeom prst="rect">
            <a:avLst/>
          </a:prstGeom>
          <a:ln>
            <a:solidFill>
              <a:srgbClr val="0000FF"/>
            </a:solidFill>
          </a:ln>
        </p:spPr>
      </p:pic>
      <p:pic>
        <p:nvPicPr>
          <p:cNvPr id="5" name="Picture 5" descr="http://theflashblog.com/map.gif"/>
          <p:cNvPicPr>
            <a:picLocks noChangeAspect="1" noChangeArrowheads="1"/>
          </p:cNvPicPr>
          <p:nvPr/>
        </p:nvPicPr>
        <p:blipFill>
          <a:blip r:embed="rId3" r:link="rId4" cstate="print"/>
          <a:srcRect/>
          <a:stretch>
            <a:fillRect/>
          </a:stretch>
        </p:blipFill>
        <p:spPr bwMode="auto">
          <a:xfrm>
            <a:off x="8077200" y="304800"/>
            <a:ext cx="838200" cy="838200"/>
          </a:xfrm>
          <a:prstGeom prst="rect">
            <a:avLst/>
          </a:prstGeom>
          <a:noFill/>
          <a:ln w="50800" cmpd="tri">
            <a:solidFill>
              <a:srgbClr val="0000FF"/>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mh</a:t>
            </a:r>
            <a:r>
              <a:rPr lang="en-GB" dirty="0" smtClean="0"/>
              <a:t> GAP</a:t>
            </a:r>
            <a:endParaRPr lang="en-GB" dirty="0"/>
          </a:p>
        </p:txBody>
      </p:sp>
      <p:sp>
        <p:nvSpPr>
          <p:cNvPr id="3" name="Content Placeholder 2"/>
          <p:cNvSpPr>
            <a:spLocks noGrp="1"/>
          </p:cNvSpPr>
          <p:nvPr>
            <p:ph idx="1"/>
          </p:nvPr>
        </p:nvSpPr>
        <p:spPr/>
        <p:txBody>
          <a:bodyPr>
            <a:normAutofit fontScale="85000" lnSpcReduction="10000"/>
          </a:bodyPr>
          <a:lstStyle/>
          <a:p>
            <a:pPr algn="just">
              <a:buNone/>
            </a:pPr>
            <a:r>
              <a:rPr lang="en-GB" dirty="0" smtClean="0">
                <a:solidFill>
                  <a:srgbClr val="FF0000"/>
                </a:solidFill>
              </a:rPr>
              <a:t>Mental health is fundamental to health. </a:t>
            </a:r>
            <a:r>
              <a:rPr lang="en-GB" dirty="0" smtClean="0"/>
              <a:t>This is reflected by the definition of health in the WHO Constitution as “a state of complete physical, mental, and social well-being and not merely the absence of disease or infirmity”. </a:t>
            </a:r>
            <a:r>
              <a:rPr lang="en-GB" dirty="0" smtClean="0">
                <a:solidFill>
                  <a:srgbClr val="FF0000"/>
                </a:solidFill>
              </a:rPr>
              <a:t>Research conducted in recent years has brought to our attention that mental health inherently affects physical health and physical health affects mental health.</a:t>
            </a:r>
            <a:r>
              <a:rPr lang="en-GB" dirty="0" smtClean="0"/>
              <a:t> The two are inseparable in terms of achieving a more complete state of wellness. </a:t>
            </a:r>
          </a:p>
          <a:p>
            <a:pPr algn="ctr">
              <a:buNone/>
            </a:pPr>
            <a:endParaRPr lang="en-GB" dirty="0" smtClean="0"/>
          </a:p>
          <a:p>
            <a:pPr algn="ctr">
              <a:buNone/>
            </a:pPr>
            <a:r>
              <a:rPr lang="en-GB" dirty="0" smtClean="0"/>
              <a:t>Dr. Ala </a:t>
            </a:r>
            <a:r>
              <a:rPr lang="en-GB" dirty="0" err="1" smtClean="0"/>
              <a:t>Alwan</a:t>
            </a:r>
            <a:r>
              <a:rPr lang="en-GB" dirty="0" smtClean="0"/>
              <a:t>, WHO</a:t>
            </a:r>
            <a:endParaRPr lang="en-GB" dirty="0"/>
          </a:p>
        </p:txBody>
      </p:sp>
      <p:pic>
        <p:nvPicPr>
          <p:cNvPr id="5" name="Content Placeholder 3" descr="WHO MH GAP.bmp"/>
          <p:cNvPicPr>
            <a:picLocks noChangeAspect="1"/>
          </p:cNvPicPr>
          <p:nvPr/>
        </p:nvPicPr>
        <p:blipFill>
          <a:blip r:embed="rId2" cstate="print"/>
          <a:stretch>
            <a:fillRect/>
          </a:stretch>
        </p:blipFill>
        <p:spPr>
          <a:xfrm>
            <a:off x="7696200" y="228600"/>
            <a:ext cx="934010" cy="132318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mh</a:t>
            </a:r>
            <a:r>
              <a:rPr lang="en-GB" dirty="0" smtClean="0"/>
              <a:t> GAP</a:t>
            </a:r>
            <a:endParaRPr lang="en-GB" dirty="0"/>
          </a:p>
        </p:txBody>
      </p:sp>
      <p:sp>
        <p:nvSpPr>
          <p:cNvPr id="3" name="Content Placeholder 2"/>
          <p:cNvSpPr>
            <a:spLocks noGrp="1"/>
          </p:cNvSpPr>
          <p:nvPr>
            <p:ph idx="1"/>
          </p:nvPr>
        </p:nvSpPr>
        <p:spPr/>
        <p:txBody>
          <a:bodyPr>
            <a:normAutofit fontScale="62500" lnSpcReduction="20000"/>
          </a:bodyPr>
          <a:lstStyle/>
          <a:p>
            <a:pPr algn="just"/>
            <a:r>
              <a:rPr lang="en-GB" dirty="0" smtClean="0"/>
              <a:t>Mental, neurological, and substance use (MNS) disorders are prevalent in all regions of the world and are major contributors to morbidity and premature mortality. 14% of the global burden of disease, measured in disability-adjusted life years (DALYs), can be attributed to MNS disorders. The stigma and violations of human rights directed towards people with these disorders compounds the problem. The resources that have been provided to tackle the huge burden of MNS disorders are insufficient, inequitably distributed, and inefficiently used, which leads to a treatment gap of more than 75% in many countries with low and lower middle incomes. </a:t>
            </a:r>
          </a:p>
          <a:p>
            <a:pPr algn="just"/>
            <a:endParaRPr lang="en-GB" dirty="0" smtClean="0"/>
          </a:p>
          <a:p>
            <a:pPr algn="just"/>
            <a:r>
              <a:rPr lang="en-GB" dirty="0" smtClean="0"/>
              <a:t>In order to reduce the gap and to enhance the capacity of Member States to respond to the growing challenge, the World Health Organization (WHO) presents the </a:t>
            </a:r>
            <a:r>
              <a:rPr lang="en-GB" i="1" dirty="0" smtClean="0"/>
              <a:t>Mental Health Gap Action Programme (</a:t>
            </a:r>
            <a:r>
              <a:rPr lang="en-GB" i="1" dirty="0" err="1" smtClean="0"/>
              <a:t>mhGAP</a:t>
            </a:r>
            <a:r>
              <a:rPr lang="en-GB" i="1" dirty="0" smtClean="0"/>
              <a:t>). </a:t>
            </a:r>
            <a:r>
              <a:rPr lang="en-GB" i="1" dirty="0" err="1" smtClean="0"/>
              <a:t>mhGAP</a:t>
            </a:r>
            <a:r>
              <a:rPr lang="en-GB" i="1" dirty="0" smtClean="0"/>
              <a:t> provides health </a:t>
            </a:r>
            <a:r>
              <a:rPr lang="en-GB" dirty="0" smtClean="0"/>
              <a:t>planners, policy-makers, and donors with a set of clear and coherent activities and programmes for scaling up care for MNS disorders.</a:t>
            </a:r>
          </a:p>
          <a:p>
            <a:endParaRPr lang="en-GB" dirty="0" smtClean="0"/>
          </a:p>
          <a:p>
            <a:endParaRPr lang="en-GB" dirty="0"/>
          </a:p>
        </p:txBody>
      </p:sp>
      <p:pic>
        <p:nvPicPr>
          <p:cNvPr id="5" name="Content Placeholder 3" descr="WHO MH GAP.bmp"/>
          <p:cNvPicPr>
            <a:picLocks noChangeAspect="1"/>
          </p:cNvPicPr>
          <p:nvPr/>
        </p:nvPicPr>
        <p:blipFill>
          <a:blip r:embed="rId2" cstate="print"/>
          <a:stretch>
            <a:fillRect/>
          </a:stretch>
        </p:blipFill>
        <p:spPr>
          <a:xfrm>
            <a:off x="7696200" y="228600"/>
            <a:ext cx="934010" cy="13231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GMH Briefing</a:t>
            </a:r>
            <a:endParaRPr lang="en-GB" u="sng" dirty="0"/>
          </a:p>
        </p:txBody>
      </p:sp>
      <p:pic>
        <p:nvPicPr>
          <p:cNvPr id="5" name="Content Placeholder 4" descr="WHO MH and Dx.bmp"/>
          <p:cNvPicPr>
            <a:picLocks noGrp="1" noChangeAspect="1"/>
          </p:cNvPicPr>
          <p:nvPr>
            <p:ph idx="1"/>
          </p:nvPr>
        </p:nvPicPr>
        <p:blipFill>
          <a:blip r:embed="rId2" cstate="print"/>
          <a:stretch>
            <a:fillRect/>
          </a:stretch>
        </p:blipFill>
        <p:spPr>
          <a:xfrm>
            <a:off x="2971800" y="1772252"/>
            <a:ext cx="3200399" cy="4181855"/>
          </a:xfrm>
        </p:spPr>
      </p:pic>
      <p:sp>
        <p:nvSpPr>
          <p:cNvPr id="6" name="Content Placeholder 5"/>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WHO (2010) </a:t>
            </a:r>
            <a:br>
              <a:rPr lang="en-GB" dirty="0" smtClean="0"/>
            </a:br>
            <a:r>
              <a:rPr lang="en-GB" dirty="0" smtClean="0"/>
              <a:t>Mental Health And Development</a:t>
            </a:r>
            <a:endParaRPr lang="en-GB" dirty="0"/>
          </a:p>
        </p:txBody>
      </p:sp>
      <p:sp>
        <p:nvSpPr>
          <p:cNvPr id="3" name="Content Placeholder 2"/>
          <p:cNvSpPr>
            <a:spLocks noGrp="1"/>
          </p:cNvSpPr>
          <p:nvPr>
            <p:ph idx="1"/>
          </p:nvPr>
        </p:nvSpPr>
        <p:spPr/>
        <p:txBody>
          <a:bodyPr>
            <a:normAutofit fontScale="70000" lnSpcReduction="20000"/>
          </a:bodyPr>
          <a:lstStyle/>
          <a:p>
            <a:pPr algn="just"/>
            <a:r>
              <a:rPr lang="en-GB" dirty="0" smtClean="0"/>
              <a:t>This WHO report on mental health and development is a </a:t>
            </a:r>
            <a:r>
              <a:rPr lang="en-GB" dirty="0" smtClean="0">
                <a:solidFill>
                  <a:srgbClr val="FF0000"/>
                </a:solidFill>
              </a:rPr>
              <a:t>call to action to all development stakeholders </a:t>
            </a:r>
            <a:r>
              <a:rPr lang="en-GB" dirty="0" smtClean="0"/>
              <a:t>- governments, civil society, multilateral agencies, bilateral agencies, global partnerships, private foundations, </a:t>
            </a:r>
            <a:r>
              <a:rPr lang="en-GB" b="1" dirty="0" smtClean="0">
                <a:solidFill>
                  <a:srgbClr val="0070C0"/>
                </a:solidFill>
              </a:rPr>
              <a:t>academic and research institutions </a:t>
            </a:r>
            <a:r>
              <a:rPr lang="en-GB" dirty="0" smtClean="0"/>
              <a:t>- to focus their attention on mental health.</a:t>
            </a:r>
          </a:p>
          <a:p>
            <a:pPr algn="just"/>
            <a:r>
              <a:rPr lang="en-GB" dirty="0" smtClean="0"/>
              <a:t>The report presents compelling </a:t>
            </a:r>
            <a:r>
              <a:rPr lang="en-GB" dirty="0" smtClean="0">
                <a:solidFill>
                  <a:srgbClr val="FF0000"/>
                </a:solidFill>
              </a:rPr>
              <a:t>evidence</a:t>
            </a:r>
            <a:r>
              <a:rPr lang="en-GB" dirty="0" smtClean="0"/>
              <a:t> that persons with mental and psychosocial disabilities are a </a:t>
            </a:r>
            <a:r>
              <a:rPr lang="en-GB" dirty="0" smtClean="0">
                <a:solidFill>
                  <a:srgbClr val="FF0000"/>
                </a:solidFill>
              </a:rPr>
              <a:t>vulnerable group </a:t>
            </a:r>
            <a:r>
              <a:rPr lang="en-GB" dirty="0" smtClean="0"/>
              <a:t>but continue to be </a:t>
            </a:r>
            <a:r>
              <a:rPr lang="en-GB" dirty="0" smtClean="0">
                <a:solidFill>
                  <a:srgbClr val="FF0000"/>
                </a:solidFill>
              </a:rPr>
              <a:t>marginalized </a:t>
            </a:r>
            <a:r>
              <a:rPr lang="en-GB" dirty="0" smtClean="0"/>
              <a:t>in terms of development aid and government attention. </a:t>
            </a:r>
            <a:r>
              <a:rPr lang="en-GB" b="1" dirty="0" smtClean="0">
                <a:solidFill>
                  <a:srgbClr val="0070C0"/>
                </a:solidFill>
              </a:rPr>
              <a:t>It makes the case for reaching out to this group through the design and implementation of appropriate policies and programmes and through the inclusion of mental health interventions into broader poverty reduction and development strategies. </a:t>
            </a:r>
            <a:r>
              <a:rPr lang="en-GB" dirty="0" smtClean="0"/>
              <a:t>The report also describes a number of </a:t>
            </a:r>
            <a:r>
              <a:rPr lang="en-GB" dirty="0" smtClean="0">
                <a:solidFill>
                  <a:srgbClr val="FF0000"/>
                </a:solidFill>
              </a:rPr>
              <a:t>key interventions </a:t>
            </a:r>
            <a:r>
              <a:rPr lang="en-GB" dirty="0" smtClean="0"/>
              <a:t>which can provide a starting point for these efforts. By investing in persons with mental and psychosocial disabilities, development outcomes can be improved.</a:t>
            </a:r>
          </a:p>
          <a:p>
            <a:endParaRPr lang="en-GB" dirty="0"/>
          </a:p>
        </p:txBody>
      </p:sp>
      <p:pic>
        <p:nvPicPr>
          <p:cNvPr id="5" name="Content Placeholder 4" descr="WHO MH and Dx.bmp"/>
          <p:cNvPicPr>
            <a:picLocks noChangeAspect="1"/>
          </p:cNvPicPr>
          <p:nvPr/>
        </p:nvPicPr>
        <p:blipFill>
          <a:blip r:embed="rId2" cstate="print"/>
          <a:stretch>
            <a:fillRect/>
          </a:stretch>
        </p:blipFill>
        <p:spPr>
          <a:xfrm>
            <a:off x="8001000" y="152400"/>
            <a:ext cx="909468" cy="11883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     MH and Development</a:t>
            </a:r>
            <a:endParaRPr lang="en-GB" sz="3600" dirty="0"/>
          </a:p>
        </p:txBody>
      </p:sp>
      <p:sp>
        <p:nvSpPr>
          <p:cNvPr id="3" name="Content Placeholder 2"/>
          <p:cNvSpPr>
            <a:spLocks noGrp="1"/>
          </p:cNvSpPr>
          <p:nvPr>
            <p:ph idx="1"/>
          </p:nvPr>
        </p:nvSpPr>
        <p:spPr/>
        <p:txBody>
          <a:bodyPr>
            <a:normAutofit fontScale="62500" lnSpcReduction="20000"/>
          </a:bodyPr>
          <a:lstStyle/>
          <a:p>
            <a:pPr algn="ctr">
              <a:buNone/>
            </a:pPr>
            <a:r>
              <a:rPr lang="en-GB" sz="3800" b="1" dirty="0" smtClean="0"/>
              <a:t>People with mental health conditions meet the major criteria </a:t>
            </a:r>
          </a:p>
          <a:p>
            <a:pPr algn="ctr">
              <a:buNone/>
            </a:pPr>
            <a:r>
              <a:rPr lang="en-GB" sz="3800" b="1" dirty="0" smtClean="0"/>
              <a:t>for vulnerability as identified by an analysis of major development stakeholders’ projects and publications:</a:t>
            </a:r>
          </a:p>
          <a:p>
            <a:r>
              <a:rPr lang="en-GB" dirty="0" smtClean="0"/>
              <a:t>They are subjected to </a:t>
            </a:r>
            <a:r>
              <a:rPr lang="en-GB" dirty="0" smtClean="0">
                <a:solidFill>
                  <a:srgbClr val="FF0000"/>
                </a:solidFill>
              </a:rPr>
              <a:t>stigma and discrimination </a:t>
            </a:r>
            <a:r>
              <a:rPr lang="en-GB" dirty="0" smtClean="0"/>
              <a:t>on a daily basis</a:t>
            </a:r>
          </a:p>
          <a:p>
            <a:r>
              <a:rPr lang="en-GB" dirty="0" smtClean="0"/>
              <a:t>They experience extremely high rates of </a:t>
            </a:r>
            <a:r>
              <a:rPr lang="en-GB" dirty="0" smtClean="0">
                <a:solidFill>
                  <a:srgbClr val="FF0000"/>
                </a:solidFill>
              </a:rPr>
              <a:t>physical and sexual victimization</a:t>
            </a:r>
            <a:r>
              <a:rPr lang="en-GB" dirty="0" smtClean="0"/>
              <a:t>.</a:t>
            </a:r>
          </a:p>
          <a:p>
            <a:r>
              <a:rPr lang="en-GB" dirty="0" smtClean="0"/>
              <a:t>Frequently, people with mental health conditions encounter restrictions in the exercise of their </a:t>
            </a:r>
            <a:r>
              <a:rPr lang="en-GB" dirty="0" smtClean="0">
                <a:solidFill>
                  <a:srgbClr val="FF0000"/>
                </a:solidFill>
              </a:rPr>
              <a:t>political and civil rights</a:t>
            </a:r>
            <a:r>
              <a:rPr lang="en-GB" dirty="0" smtClean="0"/>
              <a:t>, and in their ability to participate in </a:t>
            </a:r>
            <a:r>
              <a:rPr lang="en-GB" dirty="0" smtClean="0">
                <a:solidFill>
                  <a:srgbClr val="FF0000"/>
                </a:solidFill>
              </a:rPr>
              <a:t>public affairs</a:t>
            </a:r>
            <a:r>
              <a:rPr lang="en-GB" dirty="0" smtClean="0"/>
              <a:t>. </a:t>
            </a:r>
          </a:p>
          <a:p>
            <a:r>
              <a:rPr lang="en-GB" dirty="0" smtClean="0"/>
              <a:t>They also are restricted in their ability to access essential </a:t>
            </a:r>
            <a:r>
              <a:rPr lang="en-GB" dirty="0" smtClean="0">
                <a:solidFill>
                  <a:srgbClr val="FF0000"/>
                </a:solidFill>
              </a:rPr>
              <a:t>health and social care</a:t>
            </a:r>
            <a:r>
              <a:rPr lang="en-GB" dirty="0" smtClean="0"/>
              <a:t>, including emergency relief services. </a:t>
            </a:r>
          </a:p>
          <a:p>
            <a:r>
              <a:rPr lang="en-GB" dirty="0" smtClean="0"/>
              <a:t>Most people with mental health conditions face disproportionate barriers in attending </a:t>
            </a:r>
            <a:r>
              <a:rPr lang="en-GB" dirty="0" smtClean="0">
                <a:solidFill>
                  <a:srgbClr val="FF0000"/>
                </a:solidFill>
              </a:rPr>
              <a:t>school and finding employment</a:t>
            </a:r>
            <a:r>
              <a:rPr lang="en-GB" dirty="0" smtClean="0"/>
              <a:t>. </a:t>
            </a:r>
          </a:p>
          <a:p>
            <a:r>
              <a:rPr lang="en-GB" dirty="0" smtClean="0"/>
              <a:t>As a result of all these factors, people with mental health conditions are much more likely to experience </a:t>
            </a:r>
            <a:r>
              <a:rPr lang="en-GB" dirty="0" smtClean="0">
                <a:solidFill>
                  <a:srgbClr val="FF0000"/>
                </a:solidFill>
              </a:rPr>
              <a:t>disability and die prematurely, </a:t>
            </a:r>
            <a:r>
              <a:rPr lang="en-GB" dirty="0" smtClean="0"/>
              <a:t>compared with the general population.</a:t>
            </a:r>
            <a:endParaRPr lang="en-GB" dirty="0"/>
          </a:p>
        </p:txBody>
      </p:sp>
      <p:pic>
        <p:nvPicPr>
          <p:cNvPr id="5" name="Content Placeholder 4" descr="WHO MH and Dx.bmp"/>
          <p:cNvPicPr>
            <a:picLocks noChangeAspect="1"/>
          </p:cNvPicPr>
          <p:nvPr/>
        </p:nvPicPr>
        <p:blipFill>
          <a:blip r:embed="rId2" cstate="print"/>
          <a:stretch>
            <a:fillRect/>
          </a:stretch>
        </p:blipFill>
        <p:spPr>
          <a:xfrm>
            <a:off x="7772400" y="152400"/>
            <a:ext cx="1108010" cy="1447800"/>
          </a:xfrm>
          <a:prstGeom prst="rect">
            <a:avLst/>
          </a:prstGeom>
        </p:spPr>
      </p:pic>
      <p:sp>
        <p:nvSpPr>
          <p:cNvPr id="6" name="Content Placeholder 5"/>
          <p:cNvSpPr>
            <a:spLocks noGrp="1"/>
          </p:cNvSpPr>
          <p:nvPr>
            <p:ph idx="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ircle(in)">
                                      <p:cBhvr>
                                        <p:cTn id="2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GMH Briefing</a:t>
            </a:r>
            <a:endParaRPr lang="en-GB" dirty="0"/>
          </a:p>
        </p:txBody>
      </p:sp>
      <p:pic>
        <p:nvPicPr>
          <p:cNvPr id="5" name="Content Placeholder 4" descr="WHO MH Intervention Guide 2010.bmp"/>
          <p:cNvPicPr>
            <a:picLocks noGrp="1" noChangeAspect="1"/>
          </p:cNvPicPr>
          <p:nvPr>
            <p:ph idx="1"/>
          </p:nvPr>
        </p:nvPicPr>
        <p:blipFill>
          <a:blip r:embed="rId2" cstate="print"/>
          <a:stretch>
            <a:fillRect/>
          </a:stretch>
        </p:blipFill>
        <p:spPr>
          <a:xfrm>
            <a:off x="2209800" y="1981201"/>
            <a:ext cx="4909146" cy="3627448"/>
          </a:xfrm>
        </p:spPr>
      </p:pic>
      <p:sp>
        <p:nvSpPr>
          <p:cNvPr id="6" name="Content Placeholder 5"/>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Intervention Guide</a:t>
            </a:r>
            <a:endParaRPr lang="en-GB" dirty="0"/>
          </a:p>
        </p:txBody>
      </p:sp>
      <p:sp>
        <p:nvSpPr>
          <p:cNvPr id="3" name="Content Placeholder 2"/>
          <p:cNvSpPr>
            <a:spLocks noGrp="1"/>
          </p:cNvSpPr>
          <p:nvPr>
            <p:ph idx="1"/>
          </p:nvPr>
        </p:nvSpPr>
        <p:spPr/>
        <p:txBody>
          <a:bodyPr>
            <a:normAutofit fontScale="70000" lnSpcReduction="20000"/>
          </a:bodyPr>
          <a:lstStyle/>
          <a:p>
            <a:pPr algn="just"/>
            <a:r>
              <a:rPr lang="en-GB" dirty="0" smtClean="0"/>
              <a:t>The </a:t>
            </a:r>
            <a:r>
              <a:rPr lang="en-GB" dirty="0" err="1" smtClean="0"/>
              <a:t>mhGAP</a:t>
            </a:r>
            <a:r>
              <a:rPr lang="en-GB" dirty="0" smtClean="0"/>
              <a:t> Intervention Guide (</a:t>
            </a:r>
            <a:r>
              <a:rPr lang="en-GB" dirty="0" err="1" smtClean="0"/>
              <a:t>mhGAP</a:t>
            </a:r>
            <a:r>
              <a:rPr lang="en-GB" dirty="0" smtClean="0"/>
              <a:t>-IG) for mental, neurological and substance use disorders for </a:t>
            </a:r>
            <a:r>
              <a:rPr lang="en-GB" dirty="0" smtClean="0">
                <a:solidFill>
                  <a:srgbClr val="FF0000"/>
                </a:solidFill>
              </a:rPr>
              <a:t>non-specialist health settings</a:t>
            </a:r>
            <a:r>
              <a:rPr lang="en-GB" dirty="0" smtClean="0"/>
              <a:t>, is a technical tool developed by WHO to assist in implementation of </a:t>
            </a:r>
            <a:r>
              <a:rPr lang="en-GB" dirty="0" err="1" smtClean="0"/>
              <a:t>mhGAP</a:t>
            </a:r>
            <a:r>
              <a:rPr lang="en-GB" dirty="0" smtClean="0"/>
              <a:t>. The Intervention Guide has been developed through a </a:t>
            </a:r>
            <a:r>
              <a:rPr lang="en-GB" dirty="0" smtClean="0">
                <a:solidFill>
                  <a:srgbClr val="FF0000"/>
                </a:solidFill>
              </a:rPr>
              <a:t>systematic review of evidence </a:t>
            </a:r>
            <a:r>
              <a:rPr lang="en-GB" dirty="0" smtClean="0"/>
              <a:t>followed by an international consultative and participatory process.</a:t>
            </a:r>
          </a:p>
          <a:p>
            <a:pPr algn="just"/>
            <a:r>
              <a:rPr lang="en-GB" dirty="0" smtClean="0"/>
              <a:t>The </a:t>
            </a:r>
            <a:r>
              <a:rPr lang="en-GB" dirty="0" err="1" smtClean="0"/>
              <a:t>mhGAP</a:t>
            </a:r>
            <a:r>
              <a:rPr lang="en-GB" dirty="0" smtClean="0"/>
              <a:t>-IG presents </a:t>
            </a:r>
            <a:r>
              <a:rPr lang="en-GB" dirty="0" smtClean="0">
                <a:solidFill>
                  <a:srgbClr val="FF0000"/>
                </a:solidFill>
              </a:rPr>
              <a:t>integrated management </a:t>
            </a:r>
            <a:r>
              <a:rPr lang="en-GB" dirty="0" smtClean="0"/>
              <a:t>of priority conditions using </a:t>
            </a:r>
            <a:r>
              <a:rPr lang="en-GB" dirty="0" smtClean="0">
                <a:solidFill>
                  <a:srgbClr val="FF0000"/>
                </a:solidFill>
              </a:rPr>
              <a:t>protocols for clinical decision-making</a:t>
            </a:r>
            <a:r>
              <a:rPr lang="en-GB" dirty="0" smtClean="0"/>
              <a:t>. </a:t>
            </a:r>
            <a:r>
              <a:rPr lang="en-GB" b="1" dirty="0" smtClean="0">
                <a:solidFill>
                  <a:srgbClr val="0070C0"/>
                </a:solidFill>
              </a:rPr>
              <a:t>The priority conditions included are: depression, psychosis, bipolar disorders, epilepsy, developmental and behavioural disorders in children and adolescents, dementia, alcohol use disorders, drug use disorders, self-harm/suicide and other significant emotional or medically unexplained complaints. </a:t>
            </a:r>
          </a:p>
          <a:p>
            <a:pPr algn="just"/>
            <a:r>
              <a:rPr lang="en-GB" dirty="0" smtClean="0"/>
              <a:t>The </a:t>
            </a:r>
            <a:r>
              <a:rPr lang="en-GB" dirty="0" err="1" smtClean="0"/>
              <a:t>mhGAP</a:t>
            </a:r>
            <a:r>
              <a:rPr lang="en-GB" dirty="0" smtClean="0"/>
              <a:t>-IG is a model guide and has been developed for use by health-care providers working in non-specialized health-care settings </a:t>
            </a:r>
            <a:r>
              <a:rPr lang="en-GB" dirty="0" smtClean="0">
                <a:solidFill>
                  <a:srgbClr val="FF0000"/>
                </a:solidFill>
              </a:rPr>
              <a:t>after adaptation for national and local needs.</a:t>
            </a:r>
          </a:p>
          <a:p>
            <a:endParaRPr lang="en-GB" dirty="0"/>
          </a:p>
        </p:txBody>
      </p:sp>
      <p:pic>
        <p:nvPicPr>
          <p:cNvPr id="5" name="Content Placeholder 4" descr="WHO MH Intervention Guide 2010.bmp"/>
          <p:cNvPicPr>
            <a:picLocks noChangeAspect="1"/>
          </p:cNvPicPr>
          <p:nvPr/>
        </p:nvPicPr>
        <p:blipFill>
          <a:blip r:embed="rId2" cstate="print"/>
          <a:stretch>
            <a:fillRect/>
          </a:stretch>
        </p:blipFill>
        <p:spPr>
          <a:xfrm>
            <a:off x="7162800" y="228600"/>
            <a:ext cx="1649983" cy="1219199"/>
          </a:xfrm>
          <a:prstGeom prst="rect">
            <a:avLst/>
          </a:prstGeom>
        </p:spPr>
      </p:pic>
      <p:sp>
        <p:nvSpPr>
          <p:cNvPr id="6" name="Content Placeholder 5"/>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MH-NIMH March 2011.jpg"/>
          <p:cNvPicPr>
            <a:picLocks noChangeAspect="1"/>
          </p:cNvPicPr>
          <p:nvPr/>
        </p:nvPicPr>
        <p:blipFill>
          <a:blip r:embed="rId2" cstate="print"/>
          <a:stretch>
            <a:fillRect/>
          </a:stretch>
        </p:blipFill>
        <p:spPr>
          <a:xfrm>
            <a:off x="2078715" y="0"/>
            <a:ext cx="4986570" cy="6858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NIMH Building Research </a:t>
            </a:r>
            <a:br>
              <a:rPr lang="en-GB" dirty="0" smtClean="0"/>
            </a:br>
            <a:r>
              <a:rPr lang="en-GB" dirty="0" smtClean="0"/>
              <a:t>Capacity/Collaboration in GMH</a:t>
            </a:r>
            <a:endParaRPr lang="en-GB" dirty="0"/>
          </a:p>
        </p:txBody>
      </p:sp>
      <p:pic>
        <p:nvPicPr>
          <p:cNvPr id="4" name="Content Placeholder 3" descr="GMH-NIMH March 2011.jpg"/>
          <p:cNvPicPr>
            <a:picLocks noGrp="1" noChangeAspect="1"/>
          </p:cNvPicPr>
          <p:nvPr>
            <p:ph idx="1"/>
          </p:nvPr>
        </p:nvPicPr>
        <p:blipFill>
          <a:blip r:embed="rId2" cstate="print"/>
          <a:stretch>
            <a:fillRect/>
          </a:stretch>
        </p:blipFill>
        <p:spPr>
          <a:xfrm>
            <a:off x="6802724" y="2514600"/>
            <a:ext cx="1828409" cy="2514600"/>
          </a:xfrm>
          <a:prstGeom prst="rect">
            <a:avLst/>
          </a:prstGeom>
        </p:spPr>
      </p:pic>
      <p:sp>
        <p:nvSpPr>
          <p:cNvPr id="6" name="TextBox 5"/>
          <p:cNvSpPr txBox="1"/>
          <p:nvPr/>
        </p:nvSpPr>
        <p:spPr>
          <a:xfrm>
            <a:off x="1143000" y="2209800"/>
            <a:ext cx="5334000" cy="3970318"/>
          </a:xfrm>
          <a:prstGeom prst="rect">
            <a:avLst/>
          </a:prstGeom>
          <a:noFill/>
        </p:spPr>
        <p:txBody>
          <a:bodyPr wrap="square" rtlCol="0">
            <a:spAutoFit/>
          </a:bodyPr>
          <a:lstStyle/>
          <a:p>
            <a:r>
              <a:rPr lang="en-GB" dirty="0" smtClean="0"/>
              <a:t>Purpose</a:t>
            </a:r>
          </a:p>
          <a:p>
            <a:endParaRPr lang="en-GB" dirty="0" smtClean="0"/>
          </a:p>
          <a:p>
            <a:r>
              <a:rPr lang="en-GB" b="1" u="sng" dirty="0" smtClean="0"/>
              <a:t>Participants</a:t>
            </a:r>
          </a:p>
          <a:p>
            <a:pPr algn="just"/>
            <a:r>
              <a:rPr lang="en-GB" b="1" dirty="0" smtClean="0"/>
              <a:t>65 people, mostly in USA but not originally from USA and many others from every continent; training and research institutions; medical schools, public health schools, practitioners; many medical-psychiatric with MPH backgrounds; psychiatric residents and early career MH profs and residents; funders like NIMH, Fogarty, and </a:t>
            </a:r>
            <a:r>
              <a:rPr lang="en-GB" b="1" dirty="0" err="1" smtClean="0"/>
              <a:t>Wellcome</a:t>
            </a:r>
            <a:r>
              <a:rPr lang="en-GB" b="1" dirty="0" smtClean="0"/>
              <a:t> Trust, Carter </a:t>
            </a:r>
            <a:r>
              <a:rPr lang="en-GB" b="1" dirty="0" err="1" smtClean="0"/>
              <a:t>Center</a:t>
            </a:r>
            <a:endParaRPr lang="en-GB" b="1" dirty="0" smtClean="0"/>
          </a:p>
          <a:p>
            <a:endParaRPr lang="en-GB" dirty="0" smtClean="0"/>
          </a:p>
          <a:p>
            <a:r>
              <a:rPr lang="en-GB" dirty="0" smtClean="0"/>
              <a:t>Presentations</a:t>
            </a:r>
          </a:p>
          <a:p>
            <a:endParaRPr lang="en-GB" dirty="0" smtClean="0"/>
          </a:p>
          <a:p>
            <a:r>
              <a:rPr lang="en-GB" dirty="0" smtClean="0"/>
              <a:t>Reflections-Directions</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NIMH Building Research </a:t>
            </a:r>
            <a:br>
              <a:rPr lang="en-GB" dirty="0" smtClean="0"/>
            </a:br>
            <a:r>
              <a:rPr lang="en-GB" dirty="0" smtClean="0"/>
              <a:t>Capacity/Collaboration in GMH</a:t>
            </a:r>
            <a:endParaRPr lang="en-GB" dirty="0"/>
          </a:p>
        </p:txBody>
      </p:sp>
      <p:pic>
        <p:nvPicPr>
          <p:cNvPr id="4" name="Content Placeholder 3" descr="GMH-NIMH March 2011.jpg"/>
          <p:cNvPicPr>
            <a:picLocks noGrp="1" noChangeAspect="1"/>
          </p:cNvPicPr>
          <p:nvPr>
            <p:ph idx="1"/>
          </p:nvPr>
        </p:nvPicPr>
        <p:blipFill>
          <a:blip r:embed="rId2" cstate="print"/>
          <a:stretch>
            <a:fillRect/>
          </a:stretch>
        </p:blipFill>
        <p:spPr>
          <a:xfrm>
            <a:off x="6802724" y="2514600"/>
            <a:ext cx="1828409" cy="2514600"/>
          </a:xfrm>
          <a:prstGeom prst="rect">
            <a:avLst/>
          </a:prstGeom>
        </p:spPr>
      </p:pic>
      <p:sp>
        <p:nvSpPr>
          <p:cNvPr id="6" name="TextBox 5"/>
          <p:cNvSpPr txBox="1"/>
          <p:nvPr/>
        </p:nvSpPr>
        <p:spPr>
          <a:xfrm>
            <a:off x="1143000" y="2209800"/>
            <a:ext cx="5334000" cy="4247317"/>
          </a:xfrm>
          <a:prstGeom prst="rect">
            <a:avLst/>
          </a:prstGeom>
          <a:noFill/>
        </p:spPr>
        <p:txBody>
          <a:bodyPr wrap="square" rtlCol="0">
            <a:spAutoFit/>
          </a:bodyPr>
          <a:lstStyle/>
          <a:p>
            <a:r>
              <a:rPr lang="en-GB" b="1" u="sng" dirty="0" smtClean="0"/>
              <a:t>Purpose</a:t>
            </a:r>
          </a:p>
          <a:p>
            <a:r>
              <a:rPr lang="en-GB" b="1" dirty="0" smtClean="0"/>
              <a:t>1. Identify barriers and opportunities</a:t>
            </a:r>
          </a:p>
          <a:p>
            <a:r>
              <a:rPr lang="en-GB" b="1" dirty="0" smtClean="0"/>
              <a:t>for innovative research capacity-building</a:t>
            </a:r>
          </a:p>
          <a:p>
            <a:r>
              <a:rPr lang="en-GB" b="1" dirty="0" smtClean="0"/>
              <a:t>for three specific domains in LMICs:</a:t>
            </a:r>
          </a:p>
          <a:p>
            <a:r>
              <a:rPr lang="en-GB" b="1" dirty="0" smtClean="0"/>
              <a:t>Genetics, Child MH, implementation research.</a:t>
            </a:r>
          </a:p>
          <a:p>
            <a:r>
              <a:rPr lang="en-GB" b="1" dirty="0" smtClean="0"/>
              <a:t> 2. Examine existing models of N-S and S-S collaboration for research capacity building. </a:t>
            </a:r>
          </a:p>
          <a:p>
            <a:r>
              <a:rPr lang="en-GB" b="1" dirty="0" smtClean="0"/>
              <a:t>3. Explore new models of training and partnership</a:t>
            </a:r>
          </a:p>
          <a:p>
            <a:r>
              <a:rPr lang="en-GB" b="1" dirty="0" smtClean="0"/>
              <a:t>to further the research capacity-building agenda.</a:t>
            </a:r>
          </a:p>
          <a:p>
            <a:endParaRPr lang="en-GB" dirty="0" smtClean="0"/>
          </a:p>
          <a:p>
            <a:r>
              <a:rPr lang="en-GB" dirty="0" smtClean="0"/>
              <a:t>Participants</a:t>
            </a:r>
          </a:p>
          <a:p>
            <a:endParaRPr lang="en-GB" dirty="0" smtClean="0"/>
          </a:p>
          <a:p>
            <a:r>
              <a:rPr lang="en-GB" dirty="0" smtClean="0"/>
              <a:t>Presentations</a:t>
            </a:r>
          </a:p>
          <a:p>
            <a:endParaRPr lang="en-GB" dirty="0" smtClean="0"/>
          </a:p>
          <a:p>
            <a:r>
              <a:rPr lang="en-GB" dirty="0" smtClean="0"/>
              <a:t>Reflections-Directions</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3100" b="1" dirty="0" smtClean="0"/>
              <a:t/>
            </a:r>
            <a:br>
              <a:rPr lang="en-GB" sz="3100" b="1" dirty="0" smtClean="0"/>
            </a:br>
            <a:r>
              <a:rPr lang="en-GB" sz="3100" b="1" dirty="0" smtClean="0"/>
              <a:t/>
            </a:r>
            <a:br>
              <a:rPr lang="en-GB" sz="3100" b="1" dirty="0" smtClean="0"/>
            </a:br>
            <a:r>
              <a:rPr lang="en-GB" sz="2700" b="1" dirty="0" smtClean="0"/>
              <a:t>Glen Moriarty (Regent University) </a:t>
            </a:r>
            <a:br>
              <a:rPr lang="en-GB" sz="2700" b="1" dirty="0" smtClean="0"/>
            </a:br>
            <a:r>
              <a:rPr lang="en-GB" sz="2700" b="1" dirty="0" smtClean="0"/>
              <a:t>Spring 2012 </a:t>
            </a:r>
            <a:r>
              <a:rPr lang="en-GB" sz="2700" b="1" i="1" dirty="0" smtClean="0"/>
              <a:t>JPT</a:t>
            </a:r>
            <a:r>
              <a:rPr lang="en-GB" sz="2700" b="1" dirty="0" smtClean="0"/>
              <a:t> </a:t>
            </a:r>
            <a:r>
              <a:rPr lang="en-GB" sz="2700" dirty="0" smtClean="0"/>
              <a:t/>
            </a:r>
            <a:br>
              <a:rPr lang="en-GB" sz="2700" dirty="0" smtClean="0"/>
            </a:br>
            <a:endParaRPr lang="en-GB" sz="2700" dirty="0"/>
          </a:p>
        </p:txBody>
      </p:sp>
      <p:sp>
        <p:nvSpPr>
          <p:cNvPr id="3" name="Content Placeholder 2"/>
          <p:cNvSpPr>
            <a:spLocks noGrp="1"/>
          </p:cNvSpPr>
          <p:nvPr>
            <p:ph sz="quarter" idx="1"/>
          </p:nvPr>
        </p:nvSpPr>
        <p:spPr>
          <a:xfrm>
            <a:off x="914400" y="1143000"/>
            <a:ext cx="7772400" cy="4876800"/>
          </a:xfrm>
        </p:spPr>
        <p:txBody>
          <a:bodyPr>
            <a:normAutofit fontScale="55000" lnSpcReduction="20000"/>
          </a:bodyPr>
          <a:lstStyle/>
          <a:p>
            <a:endParaRPr lang="en-GB" dirty="0" smtClean="0"/>
          </a:p>
          <a:p>
            <a:r>
              <a:rPr lang="en-GB" dirty="0" smtClean="0"/>
              <a:t>“</a:t>
            </a:r>
            <a:r>
              <a:rPr lang="en-GB" sz="3200" dirty="0" smtClean="0"/>
              <a:t>If we want integration to be a credible and relevant voice in all corners of our world,</a:t>
            </a:r>
          </a:p>
          <a:p>
            <a:endParaRPr lang="en-GB" sz="3200" dirty="0" smtClean="0"/>
          </a:p>
          <a:p>
            <a:r>
              <a:rPr lang="en-GB" sz="3200" dirty="0" smtClean="0"/>
              <a:t>then we need to be proactive about learning, engaging and collaborating with Christian mental health professionals outside of North America. </a:t>
            </a:r>
          </a:p>
          <a:p>
            <a:endParaRPr lang="en-GB" sz="3200" dirty="0" smtClean="0"/>
          </a:p>
          <a:p>
            <a:r>
              <a:rPr lang="en-GB" sz="3200" dirty="0" smtClean="0"/>
              <a:t>Soon the mental health professions will also scale up. </a:t>
            </a:r>
          </a:p>
          <a:p>
            <a:pPr>
              <a:buNone/>
            </a:pPr>
            <a:r>
              <a:rPr lang="en-GB" sz="3200" dirty="0" smtClean="0"/>
              <a:t> </a:t>
            </a:r>
          </a:p>
          <a:p>
            <a:r>
              <a:rPr lang="en-GB" sz="3200" dirty="0" smtClean="0"/>
              <a:t>We want to get in on the ground floor—not once institutions are already established. Kelly O’Donnell has insightfully called this “global integration.”....We in the integration field find ourselves in a unique position. Unfortunately, globalization and technology have caught us flat-footed. ..We have a time limited opportunity to make a huge impact in the future of faith and psychology...</a:t>
            </a:r>
          </a:p>
          <a:p>
            <a:endParaRPr lang="en-GB" sz="3200" dirty="0" smtClean="0"/>
          </a:p>
          <a:p>
            <a:r>
              <a:rPr lang="en-GB" sz="3200" dirty="0" smtClean="0"/>
              <a:t>We can begin by answering the question I started with: Where do we want to be in 10 years?” </a:t>
            </a:r>
          </a:p>
          <a:p>
            <a:endParaRPr lang="en-GB" sz="3200" dirty="0" smtClean="0"/>
          </a:p>
          <a:p>
            <a:endParaRPr lang="en-GB" dirty="0"/>
          </a:p>
        </p:txBody>
      </p:sp>
      <p:pic>
        <p:nvPicPr>
          <p:cNvPr id="4" name="Picture 3" descr="Member Care Associates Inc.jpg"/>
          <p:cNvPicPr>
            <a:picLocks noChangeAspect="1"/>
          </p:cNvPicPr>
          <p:nvPr/>
        </p:nvPicPr>
        <p:blipFill>
          <a:blip r:embed="rId2" cstate="print"/>
          <a:stretch>
            <a:fillRect/>
          </a:stretch>
        </p:blipFill>
        <p:spPr>
          <a:xfrm>
            <a:off x="152400" y="228600"/>
            <a:ext cx="914400" cy="943125"/>
          </a:xfrm>
          <a:prstGeom prst="rect">
            <a:avLst/>
          </a:prstGeom>
          <a:ln>
            <a:solidFill>
              <a:srgbClr val="0000FF"/>
            </a:solidFill>
          </a:ln>
        </p:spPr>
      </p:pic>
      <p:pic>
        <p:nvPicPr>
          <p:cNvPr id="5" name="Picture 5" descr="http://theflashblog.com/map.gif"/>
          <p:cNvPicPr>
            <a:picLocks noChangeAspect="1" noChangeArrowheads="1"/>
          </p:cNvPicPr>
          <p:nvPr/>
        </p:nvPicPr>
        <p:blipFill>
          <a:blip r:embed="rId3" r:link="rId4" cstate="print"/>
          <a:srcRect/>
          <a:stretch>
            <a:fillRect/>
          </a:stretch>
        </p:blipFill>
        <p:spPr bwMode="auto">
          <a:xfrm>
            <a:off x="8077200" y="304800"/>
            <a:ext cx="838200" cy="838200"/>
          </a:xfrm>
          <a:prstGeom prst="rect">
            <a:avLst/>
          </a:prstGeom>
          <a:noFill/>
          <a:ln w="50800" cmpd="tri">
            <a:solidFill>
              <a:srgbClr val="0000FF"/>
            </a:solid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rgbClr val="0000FF"/>
                </a:solidFill>
              </a:rPr>
              <a:t>GMH:</a:t>
            </a:r>
            <a:br>
              <a:rPr lang="en-GB" sz="2800" dirty="0" smtClean="0">
                <a:solidFill>
                  <a:srgbClr val="0000FF"/>
                </a:solidFill>
              </a:rPr>
            </a:br>
            <a:r>
              <a:rPr lang="en-GB" sz="2800" dirty="0" smtClean="0">
                <a:solidFill>
                  <a:srgbClr val="0000FF"/>
                </a:solidFill>
              </a:rPr>
              <a:t> Caravans and Coalitions</a:t>
            </a:r>
            <a:endParaRPr lang="en-GB" sz="2800" dirty="0">
              <a:solidFill>
                <a:srgbClr val="0000FF"/>
              </a:solidFill>
            </a:endParaRPr>
          </a:p>
        </p:txBody>
      </p:sp>
      <p:sp>
        <p:nvSpPr>
          <p:cNvPr id="3" name="Content Placeholder 2"/>
          <p:cNvSpPr>
            <a:spLocks noGrp="1"/>
          </p:cNvSpPr>
          <p:nvPr>
            <p:ph idx="1"/>
          </p:nvPr>
        </p:nvSpPr>
        <p:spPr/>
        <p:txBody>
          <a:bodyPr>
            <a:normAutofit fontScale="85000" lnSpcReduction="10000"/>
          </a:bodyPr>
          <a:lstStyle/>
          <a:p>
            <a:pPr algn="just"/>
            <a:r>
              <a:rPr lang="en-GB" i="1" dirty="0" smtClean="0"/>
              <a:t>“</a:t>
            </a:r>
            <a:r>
              <a:rPr lang="en-GB" dirty="0" smtClean="0"/>
              <a:t>Keep in the forefront the opportunities for “selfless moral struggle” in partnering with others (Patel et al. 2011, p. 90) </a:t>
            </a:r>
          </a:p>
          <a:p>
            <a:pPr algn="just"/>
            <a:r>
              <a:rPr lang="en-GB" dirty="0" smtClean="0"/>
              <a:t>and the “duty and choice to risk one’s owns rights and well-being” on behalf of fellow humans. </a:t>
            </a:r>
          </a:p>
          <a:p>
            <a:pPr algn="just"/>
            <a:r>
              <a:rPr lang="en-GB" dirty="0" smtClean="0"/>
              <a:t>Develop your personal character and professional competence as a responsible global citizen. </a:t>
            </a:r>
          </a:p>
          <a:p>
            <a:pPr algn="just"/>
            <a:r>
              <a:rPr lang="en-GB" dirty="0" smtClean="0"/>
              <a:t>Join/form a </a:t>
            </a:r>
            <a:r>
              <a:rPr lang="en-GB" b="1" dirty="0" smtClean="0"/>
              <a:t>global caravan</a:t>
            </a:r>
            <a:r>
              <a:rPr lang="en-GB" dirty="0" smtClean="0"/>
              <a:t> for your </a:t>
            </a:r>
            <a:r>
              <a:rPr lang="en-GB" b="1" dirty="0" smtClean="0"/>
              <a:t>GMH journey </a:t>
            </a:r>
            <a:r>
              <a:rPr lang="en-GB" dirty="0" smtClean="0"/>
              <a:t>in the service of humanity.” </a:t>
            </a:r>
          </a:p>
          <a:p>
            <a:pPr algn="just">
              <a:buNone/>
            </a:pPr>
            <a:r>
              <a:rPr lang="en-GB" i="1" dirty="0" smtClean="0"/>
              <a:t>(</a:t>
            </a:r>
            <a:r>
              <a:rPr lang="en-GB" dirty="0" smtClean="0"/>
              <a:t>Adapted from GMH: A Resource Primer for Exploring the Domain</a:t>
            </a:r>
            <a:r>
              <a:rPr lang="en-GB" i="1" dirty="0" smtClean="0"/>
              <a:t>, </a:t>
            </a:r>
            <a:r>
              <a:rPr lang="en-GB" dirty="0" smtClean="0"/>
              <a:t>2012; </a:t>
            </a:r>
            <a:r>
              <a:rPr lang="en-GB" sz="2800" b="1" dirty="0" smtClean="0">
                <a:hlinkClick r:id="rId2"/>
              </a:rPr>
              <a:t>https://sites.google.com/site/gmhmap/</a:t>
            </a:r>
            <a:r>
              <a:rPr lang="en-GB" sz="2800" b="1" dirty="0" smtClean="0"/>
              <a:t>)</a:t>
            </a:r>
          </a:p>
          <a:p>
            <a:pPr algn="just">
              <a:buNone/>
            </a:pPr>
            <a:endParaRPr lang="en-GB" dirty="0" smtClean="0"/>
          </a:p>
          <a:p>
            <a:endParaRPr lang="en-GB" dirty="0"/>
          </a:p>
        </p:txBody>
      </p:sp>
      <p:pic>
        <p:nvPicPr>
          <p:cNvPr id="5" name="Picture 5" descr="http://theflashblog.com/map.gif"/>
          <p:cNvPicPr>
            <a:picLocks noChangeAspect="1" noChangeArrowheads="1"/>
          </p:cNvPicPr>
          <p:nvPr/>
        </p:nvPicPr>
        <p:blipFill>
          <a:blip r:embed="rId3" r:link="rId4" cstate="print"/>
          <a:srcRect/>
          <a:stretch>
            <a:fillRect/>
          </a:stretch>
        </p:blipFill>
        <p:spPr bwMode="auto">
          <a:xfrm>
            <a:off x="8077200" y="304800"/>
            <a:ext cx="838200" cy="838200"/>
          </a:xfrm>
          <a:prstGeom prst="rect">
            <a:avLst/>
          </a:prstGeom>
          <a:noFill/>
          <a:ln w="50800" cmpd="tri">
            <a:solidFill>
              <a:srgbClr val="0000FF"/>
            </a:solidFill>
            <a:miter lim="800000"/>
            <a:headEnd/>
            <a:tailEnd/>
          </a:ln>
        </p:spPr>
      </p:pic>
      <p:pic>
        <p:nvPicPr>
          <p:cNvPr id="6" name="Picture 5" descr="Member Care Associates Inc.jpg"/>
          <p:cNvPicPr>
            <a:picLocks noChangeAspect="1"/>
          </p:cNvPicPr>
          <p:nvPr/>
        </p:nvPicPr>
        <p:blipFill>
          <a:blip r:embed="rId5" cstate="print"/>
          <a:stretch>
            <a:fillRect/>
          </a:stretch>
        </p:blipFill>
        <p:spPr>
          <a:xfrm>
            <a:off x="152400" y="228601"/>
            <a:ext cx="838200" cy="864532"/>
          </a:xfrm>
          <a:prstGeom prst="rect">
            <a:avLst/>
          </a:prstGeom>
          <a:ln>
            <a:solidFill>
              <a:srgbClr val="0000FF"/>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smtClean="0"/>
              <a:t/>
            </a:r>
            <a:br>
              <a:rPr lang="en-GB" sz="4000" dirty="0" smtClean="0"/>
            </a:br>
            <a:r>
              <a:rPr lang="en-GB" sz="4000" dirty="0" smtClean="0"/>
              <a:t>Global Integration: </a:t>
            </a:r>
            <a:br>
              <a:rPr lang="en-GB" sz="4000" dirty="0" smtClean="0"/>
            </a:br>
            <a:r>
              <a:rPr lang="en-GB" sz="4000" dirty="0" smtClean="0"/>
              <a:t>Developing Fluency</a:t>
            </a:r>
            <a:r>
              <a:rPr lang="en-GB" dirty="0" smtClean="0"/>
              <a:t/>
            </a:r>
            <a:br>
              <a:rPr lang="en-GB" dirty="0" smtClean="0"/>
            </a:br>
            <a:endParaRPr lang="en-GB" dirty="0"/>
          </a:p>
        </p:txBody>
      </p:sp>
      <p:sp>
        <p:nvSpPr>
          <p:cNvPr id="3" name="Content Placeholder 2"/>
          <p:cNvSpPr>
            <a:spLocks noGrp="1"/>
          </p:cNvSpPr>
          <p:nvPr>
            <p:ph idx="1"/>
          </p:nvPr>
        </p:nvSpPr>
        <p:spPr/>
        <p:txBody>
          <a:bodyPr>
            <a:normAutofit fontScale="55000" lnSpcReduction="20000"/>
          </a:bodyPr>
          <a:lstStyle/>
          <a:p>
            <a:pPr algn="just">
              <a:buNone/>
            </a:pPr>
            <a:r>
              <a:rPr lang="en-GB" sz="3800" b="1" dirty="0" smtClean="0"/>
              <a:t>	</a:t>
            </a:r>
          </a:p>
          <a:p>
            <a:pPr algn="just">
              <a:buNone/>
            </a:pPr>
            <a:r>
              <a:rPr lang="en-GB" sz="3800" b="1" dirty="0" smtClean="0"/>
              <a:t>	I </a:t>
            </a:r>
            <a:r>
              <a:rPr lang="en-GB" sz="3800" b="1" dirty="0" err="1" smtClean="0"/>
              <a:t>cdnuolt</a:t>
            </a:r>
            <a:r>
              <a:rPr lang="en-GB" sz="3800" b="1" dirty="0" smtClean="0"/>
              <a:t> </a:t>
            </a:r>
            <a:r>
              <a:rPr lang="en-GB" sz="3800" b="1" dirty="0" err="1" smtClean="0"/>
              <a:t>blveiee</a:t>
            </a:r>
            <a:r>
              <a:rPr lang="en-GB" sz="3800" b="1" dirty="0" smtClean="0"/>
              <a:t> </a:t>
            </a:r>
            <a:r>
              <a:rPr lang="en-GB" sz="3800" b="1" dirty="0" err="1" smtClean="0"/>
              <a:t>taht</a:t>
            </a:r>
            <a:r>
              <a:rPr lang="en-GB" sz="3800" b="1" dirty="0" smtClean="0"/>
              <a:t> I </a:t>
            </a:r>
            <a:r>
              <a:rPr lang="en-GB" sz="3800" b="1" dirty="0" err="1" smtClean="0"/>
              <a:t>cluod</a:t>
            </a:r>
            <a:r>
              <a:rPr lang="en-GB" sz="3800" b="1" dirty="0" smtClean="0"/>
              <a:t> </a:t>
            </a:r>
            <a:r>
              <a:rPr lang="en-GB" sz="3800" b="1" dirty="0" err="1" smtClean="0"/>
              <a:t>aulaclty</a:t>
            </a:r>
            <a:r>
              <a:rPr lang="en-GB" sz="3800" b="1" dirty="0" smtClean="0"/>
              <a:t> </a:t>
            </a:r>
            <a:r>
              <a:rPr lang="en-GB" sz="3800" b="1" dirty="0" err="1" smtClean="0"/>
              <a:t>uesdnatnrd</a:t>
            </a:r>
            <a:r>
              <a:rPr lang="en-GB" sz="3800" b="1" dirty="0" smtClean="0"/>
              <a:t> </a:t>
            </a:r>
            <a:r>
              <a:rPr lang="en-GB" sz="3800" b="1" dirty="0" err="1" smtClean="0"/>
              <a:t>waht</a:t>
            </a:r>
            <a:r>
              <a:rPr lang="en-GB" sz="3800" b="1" dirty="0" smtClean="0"/>
              <a:t> I was </a:t>
            </a:r>
            <a:r>
              <a:rPr lang="en-GB" sz="3800" b="1" dirty="0" err="1" smtClean="0"/>
              <a:t>rdanieg</a:t>
            </a:r>
            <a:r>
              <a:rPr lang="en-GB" sz="3800" b="1" dirty="0" smtClean="0"/>
              <a:t>. The </a:t>
            </a:r>
            <a:r>
              <a:rPr lang="en-GB" sz="3800" b="1" dirty="0" err="1" smtClean="0"/>
              <a:t>phaonmneal</a:t>
            </a:r>
            <a:r>
              <a:rPr lang="en-GB" sz="3800" b="1" dirty="0" smtClean="0"/>
              <a:t> </a:t>
            </a:r>
            <a:r>
              <a:rPr lang="en-GB" sz="3800" b="1" dirty="0" err="1" smtClean="0"/>
              <a:t>pweor</a:t>
            </a:r>
            <a:r>
              <a:rPr lang="en-GB" sz="3800" b="1" dirty="0" smtClean="0"/>
              <a:t> of the </a:t>
            </a:r>
            <a:r>
              <a:rPr lang="en-GB" sz="3800" b="1" dirty="0" err="1" smtClean="0"/>
              <a:t>hmuan</a:t>
            </a:r>
            <a:r>
              <a:rPr lang="en-GB" sz="3800" b="1" dirty="0" smtClean="0"/>
              <a:t> </a:t>
            </a:r>
            <a:r>
              <a:rPr lang="en-GB" sz="3800" b="1" dirty="0" err="1" smtClean="0"/>
              <a:t>mnid</a:t>
            </a:r>
            <a:r>
              <a:rPr lang="en-GB" sz="3800" b="1" dirty="0" smtClean="0"/>
              <a:t>! </a:t>
            </a:r>
            <a:r>
              <a:rPr lang="en-GB" sz="3800" b="1" dirty="0" err="1" smtClean="0"/>
              <a:t>Aoccdrnig</a:t>
            </a:r>
            <a:r>
              <a:rPr lang="en-GB" sz="3800" b="1" dirty="0" smtClean="0"/>
              <a:t> to </a:t>
            </a:r>
            <a:r>
              <a:rPr lang="en-GB" sz="3800" b="1" smtClean="0"/>
              <a:t>rseeacrh</a:t>
            </a:r>
            <a:r>
              <a:rPr lang="en-GB" sz="3800" b="1" dirty="0" smtClean="0"/>
              <a:t> at </a:t>
            </a:r>
            <a:r>
              <a:rPr lang="en-GB" sz="3800" b="1" dirty="0" err="1" smtClean="0"/>
              <a:t>Opfxrod</a:t>
            </a:r>
            <a:r>
              <a:rPr lang="en-GB" sz="3800" b="1" dirty="0" smtClean="0"/>
              <a:t> </a:t>
            </a:r>
            <a:r>
              <a:rPr lang="en-GB" sz="3800" b="1" dirty="0" err="1" smtClean="0"/>
              <a:t>Uinervtisy</a:t>
            </a:r>
            <a:r>
              <a:rPr lang="en-GB" sz="3800" b="1" dirty="0" smtClean="0"/>
              <a:t>, it </a:t>
            </a:r>
            <a:r>
              <a:rPr lang="en-GB" sz="3800" b="1" dirty="0" err="1" smtClean="0"/>
              <a:t>deosn't</a:t>
            </a:r>
            <a:r>
              <a:rPr lang="en-GB" sz="3800" b="1" dirty="0" smtClean="0"/>
              <a:t> </a:t>
            </a:r>
            <a:r>
              <a:rPr lang="en-GB" sz="3800" b="1" dirty="0" err="1" smtClean="0"/>
              <a:t>mttaer</a:t>
            </a:r>
            <a:r>
              <a:rPr lang="en-GB" sz="3800" b="1" dirty="0" smtClean="0"/>
              <a:t> in </a:t>
            </a:r>
            <a:r>
              <a:rPr lang="en-GB" sz="3800" b="1" dirty="0" err="1" smtClean="0"/>
              <a:t>waht</a:t>
            </a:r>
            <a:r>
              <a:rPr lang="en-GB" sz="3800" b="1" dirty="0" smtClean="0"/>
              <a:t> </a:t>
            </a:r>
            <a:r>
              <a:rPr lang="en-GB" sz="3800" b="1" dirty="0" err="1" smtClean="0"/>
              <a:t>oredr</a:t>
            </a:r>
            <a:r>
              <a:rPr lang="en-GB" sz="3800" b="1" dirty="0" smtClean="0"/>
              <a:t> the </a:t>
            </a:r>
            <a:r>
              <a:rPr lang="en-GB" sz="3800" b="1" dirty="0" err="1" smtClean="0"/>
              <a:t>ltteers</a:t>
            </a:r>
            <a:r>
              <a:rPr lang="en-GB" sz="3800" b="1" dirty="0" smtClean="0"/>
              <a:t> in a </a:t>
            </a:r>
            <a:r>
              <a:rPr lang="en-GB" sz="3800" b="1" dirty="0" err="1" smtClean="0"/>
              <a:t>wrod</a:t>
            </a:r>
            <a:r>
              <a:rPr lang="en-GB" sz="3800" b="1" dirty="0" smtClean="0"/>
              <a:t> are, the </a:t>
            </a:r>
            <a:r>
              <a:rPr lang="en-GB" sz="3800" b="1" dirty="0" err="1" smtClean="0"/>
              <a:t>olny</a:t>
            </a:r>
            <a:r>
              <a:rPr lang="en-GB" sz="3800" b="1" dirty="0" smtClean="0"/>
              <a:t> </a:t>
            </a:r>
            <a:r>
              <a:rPr lang="en-GB" sz="3800" b="1" dirty="0" err="1" smtClean="0"/>
              <a:t>iprmoatnt</a:t>
            </a:r>
            <a:r>
              <a:rPr lang="en-GB" sz="3800" b="1" dirty="0" smtClean="0"/>
              <a:t> </a:t>
            </a:r>
            <a:r>
              <a:rPr lang="en-GB" sz="3800" b="1" dirty="0" err="1" smtClean="0"/>
              <a:t>tihng</a:t>
            </a:r>
            <a:r>
              <a:rPr lang="en-GB" sz="3800" b="1" dirty="0" smtClean="0"/>
              <a:t> is </a:t>
            </a:r>
            <a:r>
              <a:rPr lang="en-GB" sz="3800" b="1" dirty="0" err="1" smtClean="0"/>
              <a:t>taht</a:t>
            </a:r>
            <a:r>
              <a:rPr lang="en-GB" sz="3800" b="1" dirty="0" smtClean="0"/>
              <a:t> the </a:t>
            </a:r>
            <a:r>
              <a:rPr lang="en-GB" sz="3800" b="1" dirty="0" err="1" smtClean="0"/>
              <a:t>frsit</a:t>
            </a:r>
            <a:r>
              <a:rPr lang="en-GB" sz="3800" b="1" dirty="0" smtClean="0"/>
              <a:t> and </a:t>
            </a:r>
            <a:r>
              <a:rPr lang="en-GB" sz="3800" b="1" dirty="0" err="1" smtClean="0"/>
              <a:t>lsat</a:t>
            </a:r>
            <a:r>
              <a:rPr lang="en-GB" sz="3800" b="1" dirty="0" smtClean="0"/>
              <a:t> </a:t>
            </a:r>
            <a:r>
              <a:rPr lang="en-GB" sz="3800" b="1" dirty="0" err="1" smtClean="0"/>
              <a:t>ltteer</a:t>
            </a:r>
            <a:r>
              <a:rPr lang="en-GB" sz="3800" b="1" dirty="0" smtClean="0"/>
              <a:t> be in the </a:t>
            </a:r>
            <a:r>
              <a:rPr lang="en-GB" sz="3800" b="1" dirty="0" err="1" smtClean="0"/>
              <a:t>rghit</a:t>
            </a:r>
            <a:r>
              <a:rPr lang="en-GB" sz="3800" b="1" dirty="0" smtClean="0"/>
              <a:t> </a:t>
            </a:r>
            <a:r>
              <a:rPr lang="en-GB" sz="3800" b="1" dirty="0" err="1" smtClean="0"/>
              <a:t>pclae</a:t>
            </a:r>
            <a:r>
              <a:rPr lang="en-GB" sz="3800" b="1" dirty="0" smtClean="0"/>
              <a:t>. The </a:t>
            </a:r>
            <a:r>
              <a:rPr lang="en-GB" sz="3800" b="1" dirty="0" err="1" smtClean="0"/>
              <a:t>rset</a:t>
            </a:r>
            <a:r>
              <a:rPr lang="en-GB" sz="3800" b="1" dirty="0" smtClean="0"/>
              <a:t> can be a </a:t>
            </a:r>
            <a:r>
              <a:rPr lang="en-GB" sz="3800" b="1" dirty="0" err="1" smtClean="0"/>
              <a:t>taotl</a:t>
            </a:r>
            <a:r>
              <a:rPr lang="en-GB" sz="3800" b="1" dirty="0" smtClean="0"/>
              <a:t> </a:t>
            </a:r>
            <a:r>
              <a:rPr lang="en-GB" sz="3800" b="1" dirty="0" err="1" smtClean="0"/>
              <a:t>mses</a:t>
            </a:r>
            <a:r>
              <a:rPr lang="en-GB" sz="3800" b="1" dirty="0" smtClean="0"/>
              <a:t> and you can still </a:t>
            </a:r>
            <a:r>
              <a:rPr lang="en-GB" sz="3800" b="1" dirty="0" err="1" smtClean="0"/>
              <a:t>raed</a:t>
            </a:r>
            <a:r>
              <a:rPr lang="en-GB" sz="3800" b="1" dirty="0" smtClean="0"/>
              <a:t> it </a:t>
            </a:r>
            <a:r>
              <a:rPr lang="en-GB" sz="3800" b="1" dirty="0" err="1" smtClean="0"/>
              <a:t>wouthit</a:t>
            </a:r>
            <a:r>
              <a:rPr lang="en-GB" sz="3800" b="1" dirty="0" smtClean="0"/>
              <a:t> a </a:t>
            </a:r>
            <a:r>
              <a:rPr lang="en-GB" sz="3800" b="1" dirty="0" err="1" smtClean="0"/>
              <a:t>porbelm</a:t>
            </a:r>
            <a:r>
              <a:rPr lang="en-GB" sz="3800" b="1" dirty="0" smtClean="0"/>
              <a:t>. This is </a:t>
            </a:r>
            <a:r>
              <a:rPr lang="en-GB" sz="3800" b="1" dirty="0" err="1" smtClean="0"/>
              <a:t>bcuseae</a:t>
            </a:r>
            <a:r>
              <a:rPr lang="en-GB" sz="3800" b="1" dirty="0" smtClean="0"/>
              <a:t> the </a:t>
            </a:r>
            <a:r>
              <a:rPr lang="en-GB" sz="3800" b="1" dirty="0" err="1" smtClean="0"/>
              <a:t>huamn</a:t>
            </a:r>
            <a:r>
              <a:rPr lang="en-GB" sz="3800" b="1" dirty="0" smtClean="0"/>
              <a:t> </a:t>
            </a:r>
            <a:r>
              <a:rPr lang="en-GB" sz="3800" b="1" dirty="0" err="1" smtClean="0"/>
              <a:t>mnid</a:t>
            </a:r>
            <a:r>
              <a:rPr lang="en-GB" sz="3800" b="1" dirty="0" smtClean="0"/>
              <a:t> </a:t>
            </a:r>
            <a:r>
              <a:rPr lang="en-GB" sz="3800" b="1" dirty="0" err="1" smtClean="0"/>
              <a:t>deos</a:t>
            </a:r>
            <a:r>
              <a:rPr lang="en-GB" sz="3800" b="1" dirty="0" smtClean="0"/>
              <a:t> not </a:t>
            </a:r>
            <a:r>
              <a:rPr lang="en-GB" sz="3800" b="1" dirty="0" err="1" smtClean="0"/>
              <a:t>raed</a:t>
            </a:r>
            <a:r>
              <a:rPr lang="en-GB" sz="3800" b="1" dirty="0" smtClean="0"/>
              <a:t> </a:t>
            </a:r>
            <a:r>
              <a:rPr lang="en-GB" sz="3800" b="1" dirty="0" err="1" smtClean="0"/>
              <a:t>ervey</a:t>
            </a:r>
            <a:r>
              <a:rPr lang="en-GB" sz="3800" b="1" dirty="0" smtClean="0"/>
              <a:t> </a:t>
            </a:r>
            <a:r>
              <a:rPr lang="en-GB" sz="3800" b="1" dirty="0" err="1" smtClean="0"/>
              <a:t>lteter</a:t>
            </a:r>
            <a:r>
              <a:rPr lang="en-GB" sz="3800" b="1" dirty="0" smtClean="0"/>
              <a:t> by </a:t>
            </a:r>
            <a:r>
              <a:rPr lang="en-GB" sz="3800" b="1" dirty="0" err="1" smtClean="0"/>
              <a:t>istlef</a:t>
            </a:r>
            <a:r>
              <a:rPr lang="en-GB" sz="3800" b="1" dirty="0" smtClean="0"/>
              <a:t>, but the </a:t>
            </a:r>
            <a:r>
              <a:rPr lang="en-GB" sz="3800" b="1" dirty="0" err="1" smtClean="0"/>
              <a:t>wrod</a:t>
            </a:r>
            <a:r>
              <a:rPr lang="en-GB" sz="3800" b="1" dirty="0" smtClean="0"/>
              <a:t> as a </a:t>
            </a:r>
            <a:r>
              <a:rPr lang="en-GB" sz="3800" b="1" dirty="0" err="1" smtClean="0"/>
              <a:t>wlohe</a:t>
            </a:r>
            <a:r>
              <a:rPr lang="en-GB" sz="3800" b="1" dirty="0" smtClean="0"/>
              <a:t>. </a:t>
            </a:r>
            <a:r>
              <a:rPr lang="en-GB" sz="3800" b="1" dirty="0" err="1" smtClean="0"/>
              <a:t>Amzanig</a:t>
            </a:r>
            <a:r>
              <a:rPr lang="en-GB" sz="3800" b="1" dirty="0" smtClean="0"/>
              <a:t> huh?</a:t>
            </a:r>
          </a:p>
          <a:p>
            <a:pPr algn="just">
              <a:buNone/>
            </a:pPr>
            <a:endParaRPr lang="en-GB" sz="3800" b="1" dirty="0" smtClean="0"/>
          </a:p>
          <a:p>
            <a:pPr algn="ctr">
              <a:buNone/>
            </a:pPr>
            <a:endParaRPr lang="en-GB" sz="3800" b="1" dirty="0" smtClean="0"/>
          </a:p>
          <a:p>
            <a:pPr algn="just">
              <a:buNone/>
            </a:pPr>
            <a:r>
              <a:rPr lang="en-GB" dirty="0" smtClean="0"/>
              <a:t/>
            </a:r>
            <a:br>
              <a:rPr lang="en-GB" dirty="0" smtClean="0"/>
            </a:br>
            <a:r>
              <a:rPr lang="en-GB" b="1" dirty="0" smtClean="0"/>
              <a:t/>
            </a:r>
            <a:br>
              <a:rPr lang="en-GB" b="1" dirty="0" smtClean="0"/>
            </a:br>
            <a:endParaRPr lang="en-GB" dirty="0"/>
          </a:p>
        </p:txBody>
      </p:sp>
      <p:pic>
        <p:nvPicPr>
          <p:cNvPr id="4" name="Picture 3" descr="Member Care Associates Inc.jpg"/>
          <p:cNvPicPr>
            <a:picLocks noChangeAspect="1"/>
          </p:cNvPicPr>
          <p:nvPr/>
        </p:nvPicPr>
        <p:blipFill>
          <a:blip r:embed="rId2" cstate="print"/>
          <a:stretch>
            <a:fillRect/>
          </a:stretch>
        </p:blipFill>
        <p:spPr>
          <a:xfrm>
            <a:off x="152400" y="228600"/>
            <a:ext cx="914400" cy="943125"/>
          </a:xfrm>
          <a:prstGeom prst="rect">
            <a:avLst/>
          </a:prstGeom>
          <a:ln>
            <a:solidFill>
              <a:srgbClr val="0000FF"/>
            </a:solidFill>
          </a:ln>
        </p:spPr>
      </p:pic>
      <p:pic>
        <p:nvPicPr>
          <p:cNvPr id="5" name="Picture 5" descr="http://theflashblog.com/map.gif"/>
          <p:cNvPicPr>
            <a:picLocks noChangeAspect="1" noChangeArrowheads="1"/>
          </p:cNvPicPr>
          <p:nvPr/>
        </p:nvPicPr>
        <p:blipFill>
          <a:blip r:embed="rId3" r:link="rId4" cstate="print"/>
          <a:srcRect/>
          <a:stretch>
            <a:fillRect/>
          </a:stretch>
        </p:blipFill>
        <p:spPr bwMode="auto">
          <a:xfrm>
            <a:off x="8077200" y="304800"/>
            <a:ext cx="838200" cy="838200"/>
          </a:xfrm>
          <a:prstGeom prst="rect">
            <a:avLst/>
          </a:prstGeom>
          <a:noFill/>
          <a:ln w="50800" cmpd="tri">
            <a:solidFill>
              <a:srgbClr val="0000FF"/>
            </a:solid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Global Integration</a:t>
            </a:r>
            <a:endParaRPr lang="en-GB" dirty="0"/>
          </a:p>
        </p:txBody>
      </p:sp>
      <p:sp>
        <p:nvSpPr>
          <p:cNvPr id="3" name="Content Placeholder 2"/>
          <p:cNvSpPr>
            <a:spLocks noGrp="1"/>
          </p:cNvSpPr>
          <p:nvPr>
            <p:ph sz="quarter" idx="1"/>
          </p:nvPr>
        </p:nvSpPr>
        <p:spPr/>
        <p:txBody>
          <a:bodyPr>
            <a:normAutofit/>
          </a:bodyPr>
          <a:lstStyle/>
          <a:p>
            <a:pPr algn="ctr">
              <a:buNone/>
            </a:pPr>
            <a:r>
              <a:rPr lang="en-GB" dirty="0" smtClean="0"/>
              <a:t>Actively integrating our lives  </a:t>
            </a:r>
          </a:p>
          <a:p>
            <a:pPr algn="ctr">
              <a:buNone/>
            </a:pPr>
            <a:r>
              <a:rPr lang="en-GB" dirty="0" smtClean="0"/>
              <a:t>(connecting and contributing) </a:t>
            </a:r>
          </a:p>
          <a:p>
            <a:pPr algn="ctr">
              <a:buNone/>
            </a:pPr>
            <a:r>
              <a:rPr lang="en-GB" dirty="0" smtClean="0"/>
              <a:t>with global realities </a:t>
            </a:r>
          </a:p>
          <a:p>
            <a:pPr algn="ctr">
              <a:buNone/>
            </a:pPr>
            <a:r>
              <a:rPr lang="en-GB" dirty="0" smtClean="0"/>
              <a:t>(the major issues facing humanity)</a:t>
            </a:r>
          </a:p>
          <a:p>
            <a:pPr algn="ctr">
              <a:buNone/>
            </a:pPr>
            <a:r>
              <a:rPr lang="en-GB" dirty="0" smtClean="0"/>
              <a:t>for God’s glory.</a:t>
            </a:r>
          </a:p>
          <a:p>
            <a:pPr algn="ctr">
              <a:buNone/>
            </a:pPr>
            <a:r>
              <a:rPr lang="en-GB" dirty="0" smtClean="0"/>
              <a:t>*******</a:t>
            </a:r>
          </a:p>
        </p:txBody>
      </p:sp>
      <p:pic>
        <p:nvPicPr>
          <p:cNvPr id="4" name="Picture 3" descr="Member Care Associates Inc.jpg"/>
          <p:cNvPicPr>
            <a:picLocks noChangeAspect="1"/>
          </p:cNvPicPr>
          <p:nvPr/>
        </p:nvPicPr>
        <p:blipFill>
          <a:blip r:embed="rId2" cstate="print"/>
          <a:stretch>
            <a:fillRect/>
          </a:stretch>
        </p:blipFill>
        <p:spPr>
          <a:xfrm>
            <a:off x="152400" y="228600"/>
            <a:ext cx="914400" cy="943125"/>
          </a:xfrm>
          <a:prstGeom prst="rect">
            <a:avLst/>
          </a:prstGeom>
          <a:ln>
            <a:solidFill>
              <a:srgbClr val="0000FF"/>
            </a:solidFill>
          </a:ln>
        </p:spPr>
      </p:pic>
      <p:pic>
        <p:nvPicPr>
          <p:cNvPr id="5" name="Picture 5" descr="http://theflashblog.com/map.gif"/>
          <p:cNvPicPr>
            <a:picLocks noChangeAspect="1" noChangeArrowheads="1"/>
          </p:cNvPicPr>
          <p:nvPr/>
        </p:nvPicPr>
        <p:blipFill>
          <a:blip r:embed="rId3" r:link="rId4" cstate="print"/>
          <a:srcRect/>
          <a:stretch>
            <a:fillRect/>
          </a:stretch>
        </p:blipFill>
        <p:spPr bwMode="auto">
          <a:xfrm>
            <a:off x="8077200" y="304800"/>
            <a:ext cx="838200" cy="838200"/>
          </a:xfrm>
          <a:prstGeom prst="rect">
            <a:avLst/>
          </a:prstGeom>
          <a:noFill/>
          <a:ln w="50800" cmpd="tri">
            <a:solidFill>
              <a:srgbClr val="0000FF"/>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Global Integration</a:t>
            </a:r>
            <a:br>
              <a:rPr lang="en-GB" dirty="0" smtClean="0"/>
            </a:br>
            <a:r>
              <a:rPr lang="en-GB" sz="3100" dirty="0" smtClean="0"/>
              <a:t>(rationale for GI)</a:t>
            </a:r>
            <a:endParaRPr lang="en-GB" sz="3100" dirty="0"/>
          </a:p>
        </p:txBody>
      </p:sp>
      <p:sp>
        <p:nvSpPr>
          <p:cNvPr id="3" name="Content Placeholder 2"/>
          <p:cNvSpPr>
            <a:spLocks noGrp="1"/>
          </p:cNvSpPr>
          <p:nvPr>
            <p:ph sz="quarter" idx="1"/>
          </p:nvPr>
        </p:nvSpPr>
        <p:spPr/>
        <p:txBody>
          <a:bodyPr>
            <a:normAutofit lnSpcReduction="10000"/>
          </a:bodyPr>
          <a:lstStyle/>
          <a:p>
            <a:pPr algn="just"/>
            <a:r>
              <a:rPr lang="en-US" sz="2800" dirty="0" smtClean="0"/>
              <a:t>What percentage of non-Christians personally know a Christian? . . . The [research] results are startling in the sense that Christians and non-Christians appear to be living in quite separate worlds. This distance has implications for Christian missions but is also problematic when it comes to dialogue, peace initiatives, environmental and health challenges, and many other areas of human interaction. Our hope is that highlighting the problem will help in planning solutions for the future. (Johnson, Barrett, and Crossing, </a:t>
            </a:r>
            <a:r>
              <a:rPr lang="en-US" sz="2800" i="1" dirty="0" smtClean="0"/>
              <a:t>IBMR</a:t>
            </a:r>
            <a:r>
              <a:rPr lang="en-US" sz="2800" dirty="0" smtClean="0"/>
              <a:t>, 2010, page 29)</a:t>
            </a:r>
            <a:endParaRPr lang="en-GB" sz="2800" dirty="0" smtClean="0"/>
          </a:p>
          <a:p>
            <a:endParaRPr lang="en-GB" dirty="0"/>
          </a:p>
        </p:txBody>
      </p:sp>
      <p:pic>
        <p:nvPicPr>
          <p:cNvPr id="4" name="Picture 3" descr="Member Care Associates Inc.jpg"/>
          <p:cNvPicPr>
            <a:picLocks noChangeAspect="1"/>
          </p:cNvPicPr>
          <p:nvPr/>
        </p:nvPicPr>
        <p:blipFill>
          <a:blip r:embed="rId2" cstate="print"/>
          <a:stretch>
            <a:fillRect/>
          </a:stretch>
        </p:blipFill>
        <p:spPr>
          <a:xfrm>
            <a:off x="152400" y="228601"/>
            <a:ext cx="838200" cy="864532"/>
          </a:xfrm>
          <a:prstGeom prst="rect">
            <a:avLst/>
          </a:prstGeom>
          <a:ln>
            <a:solidFill>
              <a:srgbClr val="0000FF"/>
            </a:solidFill>
          </a:ln>
        </p:spPr>
      </p:pic>
      <p:pic>
        <p:nvPicPr>
          <p:cNvPr id="5" name="Picture 5" descr="http://theflashblog.com/map.gif"/>
          <p:cNvPicPr>
            <a:picLocks noChangeAspect="1" noChangeArrowheads="1"/>
          </p:cNvPicPr>
          <p:nvPr/>
        </p:nvPicPr>
        <p:blipFill>
          <a:blip r:embed="rId3" r:link="rId4" cstate="print"/>
          <a:srcRect/>
          <a:stretch>
            <a:fillRect/>
          </a:stretch>
        </p:blipFill>
        <p:spPr bwMode="auto">
          <a:xfrm>
            <a:off x="8077200" y="304800"/>
            <a:ext cx="838199" cy="838199"/>
          </a:xfrm>
          <a:prstGeom prst="rect">
            <a:avLst/>
          </a:prstGeom>
          <a:noFill/>
          <a:ln w="50800" cmpd="tri">
            <a:solidFill>
              <a:srgbClr val="0000FF"/>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1"/>
          <p:cNvSpPr>
            <a:spLocks noChangeArrowheads="1"/>
          </p:cNvSpPr>
          <p:nvPr/>
        </p:nvSpPr>
        <p:spPr bwMode="auto">
          <a:xfrm>
            <a:off x="0" y="-1153026"/>
            <a:ext cx="9144000" cy="68018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114550" algn="l"/>
              </a:tabLst>
            </a:pPr>
            <a:endParaRPr kumimoji="0" lang="en-US" sz="4000" b="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algn="ctr" eaLnBrk="1" hangingPunct="1">
              <a:tabLst>
                <a:tab pos="2114550" algn="l"/>
              </a:tabLst>
            </a:pPr>
            <a:endParaRPr kumimoji="0" lang="en-US" sz="4000" b="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algn="ctr" eaLnBrk="1" hangingPunct="1">
              <a:tabLst>
                <a:tab pos="2114550" algn="l"/>
              </a:tabLst>
            </a:pPr>
            <a:endParaRPr lang="en-US" sz="4000" dirty="0" smtClean="0">
              <a:latin typeface="Times New Roman" pitchFamily="18" charset="0"/>
              <a:cs typeface="Times New Roman" pitchFamily="18" charset="0"/>
            </a:endParaRPr>
          </a:p>
          <a:p>
            <a:pPr algn="ctr" eaLnBrk="1" hangingPunct="1">
              <a:tabLst>
                <a:tab pos="2114550" algn="l"/>
              </a:tabLst>
            </a:pPr>
            <a:endParaRPr lang="en-GB" sz="2800" dirty="0" smtClean="0"/>
          </a:p>
          <a:p>
            <a:pPr algn="ctr" eaLnBrk="1" hangingPunct="1">
              <a:tabLst>
                <a:tab pos="2114550" algn="l"/>
              </a:tabLst>
            </a:pPr>
            <a:r>
              <a:rPr lang="en-GB" sz="4400" dirty="0" smtClean="0">
                <a:solidFill>
                  <a:srgbClr val="0000FF"/>
                </a:solidFill>
              </a:rPr>
              <a:t>GI-MH:</a:t>
            </a:r>
          </a:p>
          <a:p>
            <a:pPr algn="ctr" eaLnBrk="1" hangingPunct="1">
              <a:tabLst>
                <a:tab pos="2114550" algn="l"/>
              </a:tabLst>
            </a:pPr>
            <a:endParaRPr lang="en-GB" sz="2800" dirty="0" smtClean="0">
              <a:solidFill>
                <a:srgbClr val="0000FF"/>
              </a:solidFill>
            </a:endParaRPr>
          </a:p>
          <a:p>
            <a:pPr algn="ctr" eaLnBrk="1" hangingPunct="1">
              <a:tabLst>
                <a:tab pos="2114550" algn="l"/>
              </a:tabLst>
            </a:pPr>
            <a:r>
              <a:rPr lang="en-GB" sz="2800" dirty="0" smtClean="0"/>
              <a:t>How we relevantly connect and contribute globally </a:t>
            </a:r>
          </a:p>
          <a:p>
            <a:pPr algn="ctr" eaLnBrk="1" hangingPunct="1">
              <a:tabLst>
                <a:tab pos="2114550" algn="l"/>
              </a:tabLst>
            </a:pPr>
            <a:r>
              <a:rPr lang="en-GB" sz="2800" dirty="0" smtClean="0"/>
              <a:t>as </a:t>
            </a:r>
            <a:r>
              <a:rPr lang="en-GB" sz="2800" b="1" dirty="0" smtClean="0">
                <a:solidFill>
                  <a:srgbClr val="0000FF"/>
                </a:solidFill>
              </a:rPr>
              <a:t>me</a:t>
            </a:r>
            <a:r>
              <a:rPr lang="en-GB" sz="2800" dirty="0" smtClean="0">
                <a:solidFill>
                  <a:srgbClr val="0000FF"/>
                </a:solidFill>
              </a:rPr>
              <a:t>ntal </a:t>
            </a:r>
            <a:r>
              <a:rPr lang="en-GB" sz="2800" b="1" dirty="0" smtClean="0">
                <a:solidFill>
                  <a:srgbClr val="0000FF"/>
                </a:solidFill>
              </a:rPr>
              <a:t>he</a:t>
            </a:r>
            <a:r>
              <a:rPr lang="en-GB" sz="2800" dirty="0" smtClean="0">
                <a:solidFill>
                  <a:srgbClr val="0000FF"/>
                </a:solidFill>
              </a:rPr>
              <a:t>alth </a:t>
            </a:r>
            <a:r>
              <a:rPr lang="en-GB" sz="2800" dirty="0" smtClean="0"/>
              <a:t>professionals who are Christ-followers </a:t>
            </a:r>
          </a:p>
          <a:p>
            <a:pPr algn="ctr" eaLnBrk="1" hangingPunct="1">
              <a:tabLst>
                <a:tab pos="2114550" algn="l"/>
              </a:tabLst>
            </a:pPr>
            <a:r>
              <a:rPr lang="en-GB" sz="2800" dirty="0" smtClean="0"/>
              <a:t>in view of the challenges/opportunities facing humanity…</a:t>
            </a:r>
          </a:p>
          <a:p>
            <a:pPr algn="ctr" eaLnBrk="1" hangingPunct="1">
              <a:tabLst>
                <a:tab pos="2114550" algn="l"/>
              </a:tabLst>
            </a:pPr>
            <a:endParaRPr lang="en-GB" sz="2800" dirty="0" smtClean="0"/>
          </a:p>
          <a:p>
            <a:pPr algn="ctr" eaLnBrk="1" hangingPunct="1">
              <a:tabLst>
                <a:tab pos="2114550" algn="l"/>
              </a:tabLst>
            </a:pPr>
            <a:r>
              <a:rPr lang="en-GB" sz="2800" dirty="0" smtClean="0"/>
              <a:t>with character, competencies, compassion.</a:t>
            </a:r>
          </a:p>
          <a:p>
            <a:pPr algn="ctr" eaLnBrk="1" hangingPunct="1">
              <a:tabLst>
                <a:tab pos="2114550" algn="l"/>
              </a:tabLst>
            </a:pPr>
            <a:endParaRPr lang="en-GB" sz="2400" dirty="0" smtClean="0"/>
          </a:p>
          <a:p>
            <a:pPr algn="ctr" eaLnBrk="1" hangingPunct="1">
              <a:buFont typeface="Arial" pitchFamily="34" charset="0"/>
              <a:buChar char="•"/>
              <a:tabLst>
                <a:tab pos="2114550" algn="l"/>
              </a:tabLst>
            </a:pPr>
            <a:endParaRPr lang="en-GB" sz="2400" dirty="0" smtClean="0"/>
          </a:p>
          <a:p>
            <a:pPr marL="0" marR="0" lvl="0" indent="0" algn="ctr" defTabSz="914400" rtl="0" eaLnBrk="1" fontAlgn="base" latinLnBrk="0" hangingPunct="1">
              <a:lnSpc>
                <a:spcPct val="100000"/>
              </a:lnSpc>
              <a:spcBef>
                <a:spcPct val="0"/>
              </a:spcBef>
              <a:spcAft>
                <a:spcPct val="0"/>
              </a:spcAft>
              <a:buClrTx/>
              <a:buSzTx/>
              <a:buFontTx/>
              <a:buNone/>
              <a:tabLst>
                <a:tab pos="2114550" algn="l"/>
              </a:tabLst>
            </a:pPr>
            <a:endParaRPr kumimoji="0" lang="en-US" sz="2800" b="0" i="0" u="none" strike="noStrike" cap="none" normalizeH="0" baseline="0" dirty="0" smtClean="0">
              <a:ln>
                <a:noFill/>
              </a:ln>
              <a:solidFill>
                <a:schemeClr val="tx1"/>
              </a:solidFill>
              <a:effectLst/>
              <a:latin typeface="Arial" pitchFamily="34" charset="0"/>
            </a:endParaRPr>
          </a:p>
        </p:txBody>
      </p:sp>
      <p:pic>
        <p:nvPicPr>
          <p:cNvPr id="6" name="Picture 5" descr="Member Care Associates Inc.jpg"/>
          <p:cNvPicPr>
            <a:picLocks noChangeAspect="1"/>
          </p:cNvPicPr>
          <p:nvPr/>
        </p:nvPicPr>
        <p:blipFill>
          <a:blip r:embed="rId2" cstate="print"/>
          <a:stretch>
            <a:fillRect/>
          </a:stretch>
        </p:blipFill>
        <p:spPr>
          <a:xfrm>
            <a:off x="152400" y="228600"/>
            <a:ext cx="914400" cy="943125"/>
          </a:xfrm>
          <a:prstGeom prst="rect">
            <a:avLst/>
          </a:prstGeom>
          <a:ln>
            <a:solidFill>
              <a:srgbClr val="0000FF"/>
            </a:solidFill>
          </a:ln>
        </p:spPr>
      </p:pic>
      <p:pic>
        <p:nvPicPr>
          <p:cNvPr id="7" name="Picture 5" descr="http://theflashblog.com/map.gif"/>
          <p:cNvPicPr>
            <a:picLocks noChangeAspect="1" noChangeArrowheads="1"/>
          </p:cNvPicPr>
          <p:nvPr/>
        </p:nvPicPr>
        <p:blipFill>
          <a:blip r:embed="rId3" r:link="rId4" cstate="print"/>
          <a:srcRect/>
          <a:stretch>
            <a:fillRect/>
          </a:stretch>
        </p:blipFill>
        <p:spPr bwMode="auto">
          <a:xfrm>
            <a:off x="8077200" y="304800"/>
            <a:ext cx="838200" cy="838200"/>
          </a:xfrm>
          <a:prstGeom prst="rect">
            <a:avLst/>
          </a:prstGeom>
          <a:noFill/>
          <a:ln w="50800" cmpd="tri">
            <a:solidFill>
              <a:srgbClr val="0000FF"/>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2817">
                                            <p:txEl>
                                              <p:pRg st="10" end="10"/>
                                            </p:txEl>
                                          </p:spTgt>
                                        </p:tgtEl>
                                        <p:attrNameLst>
                                          <p:attrName>style.visibility</p:attrName>
                                        </p:attrNameLst>
                                      </p:cBhvr>
                                      <p:to>
                                        <p:strVal val="visible"/>
                                      </p:to>
                                    </p:set>
                                    <p:animEffect transition="in" filter="blinds(horizontal)">
                                      <p:cBhvr>
                                        <p:cTn id="7" dur="500"/>
                                        <p:tgtEl>
                                          <p:spTgt spid="16281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GMH: </a:t>
            </a:r>
            <a:br>
              <a:rPr lang="en-GB" dirty="0" smtClean="0"/>
            </a:br>
            <a:r>
              <a:rPr lang="en-GB" dirty="0" smtClean="0"/>
              <a:t>A Resource Primer</a:t>
            </a:r>
            <a:endParaRPr lang="en-GB" dirty="0"/>
          </a:p>
        </p:txBody>
      </p:sp>
      <p:sp>
        <p:nvSpPr>
          <p:cNvPr id="3" name="Content Placeholder 2"/>
          <p:cNvSpPr>
            <a:spLocks noGrp="1"/>
          </p:cNvSpPr>
          <p:nvPr>
            <p:ph idx="1"/>
          </p:nvPr>
        </p:nvSpPr>
        <p:spPr/>
        <p:txBody>
          <a:bodyPr/>
          <a:lstStyle/>
          <a:p>
            <a:pPr algn="just"/>
            <a:r>
              <a:rPr lang="en-US" sz="2000" dirty="0" smtClean="0"/>
              <a:t>“This article focuses on some of the main developments in the global mental health movement (GMH). These developments collectively form a “global resource map” to further orient people to the diverse and expansive area of GMH. The goal is to help people to get a quick overview of GMH in terms of “who’s who” and “what’s what,” People from a variety of backgrounds (e.g., students, practitioners, policy-makers) will hopefully be able to better "navigate" the GMH “world” and consider meaningful ways to further connect and contribute. The goal is to present a “basic sampler” of GMH developments rather than a comprehensive listing, emphasizing the last two decades and more recently the past five years, when a more visible and organized movement has emerged.”</a:t>
            </a:r>
          </a:p>
          <a:p>
            <a:pPr algn="just"/>
            <a:endParaRPr lang="en-US" sz="2000" dirty="0" smtClean="0"/>
          </a:p>
          <a:p>
            <a:pPr algn="just"/>
            <a:r>
              <a:rPr lang="en-US" sz="2000" i="1" dirty="0" smtClean="0"/>
              <a:t>International Perspectives in Psychology, Research, Practice, Consultation</a:t>
            </a:r>
            <a:r>
              <a:rPr lang="en-US" sz="2000" dirty="0" smtClean="0"/>
              <a:t>, July 2012</a:t>
            </a:r>
            <a:endParaRPr lang="en-GB" sz="2000" dirty="0"/>
          </a:p>
        </p:txBody>
      </p:sp>
      <p:pic>
        <p:nvPicPr>
          <p:cNvPr id="4" name="Picture 3" descr="Member Care Associates Inc.jpg"/>
          <p:cNvPicPr>
            <a:picLocks noChangeAspect="1"/>
          </p:cNvPicPr>
          <p:nvPr/>
        </p:nvPicPr>
        <p:blipFill>
          <a:blip r:embed="rId2" cstate="print"/>
          <a:stretch>
            <a:fillRect/>
          </a:stretch>
        </p:blipFill>
        <p:spPr>
          <a:xfrm>
            <a:off x="152400" y="228600"/>
            <a:ext cx="914400" cy="943125"/>
          </a:xfrm>
          <a:prstGeom prst="rect">
            <a:avLst/>
          </a:prstGeom>
          <a:ln>
            <a:solidFill>
              <a:srgbClr val="0000FF"/>
            </a:solidFill>
          </a:ln>
        </p:spPr>
      </p:pic>
      <p:pic>
        <p:nvPicPr>
          <p:cNvPr id="5" name="Picture 5" descr="http://theflashblog.com/map.gif"/>
          <p:cNvPicPr>
            <a:picLocks noChangeAspect="1" noChangeArrowheads="1"/>
          </p:cNvPicPr>
          <p:nvPr/>
        </p:nvPicPr>
        <p:blipFill>
          <a:blip r:embed="rId3" r:link="rId4" cstate="print"/>
          <a:srcRect/>
          <a:stretch>
            <a:fillRect/>
          </a:stretch>
        </p:blipFill>
        <p:spPr bwMode="auto">
          <a:xfrm>
            <a:off x="8077200" y="304800"/>
            <a:ext cx="838199" cy="838199"/>
          </a:xfrm>
          <a:prstGeom prst="rect">
            <a:avLst/>
          </a:prstGeom>
          <a:noFill/>
          <a:ln w="50800" cmpd="tri">
            <a:solidFill>
              <a:srgbClr val="0000FF"/>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GMH Overviews</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sz="2800" dirty="0" smtClean="0"/>
              <a:t>GMH: A Resource Map for Connecting and Contributing </a:t>
            </a:r>
          </a:p>
          <a:p>
            <a:pPr>
              <a:buNone/>
            </a:pPr>
            <a:r>
              <a:rPr lang="en-US" sz="2800" dirty="0" smtClean="0"/>
              <a:t>(July 2011)</a:t>
            </a:r>
          </a:p>
          <a:p>
            <a:pPr>
              <a:buNone/>
            </a:pPr>
            <a:endParaRPr lang="en-US" sz="2800" dirty="0" smtClean="0"/>
          </a:p>
          <a:p>
            <a:pPr>
              <a:buNone/>
            </a:pPr>
            <a:r>
              <a:rPr lang="en-US" sz="2800" dirty="0" smtClean="0"/>
              <a:t>GMH: Finding your Niches and Networks</a:t>
            </a:r>
          </a:p>
          <a:p>
            <a:pPr>
              <a:buNone/>
            </a:pPr>
            <a:r>
              <a:rPr lang="en-US" sz="2800" dirty="0" smtClean="0"/>
              <a:t>(March 2012)</a:t>
            </a:r>
          </a:p>
          <a:p>
            <a:pPr>
              <a:buNone/>
            </a:pPr>
            <a:endParaRPr lang="en-US" sz="2800" dirty="0" smtClean="0"/>
          </a:p>
          <a:p>
            <a:pPr>
              <a:buNone/>
            </a:pPr>
            <a:r>
              <a:rPr lang="en-US" sz="2800" dirty="0" smtClean="0"/>
              <a:t>GMH: Strategies for Staying Current</a:t>
            </a:r>
          </a:p>
          <a:p>
            <a:pPr>
              <a:buNone/>
            </a:pPr>
            <a:r>
              <a:rPr lang="en-US" sz="2800" dirty="0" smtClean="0"/>
              <a:t>(March 2014)</a:t>
            </a:r>
          </a:p>
          <a:p>
            <a:pPr>
              <a:buNone/>
            </a:pPr>
            <a:endParaRPr lang="en-US" sz="2800" dirty="0" smtClean="0"/>
          </a:p>
          <a:p>
            <a:pPr>
              <a:buNone/>
            </a:pPr>
            <a:r>
              <a:rPr lang="en-US" sz="2800" i="1" dirty="0" smtClean="0"/>
              <a:t>Psychology International </a:t>
            </a:r>
          </a:p>
          <a:p>
            <a:pPr>
              <a:buNone/>
            </a:pPr>
            <a:r>
              <a:rPr lang="en-US" sz="2800" dirty="0" smtClean="0"/>
              <a:t>APA Office of International Affairs</a:t>
            </a:r>
          </a:p>
          <a:p>
            <a:pPr>
              <a:buNone/>
            </a:pPr>
            <a:r>
              <a:rPr lang="en-US" sz="2800" dirty="0" smtClean="0"/>
              <a:t>(brief resource articles by Kelly O’Donnell; available online)</a:t>
            </a:r>
          </a:p>
          <a:p>
            <a:pPr>
              <a:buNone/>
            </a:pPr>
            <a:endParaRPr lang="en-US" sz="2800" dirty="0"/>
          </a:p>
        </p:txBody>
      </p:sp>
      <p:pic>
        <p:nvPicPr>
          <p:cNvPr id="4" name="Picture 3" descr="Member Care Associates Inc.jpg"/>
          <p:cNvPicPr>
            <a:picLocks noChangeAspect="1"/>
          </p:cNvPicPr>
          <p:nvPr/>
        </p:nvPicPr>
        <p:blipFill>
          <a:blip r:embed="rId2" cstate="print"/>
          <a:stretch>
            <a:fillRect/>
          </a:stretch>
        </p:blipFill>
        <p:spPr>
          <a:xfrm>
            <a:off x="152400" y="228600"/>
            <a:ext cx="914400" cy="943125"/>
          </a:xfrm>
          <a:prstGeom prst="rect">
            <a:avLst/>
          </a:prstGeom>
          <a:ln>
            <a:solidFill>
              <a:srgbClr val="0000FF"/>
            </a:solidFill>
          </a:ln>
        </p:spPr>
      </p:pic>
      <p:pic>
        <p:nvPicPr>
          <p:cNvPr id="5" name="Picture 5" descr="http://theflashblog.com/map.gif"/>
          <p:cNvPicPr>
            <a:picLocks noChangeAspect="1" noChangeArrowheads="1"/>
          </p:cNvPicPr>
          <p:nvPr/>
        </p:nvPicPr>
        <p:blipFill>
          <a:blip r:embed="rId3" r:link="rId4" cstate="print"/>
          <a:srcRect/>
          <a:stretch>
            <a:fillRect/>
          </a:stretch>
        </p:blipFill>
        <p:spPr bwMode="auto">
          <a:xfrm>
            <a:off x="8077200" y="304800"/>
            <a:ext cx="838199" cy="838199"/>
          </a:xfrm>
          <a:prstGeom prst="rect">
            <a:avLst/>
          </a:prstGeom>
          <a:noFill/>
          <a:ln w="50800" cmpd="tri">
            <a:solidFill>
              <a:srgbClr val="0000FF"/>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GMH overview video</a:t>
            </a:r>
            <a:endParaRPr lang="en-US" dirty="0"/>
          </a:p>
        </p:txBody>
      </p:sp>
      <p:sp>
        <p:nvSpPr>
          <p:cNvPr id="3" name="Content Placeholder 2"/>
          <p:cNvSpPr>
            <a:spLocks noGrp="1"/>
          </p:cNvSpPr>
          <p:nvPr>
            <p:ph idx="1"/>
          </p:nvPr>
        </p:nvSpPr>
        <p:spPr>
          <a:xfrm>
            <a:off x="0" y="1600200"/>
            <a:ext cx="9144000" cy="4525963"/>
          </a:xfrm>
        </p:spPr>
        <p:txBody>
          <a:bodyPr/>
          <a:lstStyle/>
          <a:p>
            <a:endParaRPr lang="en-US" dirty="0" smtClean="0"/>
          </a:p>
          <a:p>
            <a:r>
              <a:rPr lang="en-US" dirty="0" smtClean="0"/>
              <a:t>For a brief overview on global mental health issues, watch the 2009 </a:t>
            </a:r>
            <a:r>
              <a:rPr lang="en-US" u="sng" dirty="0" smtClean="0">
                <a:hlinkClick r:id="rId2"/>
              </a:rPr>
              <a:t>WHO video</a:t>
            </a:r>
            <a:r>
              <a:rPr lang="en-US" dirty="0" smtClean="0"/>
              <a:t> (five minutes). </a:t>
            </a:r>
          </a:p>
          <a:p>
            <a:pPr>
              <a:buNone/>
            </a:pPr>
            <a:r>
              <a:rPr lang="en-US" dirty="0" smtClean="0"/>
              <a:t>  </a:t>
            </a:r>
          </a:p>
          <a:p>
            <a:pPr>
              <a:buNone/>
            </a:pPr>
            <a:r>
              <a:rPr lang="en-US" u="sng" dirty="0" smtClean="0">
                <a:hlinkClick r:id="rId2"/>
              </a:rPr>
              <a:t>http://www.youtube.com/watch?v=L8iRjEOH41c</a:t>
            </a:r>
            <a:endParaRPr lang="en-GB" dirty="0" smtClean="0"/>
          </a:p>
          <a:p>
            <a:endParaRPr lang="en-US" dirty="0"/>
          </a:p>
        </p:txBody>
      </p:sp>
      <p:pic>
        <p:nvPicPr>
          <p:cNvPr id="4" name="Picture 3" descr="Member Care Associates Inc.jpg"/>
          <p:cNvPicPr>
            <a:picLocks noChangeAspect="1"/>
          </p:cNvPicPr>
          <p:nvPr/>
        </p:nvPicPr>
        <p:blipFill>
          <a:blip r:embed="rId3" cstate="print"/>
          <a:stretch>
            <a:fillRect/>
          </a:stretch>
        </p:blipFill>
        <p:spPr>
          <a:xfrm>
            <a:off x="152400" y="228600"/>
            <a:ext cx="914400" cy="943125"/>
          </a:xfrm>
          <a:prstGeom prst="rect">
            <a:avLst/>
          </a:prstGeom>
          <a:ln>
            <a:solidFill>
              <a:srgbClr val="0000FF"/>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GI Gems: </a:t>
            </a:r>
            <a:br>
              <a:rPr lang="en-US" dirty="0" smtClean="0"/>
            </a:br>
            <a:r>
              <a:rPr lang="en-US" dirty="0" smtClean="0"/>
              <a:t>The Treasure Trove</a:t>
            </a:r>
            <a:endParaRPr lang="en-US" dirty="0"/>
          </a:p>
        </p:txBody>
      </p:sp>
      <p:sp>
        <p:nvSpPr>
          <p:cNvPr id="3" name="Content Placeholder 2"/>
          <p:cNvSpPr>
            <a:spLocks noGrp="1"/>
          </p:cNvSpPr>
          <p:nvPr>
            <p:ph idx="1"/>
          </p:nvPr>
        </p:nvSpPr>
        <p:spPr/>
        <p:txBody>
          <a:bodyPr/>
          <a:lstStyle/>
          <a:p>
            <a:endParaRPr lang="en-US" dirty="0" smtClean="0"/>
          </a:p>
          <a:p>
            <a:pPr algn="just"/>
            <a:r>
              <a:rPr lang="en-US" dirty="0" smtClean="0"/>
              <a:t>Therefore, every scribe who has become a disciple of the kingdom of heaven is like the head of a household who brings forth out of his treasure things </a:t>
            </a:r>
            <a:r>
              <a:rPr lang="en-US" dirty="0" smtClean="0">
                <a:solidFill>
                  <a:srgbClr val="0000FF"/>
                </a:solidFill>
              </a:rPr>
              <a:t>new and old</a:t>
            </a:r>
            <a:r>
              <a:rPr lang="en-US" dirty="0" smtClean="0"/>
              <a:t>.</a:t>
            </a:r>
          </a:p>
          <a:p>
            <a:pPr algn="just"/>
            <a:endParaRPr lang="en-US" dirty="0" smtClean="0"/>
          </a:p>
          <a:p>
            <a:pPr algn="just">
              <a:buNone/>
            </a:pPr>
            <a:r>
              <a:rPr lang="en-US" dirty="0" smtClean="0"/>
              <a:t>Mt 13: 51</a:t>
            </a:r>
            <a:endParaRPr lang="en-US" dirty="0"/>
          </a:p>
        </p:txBody>
      </p:sp>
      <p:pic>
        <p:nvPicPr>
          <p:cNvPr id="4" name="Picture 3" descr="Member Care Associates Inc.jpg"/>
          <p:cNvPicPr>
            <a:picLocks noChangeAspect="1"/>
          </p:cNvPicPr>
          <p:nvPr/>
        </p:nvPicPr>
        <p:blipFill>
          <a:blip r:embed="rId2" cstate="print"/>
          <a:stretch>
            <a:fillRect/>
          </a:stretch>
        </p:blipFill>
        <p:spPr>
          <a:xfrm>
            <a:off x="152400" y="228600"/>
            <a:ext cx="914400" cy="943125"/>
          </a:xfrm>
          <a:prstGeom prst="rect">
            <a:avLst/>
          </a:prstGeom>
          <a:ln>
            <a:solidFill>
              <a:srgbClr val="0000FF"/>
            </a:solidFill>
          </a:ln>
        </p:spPr>
      </p:pic>
      <p:pic>
        <p:nvPicPr>
          <p:cNvPr id="5" name="Picture 5" descr="http://theflashblog.com/map.gif"/>
          <p:cNvPicPr>
            <a:picLocks noChangeAspect="1" noChangeArrowheads="1"/>
          </p:cNvPicPr>
          <p:nvPr/>
        </p:nvPicPr>
        <p:blipFill>
          <a:blip r:embed="rId3" r:link="rId4" cstate="print"/>
          <a:srcRect/>
          <a:stretch>
            <a:fillRect/>
          </a:stretch>
        </p:blipFill>
        <p:spPr bwMode="auto">
          <a:xfrm>
            <a:off x="8077200" y="304800"/>
            <a:ext cx="838199" cy="838199"/>
          </a:xfrm>
          <a:prstGeom prst="rect">
            <a:avLst/>
          </a:prstGeom>
          <a:noFill/>
          <a:ln w="50800" cmpd="tri">
            <a:solidFill>
              <a:srgbClr val="0000FF"/>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299</TotalTime>
  <Words>2046</Words>
  <Application>Microsoft Office PowerPoint</Application>
  <PresentationFormat>On-screen Show (4:3)</PresentationFormat>
  <Paragraphs>193</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                                     </vt:lpstr>
      <vt:lpstr>Global Integration</vt:lpstr>
      <vt:lpstr>  Glen Moriarty (Regent University)  Spring 2012 JPT  </vt:lpstr>
      <vt:lpstr>Global Integration (rationale for GI)</vt:lpstr>
      <vt:lpstr>Slide 5</vt:lpstr>
      <vt:lpstr>GMH:  A Resource Primer</vt:lpstr>
      <vt:lpstr>GMH Overviews</vt:lpstr>
      <vt:lpstr>GMH overview video</vt:lpstr>
      <vt:lpstr>GI Gems:  The Treasure Trove</vt:lpstr>
      <vt:lpstr>GMH</vt:lpstr>
      <vt:lpstr> Vikram Patel and Martin Prince.            Global Mental Health: A New Global Health Field Comes of Age, JAMA 2010; 303(19): page 1976 </vt:lpstr>
      <vt:lpstr>GMH: A Resource Primer</vt:lpstr>
      <vt:lpstr>.</vt:lpstr>
      <vt:lpstr>1991</vt:lpstr>
      <vt:lpstr>  World Mental Health Day (1992-current, in October) http://www.wfmh.com/00WorldMentalHealthDay.htm  </vt:lpstr>
      <vt:lpstr>GMH-AP  (p. 20 of zero draft)</vt:lpstr>
      <vt:lpstr>2003</vt:lpstr>
      <vt:lpstr>WHO GMH Publications 2008, 2010, 2010</vt:lpstr>
      <vt:lpstr>GMH Briefing</vt:lpstr>
      <vt:lpstr>mh GAP</vt:lpstr>
      <vt:lpstr>mh GAP</vt:lpstr>
      <vt:lpstr>GMH Briefing</vt:lpstr>
      <vt:lpstr>WHO (2010)  Mental Health And Development</vt:lpstr>
      <vt:lpstr>     MH and Development</vt:lpstr>
      <vt:lpstr>GMH Briefing</vt:lpstr>
      <vt:lpstr>   Intervention Guide</vt:lpstr>
      <vt:lpstr>Slide 27</vt:lpstr>
      <vt:lpstr>NIMH Building Research  Capacity/Collaboration in GMH</vt:lpstr>
      <vt:lpstr>NIMH Building Research  Capacity/Collaboration in GMH</vt:lpstr>
      <vt:lpstr>GMH:  Caravans and Coalitions</vt:lpstr>
      <vt:lpstr> Global Integration:  Developing Fluency </vt:lpstr>
      <vt:lpstr>Global Integration</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GMH Briefing</dc:title>
  <dc:creator>Kelly</dc:creator>
  <cp:lastModifiedBy>Kelly</cp:lastModifiedBy>
  <cp:revision>86</cp:revision>
  <dcterms:created xsi:type="dcterms:W3CDTF">2011-04-13T17:47:47Z</dcterms:created>
  <dcterms:modified xsi:type="dcterms:W3CDTF">2015-02-26T15:18:09Z</dcterms:modified>
</cp:coreProperties>
</file>