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516" r:id="rId2"/>
    <p:sldId id="517" r:id="rId3"/>
    <p:sldId id="399" r:id="rId4"/>
    <p:sldId id="524" r:id="rId5"/>
    <p:sldId id="525" r:id="rId6"/>
    <p:sldId id="532" r:id="rId7"/>
    <p:sldId id="534" r:id="rId8"/>
    <p:sldId id="471" r:id="rId9"/>
    <p:sldId id="530" r:id="rId10"/>
    <p:sldId id="526" r:id="rId11"/>
    <p:sldId id="334" r:id="rId12"/>
    <p:sldId id="515" r:id="rId13"/>
    <p:sldId id="523" r:id="rId14"/>
    <p:sldId id="402" r:id="rId15"/>
    <p:sldId id="529" r:id="rId16"/>
    <p:sldId id="496" r:id="rId17"/>
    <p:sldId id="514" r:id="rId18"/>
    <p:sldId id="511" r:id="rId19"/>
    <p:sldId id="512" r:id="rId20"/>
    <p:sldId id="513" r:id="rId21"/>
    <p:sldId id="510" r:id="rId22"/>
    <p:sldId id="376" r:id="rId23"/>
    <p:sldId id="377" r:id="rId24"/>
    <p:sldId id="414" r:id="rId25"/>
    <p:sldId id="518" r:id="rId26"/>
    <p:sldId id="520" r:id="rId27"/>
    <p:sldId id="521" r:id="rId28"/>
    <p:sldId id="522" r:id="rId29"/>
    <p:sldId id="528" r:id="rId30"/>
    <p:sldId id="53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a:srgbClr val="006699"/>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3" autoAdjust="0"/>
    <p:restoredTop sz="94624" autoAdjust="0"/>
  </p:normalViewPr>
  <p:slideViewPr>
    <p:cSldViewPr>
      <p:cViewPr varScale="1">
        <p:scale>
          <a:sx n="70" d="100"/>
          <a:sy n="70" d="100"/>
        </p:scale>
        <p:origin x="-1128" y="-108"/>
      </p:cViewPr>
      <p:guideLst>
        <p:guide orient="horz" pos="2160"/>
        <p:guide pos="2880"/>
      </p:guideLst>
    </p:cSldViewPr>
  </p:slideViewPr>
  <p:outlineViewPr>
    <p:cViewPr>
      <p:scale>
        <a:sx n="33" d="100"/>
        <a:sy n="33" d="100"/>
      </p:scale>
      <p:origin x="0" y="107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A30F7A-03D9-413A-AB34-78AF6F23F0B8}" type="datetimeFigureOut">
              <a:rPr lang="en-GB" smtClean="0"/>
              <a:pPr/>
              <a:t>17/03/2014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8392E-862A-4788-96B6-BA63A791C46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UN is not enough nor was it ever meant to be enough….</a:t>
            </a:r>
          </a:p>
          <a:p>
            <a:r>
              <a:rPr lang="en-GB" dirty="0" smtClean="0"/>
              <a:t>We the peoples (plural) </a:t>
            </a:r>
            <a:r>
              <a:rPr lang="en-GB" dirty="0" err="1" smtClean="0"/>
              <a:t>vs</a:t>
            </a:r>
            <a:r>
              <a:rPr lang="en-GB" dirty="0" smtClean="0"/>
              <a:t> we the governments</a:t>
            </a:r>
            <a:endParaRPr lang="en-GB" dirty="0"/>
          </a:p>
        </p:txBody>
      </p:sp>
      <p:sp>
        <p:nvSpPr>
          <p:cNvPr id="4" name="Slide Number Placeholder 3"/>
          <p:cNvSpPr>
            <a:spLocks noGrp="1"/>
          </p:cNvSpPr>
          <p:nvPr>
            <p:ph type="sldNum" sz="quarter" idx="10"/>
          </p:nvPr>
        </p:nvSpPr>
        <p:spPr/>
        <p:txBody>
          <a:bodyPr/>
          <a:lstStyle/>
          <a:p>
            <a:fld id="{50F669AF-7B34-4F69-AEBE-86DAE687D3CD}" type="slidenum">
              <a:rPr lang="en-GB" smtClean="0"/>
              <a:pPr/>
              <a:t>14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4265" y="686421"/>
            <a:ext cx="5311070" cy="342772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221E51-D70F-48D6-A645-8EE900B0E84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xmlns="" val="92615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Where do we begin</a:t>
            </a:r>
            <a:r>
              <a:rPr lang="en-GB" baseline="0" dirty="0" smtClean="0"/>
              <a:t> about GMH?</a:t>
            </a:r>
          </a:p>
          <a:p>
            <a:r>
              <a:rPr lang="en-GB" baseline="0" dirty="0" smtClean="0"/>
              <a:t>After defining it….UH Charter, foundational for “recent” history</a:t>
            </a:r>
            <a:endParaRPr lang="en-GB" dirty="0"/>
          </a:p>
        </p:txBody>
      </p:sp>
      <p:sp>
        <p:nvSpPr>
          <p:cNvPr id="4" name="Slide Number Placeholder 3"/>
          <p:cNvSpPr>
            <a:spLocks noGrp="1"/>
          </p:cNvSpPr>
          <p:nvPr>
            <p:ph type="sldNum" sz="quarter" idx="10"/>
          </p:nvPr>
        </p:nvSpPr>
        <p:spPr/>
        <p:txBody>
          <a:bodyPr/>
          <a:lstStyle/>
          <a:p>
            <a:fld id="{50F669AF-7B34-4F69-AEBE-86DAE687D3CD}" type="slidenum">
              <a:rPr lang="en-GB" smtClean="0"/>
              <a:pPr/>
              <a:t>26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Relate the HRW video to Article 1 of the UDHR</a:t>
            </a:r>
            <a:endParaRPr lang="en-GB" dirty="0"/>
          </a:p>
        </p:txBody>
      </p:sp>
      <p:sp>
        <p:nvSpPr>
          <p:cNvPr id="4" name="Slide Number Placeholder 3"/>
          <p:cNvSpPr>
            <a:spLocks noGrp="1"/>
          </p:cNvSpPr>
          <p:nvPr>
            <p:ph type="sldNum" sz="quarter" idx="10"/>
          </p:nvPr>
        </p:nvSpPr>
        <p:spPr/>
        <p:txBody>
          <a:bodyPr/>
          <a:lstStyle/>
          <a:p>
            <a:fld id="{50F669AF-7B34-4F69-AEBE-86DAE687D3CD}" type="slidenum">
              <a:rPr lang="en-GB" smtClean="0"/>
              <a:pPr/>
              <a:t>27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GB" dirty="0"/>
          </a:p>
        </p:txBody>
      </p:sp>
      <p:sp>
        <p:nvSpPr>
          <p:cNvPr id="4" name="Slide Number Placeholder 3"/>
          <p:cNvSpPr>
            <a:spLocks noGrp="1"/>
          </p:cNvSpPr>
          <p:nvPr>
            <p:ph type="sldNum" sz="quarter" idx="10"/>
          </p:nvPr>
        </p:nvSpPr>
        <p:spPr/>
        <p:txBody>
          <a:bodyPr/>
          <a:lstStyle/>
          <a:p>
            <a:fld id="{50F669AF-7B34-4F69-AEBE-86DAE687D3CD}" type="slidenum">
              <a:rPr lang="en-GB" smtClean="0"/>
              <a:pPr/>
              <a:t>28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2E020B-0B28-4673-B008-6900CD7B13A5}" type="datetimeFigureOut">
              <a:rPr lang="en-GB" smtClean="0"/>
              <a:pPr/>
              <a:t>17/03/2014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087E2-6A86-4888-86EF-5982459F71B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2E020B-0B28-4673-B008-6900CD7B13A5}" type="datetimeFigureOut">
              <a:rPr lang="en-GB" smtClean="0"/>
              <a:pPr/>
              <a:t>17/03/2014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087E2-6A86-4888-86EF-5982459F71B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2E020B-0B28-4673-B008-6900CD7B13A5}" type="datetimeFigureOut">
              <a:rPr lang="en-GB" smtClean="0"/>
              <a:pPr/>
              <a:t>17/03/2014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087E2-6A86-4888-86EF-5982459F71B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2E020B-0B28-4673-B008-6900CD7B13A5}" type="datetimeFigureOut">
              <a:rPr lang="en-GB" smtClean="0"/>
              <a:pPr/>
              <a:t>17/03/2014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087E2-6A86-4888-86EF-5982459F71B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2E020B-0B28-4673-B008-6900CD7B13A5}" type="datetimeFigureOut">
              <a:rPr lang="en-GB" smtClean="0"/>
              <a:pPr/>
              <a:t>17/03/2014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7087E2-6A86-4888-86EF-5982459F71B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2E020B-0B28-4673-B008-6900CD7B13A5}" type="datetimeFigureOut">
              <a:rPr lang="en-GB" smtClean="0"/>
              <a:pPr/>
              <a:t>17/03/2014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7087E2-6A86-4888-86EF-5982459F71B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2E020B-0B28-4673-B008-6900CD7B13A5}" type="datetimeFigureOut">
              <a:rPr lang="en-GB" smtClean="0"/>
              <a:pPr/>
              <a:t>17/03/2014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7087E2-6A86-4888-86EF-5982459F71B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2E020B-0B28-4673-B008-6900CD7B13A5}" type="datetimeFigureOut">
              <a:rPr lang="en-GB" smtClean="0"/>
              <a:pPr/>
              <a:t>17/03/2014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7087E2-6A86-4888-86EF-5982459F71B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E020B-0B28-4673-B008-6900CD7B13A5}" type="datetimeFigureOut">
              <a:rPr lang="en-GB" smtClean="0"/>
              <a:pPr/>
              <a:t>17/03/2014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7087E2-6A86-4888-86EF-5982459F71B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E020B-0B28-4673-B008-6900CD7B13A5}" type="datetimeFigureOut">
              <a:rPr lang="en-GB" smtClean="0"/>
              <a:pPr/>
              <a:t>17/03/2014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7087E2-6A86-4888-86EF-5982459F71B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E020B-0B28-4673-B008-6900CD7B13A5}" type="datetimeFigureOut">
              <a:rPr lang="en-GB" smtClean="0"/>
              <a:pPr/>
              <a:t>17/03/2014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7087E2-6A86-4888-86EF-5982459F71B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E020B-0B28-4673-B008-6900CD7B13A5}" type="datetimeFigureOut">
              <a:rPr lang="en-GB" smtClean="0"/>
              <a:pPr/>
              <a:t>17/03/2014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087E2-6A86-4888-86EF-5982459F71B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embercare.org/" TargetMode="External"/><Relationship Id="rId2" Type="http://schemas.openxmlformats.org/officeDocument/2006/relationships/hyperlink" Target="mailto:mcaresources@gmail.com"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http://theflashblog.com/map.gif" TargetMode="External"/><Relationship Id="rId3" Type="http://schemas.openxmlformats.org/officeDocument/2006/relationships/hyperlink" Target="http://www.apa.org/international/pi/2011/07/global-health.aspx" TargetMode="External"/><Relationship Id="rId7" Type="http://schemas.openxmlformats.org/officeDocument/2006/relationships/image" Target="../media/image2.png"/><Relationship Id="rId2" Type="http://schemas.openxmlformats.org/officeDocument/2006/relationships/hyperlink" Target="http://www.nejm.org/doi/full/10.1056/NEJMp1315214" TargetMode="External"/><Relationship Id="rId1" Type="http://schemas.openxmlformats.org/officeDocument/2006/relationships/slideLayout" Target="../slideLayouts/slideLayout2.xml"/><Relationship Id="rId6" Type="http://schemas.openxmlformats.org/officeDocument/2006/relationships/hyperlink" Target="http://www.mindbank.info/" TargetMode="External"/><Relationship Id="rId5" Type="http://schemas.openxmlformats.org/officeDocument/2006/relationships/hyperlink" Target="http://www.who.int/mental_health/action_plan_2013/en/" TargetMode="External"/><Relationship Id="rId4" Type="http://schemas.openxmlformats.org/officeDocument/2006/relationships/hyperlink" Target="http://www.apa.org/international/index.aspx"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http://theflashblog.com/map.gi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http://theflashblog.com/map.gi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who.int/mental_health/action_plan_2013/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membercareassociates.org/?page_id=118" TargetMode="External"/><Relationship Id="rId1" Type="http://schemas.openxmlformats.org/officeDocument/2006/relationships/slideLayout" Target="../slideLayouts/slideLayout2.xml"/><Relationship Id="rId4" Type="http://schemas.openxmlformats.org/officeDocument/2006/relationships/image" Target="http://theflashblog.com/map.gi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wfmh.com/00WorldMentalHealthDay.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rw.org/reports/2012/10/02/death-sentence-0" TargetMode="External"/><Relationship Id="rId1" Type="http://schemas.openxmlformats.org/officeDocument/2006/relationships/slideLayout" Target="../slideLayouts/slideLayout7.xml"/><Relationship Id="rId4" Type="http://schemas.openxmlformats.org/officeDocument/2006/relationships/image" Target="http://theflashblog.com/map.gi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http://theflashblog.com/map.gi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http://theflashblog.com/map.gi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http://theflashblog.com/map.gi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http://theflashblog.com/map.gi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membercare.org/" TargetMode="External"/><Relationship Id="rId2" Type="http://schemas.openxmlformats.org/officeDocument/2006/relationships/hyperlink" Target="mailto:mcaresources@gmail.com"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http://theflashblog.com/map.gi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ites.google.com/site/membercaravan/training-for-mc" TargetMode="External"/><Relationship Id="rId1" Type="http://schemas.openxmlformats.org/officeDocument/2006/relationships/slideLayout" Target="../slideLayouts/slideLayout2.xml"/><Relationship Id="rId4" Type="http://schemas.openxmlformats.org/officeDocument/2006/relationships/image" Target="http://theflashblog.com/map.gi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http://theflashblog.com/map.gi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pa.org/international/pi/2012/03/global-health.aspx" TargetMode="External"/><Relationship Id="rId1" Type="http://schemas.openxmlformats.org/officeDocument/2006/relationships/slideLayout" Target="../slideLayouts/slideLayout2.xml"/><Relationship Id="rId4" Type="http://schemas.openxmlformats.org/officeDocument/2006/relationships/image" Target="http://theflashblog.com/map.gi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hiddenpicturesfilm.com/" TargetMode="External"/><Relationship Id="rId2" Type="http://schemas.openxmlformats.org/officeDocument/2006/relationships/hyperlink" Target="file:///C:\Users\Kelly\Documents\Hidden%20Picturesu" TargetMode="External"/><Relationship Id="rId1" Type="http://schemas.openxmlformats.org/officeDocument/2006/relationships/slideLayout" Target="../slideLayouts/slideLayout2.xml"/><Relationship Id="rId5" Type="http://schemas.openxmlformats.org/officeDocument/2006/relationships/image" Target="http://theflashblog.com/map.gif"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endParaRPr lang="en-GB"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a:buNone/>
            </a:pPr>
            <a:endParaRPr lang="en-GB" dirty="0" smtClean="0"/>
          </a:p>
          <a:p>
            <a:pPr algn="ctr">
              <a:buNone/>
            </a:pPr>
            <a:r>
              <a:rPr lang="en-GB" sz="4000" b="1" dirty="0" smtClean="0"/>
              <a:t>Global Integration</a:t>
            </a:r>
            <a:endParaRPr lang="en-GB" sz="4000" dirty="0" smtClean="0"/>
          </a:p>
          <a:p>
            <a:pPr algn="ctr">
              <a:buNone/>
            </a:pPr>
            <a:r>
              <a:rPr lang="en-GB" b="1" i="1" dirty="0" smtClean="0"/>
              <a:t>Opportunities for Consulting Psychologists</a:t>
            </a:r>
            <a:endParaRPr lang="en-GB" i="1" dirty="0" smtClean="0"/>
          </a:p>
          <a:p>
            <a:pPr algn="ctr">
              <a:buNone/>
            </a:pPr>
            <a:endParaRPr lang="en-GB" sz="2400" b="1" dirty="0" smtClean="0"/>
          </a:p>
          <a:p>
            <a:pPr algn="ctr">
              <a:buNone/>
            </a:pPr>
            <a:r>
              <a:rPr lang="en-GB" sz="2400" b="1" dirty="0" smtClean="0"/>
              <a:t>Kelly </a:t>
            </a:r>
            <a:r>
              <a:rPr lang="en-GB" sz="2400" b="1" dirty="0" smtClean="0"/>
              <a:t>O’Donnell, </a:t>
            </a:r>
            <a:r>
              <a:rPr lang="en-GB" sz="2400" b="1" dirty="0" err="1" smtClean="0"/>
              <a:t>PsyD</a:t>
            </a:r>
            <a:r>
              <a:rPr lang="en-GB" sz="2400" b="1" dirty="0" smtClean="0"/>
              <a:t> and </a:t>
            </a:r>
            <a:r>
              <a:rPr lang="en-GB" sz="2400" b="1" dirty="0" err="1" smtClean="0"/>
              <a:t>Michéle</a:t>
            </a:r>
            <a:r>
              <a:rPr lang="en-GB" sz="2400" b="1" dirty="0" smtClean="0"/>
              <a:t> Lewis O’Donnell, </a:t>
            </a:r>
            <a:r>
              <a:rPr lang="en-GB" sz="2400" b="1" dirty="0" err="1" smtClean="0"/>
              <a:t>PsyD</a:t>
            </a:r>
            <a:endParaRPr lang="en-GB" sz="2400" dirty="0" smtClean="0"/>
          </a:p>
          <a:p>
            <a:pPr algn="ctr">
              <a:buNone/>
            </a:pPr>
            <a:r>
              <a:rPr lang="en-GB" sz="2400" b="1" dirty="0" smtClean="0"/>
              <a:t>Member Care Associates, Inc. </a:t>
            </a:r>
          </a:p>
          <a:p>
            <a:pPr algn="ctr">
              <a:buNone/>
            </a:pPr>
            <a:r>
              <a:rPr lang="en-GB" sz="2400" b="1" u="sng" dirty="0" smtClean="0">
                <a:hlinkClick r:id="rId2"/>
              </a:rPr>
              <a:t>mcaresources@gmail.com</a:t>
            </a:r>
            <a:r>
              <a:rPr lang="en-GB" sz="2400" b="1" dirty="0" smtClean="0"/>
              <a:t>  </a:t>
            </a:r>
          </a:p>
          <a:p>
            <a:pPr algn="ctr">
              <a:buNone/>
            </a:pPr>
            <a:r>
              <a:rPr lang="en-GB" sz="2400" b="1" u="sng" dirty="0" smtClean="0">
                <a:hlinkClick r:id="rId3"/>
              </a:rPr>
              <a:t>www.membercare.org</a:t>
            </a:r>
            <a:endParaRPr lang="en-GB" sz="2400" b="1" u="sng" dirty="0" smtClean="0"/>
          </a:p>
          <a:p>
            <a:pPr algn="ctr">
              <a:buNone/>
            </a:pPr>
            <a:r>
              <a:rPr lang="en-GB" sz="2400" b="1" dirty="0" smtClean="0"/>
              <a:t>© 2014</a:t>
            </a:r>
            <a:endParaRPr lang="en-GB" sz="2400" dirty="0" smtClean="0"/>
          </a:p>
          <a:p>
            <a:pPr algn="ctr">
              <a:buNone/>
            </a:pPr>
            <a:endParaRPr lang="en-GB" sz="2000" dirty="0" smtClean="0"/>
          </a:p>
          <a:p>
            <a:pPr algn="ctr">
              <a:buNone/>
            </a:pPr>
            <a:r>
              <a:rPr lang="en-GB" sz="2000" dirty="0" smtClean="0"/>
              <a:t>(note: see three page handout)</a:t>
            </a:r>
            <a:endParaRPr lang="en-GB" sz="2000" dirty="0"/>
          </a:p>
        </p:txBody>
      </p:sp>
      <p:pic>
        <p:nvPicPr>
          <p:cNvPr id="4" name="Picture 3" descr="Member Care Associates Inc"/>
          <p:cNvPicPr/>
          <p:nvPr/>
        </p:nvPicPr>
        <p:blipFill>
          <a:blip r:embed="rId4" cstate="print"/>
          <a:srcRect/>
          <a:stretch>
            <a:fillRect/>
          </a:stretch>
        </p:blipFill>
        <p:spPr bwMode="auto">
          <a:xfrm>
            <a:off x="3733800" y="0"/>
            <a:ext cx="1905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b="1" dirty="0" smtClean="0"/>
              <a:t>Some core resources </a:t>
            </a:r>
            <a:br>
              <a:rPr lang="en-GB" sz="2800" b="1" dirty="0" smtClean="0"/>
            </a:br>
            <a:r>
              <a:rPr lang="en-GB" sz="2800" b="1" dirty="0" smtClean="0"/>
              <a:t>to orient students and colleagues to GMH  </a:t>
            </a:r>
            <a:r>
              <a:rPr lang="en-GB" sz="2800" dirty="0" smtClean="0"/>
              <a:t/>
            </a:r>
            <a:br>
              <a:rPr lang="en-GB" sz="2800" dirty="0" smtClean="0"/>
            </a:br>
            <a:endParaRPr lang="en-GB" sz="2800" dirty="0"/>
          </a:p>
        </p:txBody>
      </p:sp>
      <p:sp>
        <p:nvSpPr>
          <p:cNvPr id="3" name="Content Placeholder 2"/>
          <p:cNvSpPr>
            <a:spLocks noGrp="1"/>
          </p:cNvSpPr>
          <p:nvPr>
            <p:ph idx="1"/>
          </p:nvPr>
        </p:nvSpPr>
        <p:spPr>
          <a:xfrm>
            <a:off x="0" y="1219200"/>
            <a:ext cx="9144000" cy="5638800"/>
          </a:xfrm>
        </p:spPr>
        <p:txBody>
          <a:bodyPr>
            <a:noAutofit/>
          </a:bodyPr>
          <a:lstStyle/>
          <a:p>
            <a:pPr>
              <a:buNone/>
            </a:pPr>
            <a:endParaRPr lang="en-GB" sz="1800" dirty="0" smtClean="0"/>
          </a:p>
          <a:p>
            <a:r>
              <a:rPr lang="en-GB" sz="1800" u="sng" dirty="0" smtClean="0">
                <a:hlinkClick r:id="rId2"/>
              </a:rPr>
              <a:t>Transforming Lives, Enhancing Communities: Innovations in GMH</a:t>
            </a:r>
            <a:r>
              <a:rPr lang="en-US" sz="1800" dirty="0" smtClean="0"/>
              <a:t> </a:t>
            </a:r>
            <a:r>
              <a:rPr lang="en-GB" sz="1800" dirty="0" smtClean="0"/>
              <a:t>by </a:t>
            </a:r>
            <a:r>
              <a:rPr lang="en-GB" sz="1800" dirty="0" err="1" smtClean="0"/>
              <a:t>Vikram</a:t>
            </a:r>
            <a:r>
              <a:rPr lang="en-GB" sz="1800" dirty="0" smtClean="0"/>
              <a:t> Patel and </a:t>
            </a:r>
            <a:r>
              <a:rPr lang="en-GB" sz="1800" dirty="0" err="1" smtClean="0"/>
              <a:t>Shekhar</a:t>
            </a:r>
            <a:r>
              <a:rPr lang="en-GB" sz="1800" dirty="0" smtClean="0"/>
              <a:t> </a:t>
            </a:r>
            <a:r>
              <a:rPr lang="en-GB" sz="1800" dirty="0" err="1" smtClean="0"/>
              <a:t>Saxena</a:t>
            </a:r>
            <a:r>
              <a:rPr lang="en-GB" sz="1800" dirty="0" smtClean="0"/>
              <a:t> (</a:t>
            </a:r>
            <a:r>
              <a:rPr lang="en-GB" sz="1800" i="1" dirty="0" smtClean="0"/>
              <a:t>New England Journal of Medicine</a:t>
            </a:r>
            <a:r>
              <a:rPr lang="en-GB" sz="1800" dirty="0" smtClean="0"/>
              <a:t>, 01/2014) </a:t>
            </a:r>
            <a:r>
              <a:rPr lang="en-GB" sz="1800" u="sng" dirty="0" smtClean="0">
                <a:hlinkClick r:id="rId2"/>
              </a:rPr>
              <a:t>http://www.nejm.org/doi/full/10.1056/NEJMp1315214</a:t>
            </a:r>
            <a:endParaRPr lang="en-GB" sz="1800" dirty="0" smtClean="0"/>
          </a:p>
          <a:p>
            <a:pPr>
              <a:buNone/>
            </a:pPr>
            <a:r>
              <a:rPr lang="en-GB" sz="1800" dirty="0" smtClean="0"/>
              <a:t> </a:t>
            </a:r>
          </a:p>
          <a:p>
            <a:r>
              <a:rPr lang="en-US" sz="1800" u="sng" dirty="0" smtClean="0">
                <a:hlinkClick r:id="rId3"/>
              </a:rPr>
              <a:t>Global Mental Health:  A Resource Map for Connecting and Contributing</a:t>
            </a:r>
            <a:r>
              <a:rPr lang="en-US" sz="1800" dirty="0" smtClean="0"/>
              <a:t> (</a:t>
            </a:r>
            <a:r>
              <a:rPr lang="en-US" sz="1800" i="1" dirty="0" smtClean="0"/>
              <a:t>Psychology International</a:t>
            </a:r>
            <a:r>
              <a:rPr lang="en-US" sz="1800" dirty="0" smtClean="0"/>
              <a:t>, July 2011, Kelly).  Links to 10 core resources. </a:t>
            </a:r>
            <a:r>
              <a:rPr lang="en-US" sz="1800" u="sng" dirty="0" smtClean="0">
                <a:hlinkClick r:id="rId3"/>
              </a:rPr>
              <a:t>http://www.apa.org/international/pi/2011/07/global-health.aspx</a:t>
            </a:r>
            <a:endParaRPr lang="en-GB" sz="1800" dirty="0" smtClean="0"/>
          </a:p>
          <a:p>
            <a:pPr>
              <a:buNone/>
            </a:pPr>
            <a:r>
              <a:rPr lang="en-US" sz="1800" dirty="0" smtClean="0"/>
              <a:t> </a:t>
            </a:r>
            <a:endParaRPr lang="en-GB" sz="1800" dirty="0" smtClean="0"/>
          </a:p>
          <a:p>
            <a:r>
              <a:rPr lang="en-US" sz="1800" dirty="0" smtClean="0"/>
              <a:t>Global Mental Health: Strategies for Staying Updated (</a:t>
            </a:r>
            <a:r>
              <a:rPr lang="en-US" sz="1800" u="sng" dirty="0" smtClean="0">
                <a:hlinkClick r:id="rId4"/>
              </a:rPr>
              <a:t>TBA/linked</a:t>
            </a:r>
            <a:r>
              <a:rPr lang="en-US" sz="1800" dirty="0" smtClean="0"/>
              <a:t>--(</a:t>
            </a:r>
            <a:r>
              <a:rPr lang="en-US" sz="1800" i="1" dirty="0" smtClean="0"/>
              <a:t>Psychology International</a:t>
            </a:r>
            <a:r>
              <a:rPr lang="en-US" sz="1800" dirty="0" smtClean="0"/>
              <a:t>, April 2014, Kelly). Describes seven “GMH flows” and their inclusion in different sectors and health/development agendas.</a:t>
            </a:r>
            <a:r>
              <a:rPr lang="en-GB" sz="1800" dirty="0" smtClean="0"/>
              <a:t> </a:t>
            </a:r>
            <a:r>
              <a:rPr lang="en-US" sz="1800" u="sng" dirty="0" smtClean="0">
                <a:hlinkClick r:id="rId4"/>
              </a:rPr>
              <a:t>http://www.apa.org/international/index.aspx</a:t>
            </a:r>
            <a:endParaRPr lang="en-GB" sz="1800" dirty="0" smtClean="0"/>
          </a:p>
          <a:p>
            <a:pPr>
              <a:buNone/>
            </a:pPr>
            <a:r>
              <a:rPr lang="en-US" sz="1800" dirty="0" smtClean="0"/>
              <a:t> </a:t>
            </a:r>
            <a:endParaRPr lang="en-GB" sz="1800" dirty="0" smtClean="0"/>
          </a:p>
          <a:p>
            <a:r>
              <a:rPr lang="en-GB" sz="1800" dirty="0" smtClean="0"/>
              <a:t>WHO: </a:t>
            </a:r>
            <a:r>
              <a:rPr lang="en-GB" sz="1800" i="1" u="sng" dirty="0" smtClean="0">
                <a:hlinkClick r:id="rId5"/>
              </a:rPr>
              <a:t>Mental Health Action Plan 2013-2020</a:t>
            </a:r>
            <a:r>
              <a:rPr lang="en-US" sz="1800" dirty="0" smtClean="0"/>
              <a:t> </a:t>
            </a:r>
            <a:r>
              <a:rPr lang="en-GB" sz="1800" dirty="0" smtClean="0"/>
              <a:t>is a foundational document for the global and national development of MH; </a:t>
            </a:r>
            <a:r>
              <a:rPr lang="en-GB" sz="1800" u="sng" dirty="0" err="1" smtClean="0">
                <a:hlinkClick r:id="rId6"/>
              </a:rPr>
              <a:t>MINDbank</a:t>
            </a:r>
            <a:r>
              <a:rPr lang="en-US" sz="1800" dirty="0" smtClean="0"/>
              <a:t> </a:t>
            </a:r>
            <a:r>
              <a:rPr lang="en-GB" sz="1800" dirty="0" smtClean="0"/>
              <a:t>is an online platform with </a:t>
            </a:r>
            <a:r>
              <a:rPr lang="en-US" sz="1800" dirty="0" smtClean="0"/>
              <a:t>resources for MH, substance abuse, disability.</a:t>
            </a:r>
            <a:endParaRPr lang="en-GB" sz="1800" dirty="0" smtClean="0"/>
          </a:p>
          <a:p>
            <a:endParaRPr lang="en-GB" sz="1800" dirty="0"/>
          </a:p>
        </p:txBody>
      </p:sp>
      <p:pic>
        <p:nvPicPr>
          <p:cNvPr id="4" name="Picture 5" descr="http://theflashblog.com/map.gif"/>
          <p:cNvPicPr>
            <a:picLocks noChangeAspect="1" noChangeArrowheads="1"/>
          </p:cNvPicPr>
          <p:nvPr/>
        </p:nvPicPr>
        <p:blipFill>
          <a:blip r:embed="rId7" r:link="rId8" cstate="print"/>
          <a:srcRect/>
          <a:stretch>
            <a:fillRect/>
          </a:stretch>
        </p:blipFill>
        <p:spPr bwMode="auto">
          <a:xfrm>
            <a:off x="8305800" y="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endParaRPr lang="en-GB" dirty="0"/>
          </a:p>
        </p:txBody>
      </p:sp>
      <p:sp>
        <p:nvSpPr>
          <p:cNvPr id="3" name="Content Placeholder 2"/>
          <p:cNvSpPr>
            <a:spLocks noGrp="1"/>
          </p:cNvSpPr>
          <p:nvPr>
            <p:ph idx="1"/>
          </p:nvPr>
        </p:nvSpPr>
        <p:spPr>
          <a:xfrm>
            <a:off x="0" y="1371600"/>
            <a:ext cx="9144000" cy="5486400"/>
          </a:xfrm>
        </p:spPr>
        <p:txBody>
          <a:bodyPr>
            <a:normAutofit fontScale="62500" lnSpcReduction="20000"/>
          </a:bodyPr>
          <a:lstStyle/>
          <a:p>
            <a:pPr algn="just"/>
            <a:endParaRPr lang="en-GB" dirty="0" smtClean="0"/>
          </a:p>
          <a:p>
            <a:pPr algn="ctr">
              <a:buNone/>
            </a:pPr>
            <a:r>
              <a:rPr lang="en-GB" b="1" dirty="0" smtClean="0"/>
              <a:t>One </a:t>
            </a:r>
            <a:r>
              <a:rPr lang="en-GB" b="1" dirty="0" smtClean="0"/>
              <a:t>of the organizations with which we </a:t>
            </a:r>
            <a:r>
              <a:rPr lang="en-GB" b="1" dirty="0" smtClean="0"/>
              <a:t>work</a:t>
            </a:r>
            <a:endParaRPr lang="en-GB" b="1" dirty="0" smtClean="0"/>
          </a:p>
          <a:p>
            <a:pPr algn="ctr">
              <a:buNone/>
            </a:pPr>
            <a:endParaRPr lang="en-GB" b="1" dirty="0" smtClean="0"/>
          </a:p>
          <a:p>
            <a:pPr algn="just"/>
            <a:r>
              <a:rPr lang="en-GB" dirty="0" smtClean="0"/>
              <a:t>The </a:t>
            </a:r>
            <a:r>
              <a:rPr lang="en-GB" i="1" dirty="0" smtClean="0"/>
              <a:t>NGO Forum for Health </a:t>
            </a:r>
            <a:r>
              <a:rPr lang="en-GB" dirty="0" smtClean="0"/>
              <a:t>is a Geneva-based consortium of 30 health organizations--</a:t>
            </a:r>
            <a:r>
              <a:rPr lang="en-GB" dirty="0" smtClean="0">
                <a:solidFill>
                  <a:srgbClr val="0000FF"/>
                </a:solidFill>
              </a:rPr>
              <a:t>promoting human rights and quality care in global health</a:t>
            </a:r>
            <a:r>
              <a:rPr lang="en-GB" dirty="0" smtClean="0"/>
              <a:t>. </a:t>
            </a:r>
          </a:p>
          <a:p>
            <a:pPr algn="just"/>
            <a:endParaRPr lang="en-GB" dirty="0" smtClean="0"/>
          </a:p>
          <a:p>
            <a:pPr algn="just"/>
            <a:r>
              <a:rPr lang="en-GB" dirty="0" smtClean="0"/>
              <a:t>Our origins lie in the 1978 Alma Ata Conference on Primary Health Care. </a:t>
            </a:r>
          </a:p>
          <a:p>
            <a:pPr algn="just"/>
            <a:endParaRPr lang="en-GB" dirty="0" smtClean="0"/>
          </a:p>
          <a:p>
            <a:pPr algn="just"/>
            <a:r>
              <a:rPr lang="en-GB" dirty="0" smtClean="0"/>
              <a:t>2008: Mental Health and Psychosocial Working Group</a:t>
            </a:r>
          </a:p>
          <a:p>
            <a:pPr algn="just"/>
            <a:endParaRPr lang="en-GB" dirty="0" smtClean="0"/>
          </a:p>
          <a:p>
            <a:pPr algn="just"/>
            <a:r>
              <a:rPr lang="en-GB" dirty="0" smtClean="0"/>
              <a:t>Our mission is to contribute to making </a:t>
            </a:r>
            <a:r>
              <a:rPr lang="en-GB" dirty="0" smtClean="0">
                <a:solidFill>
                  <a:srgbClr val="0000FF"/>
                </a:solidFill>
              </a:rPr>
              <a:t>health for all a reality:</a:t>
            </a:r>
            <a:endParaRPr lang="en-GB" dirty="0" smtClean="0"/>
          </a:p>
          <a:p>
            <a:pPr algn="just">
              <a:buNone/>
            </a:pPr>
            <a:r>
              <a:rPr lang="en-GB" dirty="0" smtClean="0"/>
              <a:t>	-- advocating for protection and realization of the </a:t>
            </a:r>
            <a:r>
              <a:rPr lang="en-GB" b="1" dirty="0" smtClean="0"/>
              <a:t>right to health</a:t>
            </a:r>
            <a:r>
              <a:rPr lang="en-GB" dirty="0" smtClean="0"/>
              <a:t>; </a:t>
            </a:r>
          </a:p>
          <a:p>
            <a:pPr algn="just">
              <a:buNone/>
            </a:pPr>
            <a:r>
              <a:rPr lang="en-GB" dirty="0" smtClean="0"/>
              <a:t>	--promoting equity and justice in </a:t>
            </a:r>
            <a:r>
              <a:rPr lang="en-GB" b="1" dirty="0" smtClean="0"/>
              <a:t>access to health </a:t>
            </a:r>
            <a:r>
              <a:rPr lang="en-GB" dirty="0" smtClean="0"/>
              <a:t>for all persons at all stages of their life; </a:t>
            </a:r>
          </a:p>
          <a:p>
            <a:pPr algn="just">
              <a:buNone/>
            </a:pPr>
            <a:r>
              <a:rPr lang="en-GB" dirty="0" smtClean="0"/>
              <a:t>     --promoting and encouraging </a:t>
            </a:r>
            <a:r>
              <a:rPr lang="en-GB" b="1" dirty="0" smtClean="0"/>
              <a:t>healthy life choices</a:t>
            </a:r>
            <a:r>
              <a:rPr lang="en-GB" dirty="0" smtClean="0"/>
              <a:t>.</a:t>
            </a:r>
          </a:p>
          <a:p>
            <a:pPr algn="just">
              <a:buNone/>
            </a:pPr>
            <a:endParaRPr lang="en-GB" dirty="0" smtClean="0"/>
          </a:p>
          <a:p>
            <a:pPr algn="ctr">
              <a:buNone/>
            </a:pPr>
            <a:r>
              <a:rPr lang="en-GB" b="1" dirty="0" smtClean="0"/>
              <a:t>The next slides illustrate some </a:t>
            </a:r>
            <a:r>
              <a:rPr lang="en-GB" b="1" dirty="0" smtClean="0"/>
              <a:t>our GMH consultation</a:t>
            </a:r>
            <a:r>
              <a:rPr lang="en-GB" b="1" dirty="0" smtClean="0"/>
              <a:t> </a:t>
            </a:r>
            <a:endParaRPr lang="en-GB" b="1" dirty="0" smtClean="0"/>
          </a:p>
          <a:p>
            <a:pPr algn="ctr">
              <a:buNone/>
            </a:pPr>
            <a:r>
              <a:rPr lang="en-GB" b="1" dirty="0" smtClean="0"/>
              <a:t>as</a:t>
            </a:r>
            <a:r>
              <a:rPr lang="en-GB" b="1" dirty="0" smtClean="0"/>
              <a:t> we “educate </a:t>
            </a:r>
            <a:r>
              <a:rPr lang="en-GB" b="1" dirty="0" smtClean="0"/>
              <a:t>and advocate” for health and mental health</a:t>
            </a:r>
          </a:p>
          <a:p>
            <a:endParaRPr lang="en-GB" dirty="0"/>
          </a:p>
        </p:txBody>
      </p:sp>
      <p:pic>
        <p:nvPicPr>
          <p:cNvPr id="4" name="Picture 3" descr="ngo forum for health logo.jpg"/>
          <p:cNvPicPr>
            <a:picLocks noChangeAspect="1"/>
          </p:cNvPicPr>
          <p:nvPr/>
        </p:nvPicPr>
        <p:blipFill>
          <a:blip r:embed="rId2" cstate="print"/>
          <a:stretch>
            <a:fillRect/>
          </a:stretch>
        </p:blipFill>
        <p:spPr>
          <a:xfrm>
            <a:off x="3124200" y="0"/>
            <a:ext cx="2930684" cy="1371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GB" sz="3200" dirty="0" smtClean="0"/>
              <a:t>United Nations, Geneva</a:t>
            </a:r>
            <a:endParaRPr lang="en-GB" sz="3200" dirty="0"/>
          </a:p>
        </p:txBody>
      </p:sp>
      <p:pic>
        <p:nvPicPr>
          <p:cNvPr id="4" name="Content Placeholder 3" descr="IMG_3728"/>
          <p:cNvPicPr>
            <a:picLocks noGrp="1" noChangeAspect="1" noChangeArrowheads="1"/>
          </p:cNvPicPr>
          <p:nvPr>
            <p:ph idx="1"/>
          </p:nvPr>
        </p:nvPicPr>
        <p:blipFill>
          <a:blip r:embed="rId2" cstate="print"/>
          <a:srcRect/>
          <a:stretch>
            <a:fillRect/>
          </a:stretch>
        </p:blipFill>
        <p:spPr bwMode="auto">
          <a:xfrm>
            <a:off x="652877" y="945485"/>
            <a:ext cx="7957723" cy="59125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079500"/>
          </a:xfrm>
        </p:spPr>
        <p:txBody>
          <a:bodyPr/>
          <a:lstStyle/>
          <a:p>
            <a:r>
              <a:rPr lang="en-GB" dirty="0" smtClean="0"/>
              <a:t>     </a:t>
            </a:r>
            <a:endParaRPr lang="en-GB" sz="3600" dirty="0"/>
          </a:p>
        </p:txBody>
      </p:sp>
      <p:sp>
        <p:nvSpPr>
          <p:cNvPr id="3" name="Content Placeholder 2"/>
          <p:cNvSpPr>
            <a:spLocks noGrp="1"/>
          </p:cNvSpPr>
          <p:nvPr>
            <p:ph sz="quarter" idx="1"/>
          </p:nvPr>
        </p:nvSpPr>
        <p:spPr>
          <a:xfrm>
            <a:off x="0" y="1371600"/>
            <a:ext cx="9144000" cy="5486400"/>
          </a:xfrm>
        </p:spPr>
        <p:txBody>
          <a:bodyPr>
            <a:normAutofit/>
          </a:bodyPr>
          <a:lstStyle/>
          <a:p>
            <a:pPr algn="just"/>
            <a:endParaRPr lang="en-US" sz="1800" dirty="0" smtClean="0">
              <a:solidFill>
                <a:srgbClr val="000000"/>
              </a:solidFill>
            </a:endParaRPr>
          </a:p>
          <a:p>
            <a:pPr algn="just"/>
            <a:endParaRPr lang="en-US" sz="1800" dirty="0" smtClean="0">
              <a:solidFill>
                <a:srgbClr val="000000"/>
              </a:solidFill>
            </a:endParaRPr>
          </a:p>
          <a:p>
            <a:pPr algn="just"/>
            <a:endParaRPr lang="en-US" sz="1800" dirty="0" smtClean="0">
              <a:solidFill>
                <a:srgbClr val="000000"/>
              </a:solidFill>
            </a:endParaRPr>
          </a:p>
          <a:p>
            <a:pPr algn="just"/>
            <a:r>
              <a:rPr lang="en-US" sz="1800" dirty="0" smtClean="0">
                <a:solidFill>
                  <a:srgbClr val="000000"/>
                </a:solidFill>
              </a:rPr>
              <a:t>The </a:t>
            </a:r>
            <a:r>
              <a:rPr lang="en-US" sz="1800" dirty="0">
                <a:solidFill>
                  <a:srgbClr val="000000"/>
                </a:solidFill>
              </a:rPr>
              <a:t>United Nations is a 20th-century organization facing a 21st-century challenge as an institution with impressive achievements but also haunting failures, one that mirrors not just the world’s hopes but its inequalities and disagreements, and most important, one that has changed but needs to change further…. </a:t>
            </a:r>
            <a:endParaRPr lang="en-US" sz="1800" dirty="0" smtClean="0">
              <a:solidFill>
                <a:srgbClr val="000000"/>
              </a:solidFill>
            </a:endParaRPr>
          </a:p>
          <a:p>
            <a:pPr algn="just"/>
            <a:r>
              <a:rPr lang="en-US" sz="1800" dirty="0" smtClean="0">
                <a:solidFill>
                  <a:srgbClr val="000000"/>
                </a:solidFill>
              </a:rPr>
              <a:t>The </a:t>
            </a:r>
            <a:r>
              <a:rPr lang="en-US" sz="1800" dirty="0">
                <a:solidFill>
                  <a:srgbClr val="000000"/>
                </a:solidFill>
              </a:rPr>
              <a:t>single greatest problem facing the United Nations is that there is no single greatest problem; rather there are a dozen different ones each day clamoring for attention. Some, like the crisis in Lebanon, the Palestinian situation and the nuclear programs in Iran and North Korea, are obvious and trying. </a:t>
            </a:r>
            <a:endParaRPr lang="en-US" sz="1800" dirty="0" smtClean="0">
              <a:solidFill>
                <a:srgbClr val="000000"/>
              </a:solidFill>
            </a:endParaRPr>
          </a:p>
          <a:p>
            <a:pPr algn="just"/>
            <a:r>
              <a:rPr lang="en-US" sz="1800" dirty="0" smtClean="0">
                <a:solidFill>
                  <a:srgbClr val="000000"/>
                </a:solidFill>
              </a:rPr>
              <a:t>Others </a:t>
            </a:r>
            <a:r>
              <a:rPr lang="en-US" sz="1800" dirty="0">
                <a:solidFill>
                  <a:srgbClr val="000000"/>
                </a:solidFill>
              </a:rPr>
              <a:t>we call “problems without passports”— issues that cross all frontiers uninvited, like climate change, drug trafficking, human rights, terrorism, epidemic diseases, and refugee movements. </a:t>
            </a:r>
            <a:endParaRPr lang="en-US" sz="1800" dirty="0" smtClean="0">
              <a:solidFill>
                <a:srgbClr val="000000"/>
              </a:solidFill>
            </a:endParaRPr>
          </a:p>
          <a:p>
            <a:pPr algn="just"/>
            <a:r>
              <a:rPr lang="en-US" sz="1800" b="1" dirty="0" smtClean="0">
                <a:solidFill>
                  <a:srgbClr val="0000FF"/>
                </a:solidFill>
              </a:rPr>
              <a:t>Their </a:t>
            </a:r>
            <a:r>
              <a:rPr lang="en-US" sz="1800" b="1" dirty="0">
                <a:solidFill>
                  <a:srgbClr val="0000FF"/>
                </a:solidFill>
              </a:rPr>
              <a:t>solutions, too, can recognize no frontiers because no one country or group of countries, however rich or powerful, can tackle them alone.</a:t>
            </a:r>
            <a:r>
              <a:rPr lang="en-US" sz="1800" b="1" i="1" dirty="0">
                <a:solidFill>
                  <a:srgbClr val="0000FF"/>
                </a:solidFill>
              </a:rPr>
              <a:t> </a:t>
            </a:r>
            <a:endParaRPr lang="en-US" sz="1800" b="1" i="1" dirty="0" smtClean="0">
              <a:solidFill>
                <a:srgbClr val="0000FF"/>
              </a:solidFill>
            </a:endParaRPr>
          </a:p>
          <a:p>
            <a:endParaRPr lang="en-US" sz="1800" i="1" dirty="0"/>
          </a:p>
          <a:p>
            <a:pPr algn="ctr">
              <a:buNone/>
            </a:pPr>
            <a:r>
              <a:rPr lang="en-US" sz="1600" b="1" dirty="0" err="1" smtClean="0"/>
              <a:t>Shashi</a:t>
            </a:r>
            <a:r>
              <a:rPr lang="en-US" sz="1600" b="1" dirty="0" smtClean="0"/>
              <a:t>  </a:t>
            </a:r>
            <a:r>
              <a:rPr lang="en-US" sz="1600" b="1" dirty="0" err="1" smtClean="0"/>
              <a:t>Tharoor</a:t>
            </a:r>
            <a:r>
              <a:rPr lang="en-US" sz="1600" b="1" dirty="0"/>
              <a:t>, </a:t>
            </a:r>
            <a:r>
              <a:rPr lang="en-US" sz="1600" b="1" dirty="0" smtClean="0"/>
              <a:t>The </a:t>
            </a:r>
            <a:r>
              <a:rPr lang="en-US" sz="1600" b="1" dirty="0"/>
              <a:t>Good for Something United Nations, </a:t>
            </a:r>
            <a:r>
              <a:rPr lang="en-US" sz="1600" b="1" i="1" dirty="0" smtClean="0"/>
              <a:t>Newsweek</a:t>
            </a:r>
            <a:r>
              <a:rPr lang="en-US" sz="1600" b="1" dirty="0" smtClean="0"/>
              <a:t>, September </a:t>
            </a:r>
            <a:r>
              <a:rPr lang="en-US" sz="1600" b="1" dirty="0"/>
              <a:t>4, 2006</a:t>
            </a:r>
            <a:endParaRPr lang="en-GB" sz="1600" b="1" dirty="0"/>
          </a:p>
          <a:p>
            <a:endParaRPr lang="en-GB" dirty="0"/>
          </a:p>
        </p:txBody>
      </p:sp>
      <p:pic>
        <p:nvPicPr>
          <p:cNvPr id="4" name="Picture 63" descr="http://www.gossone.com/wp-content/uploads/2010/04/shashi_tharoor.jpg"/>
          <p:cNvPicPr>
            <a:picLocks noChangeAspect="1" noChangeArrowheads="1"/>
          </p:cNvPicPr>
          <p:nvPr/>
        </p:nvPicPr>
        <p:blipFill>
          <a:blip r:embed="rId2" cstate="print"/>
          <a:srcRect/>
          <a:stretch>
            <a:fillRect/>
          </a:stretch>
        </p:blipFill>
        <p:spPr bwMode="auto">
          <a:xfrm>
            <a:off x="3429000" y="0"/>
            <a:ext cx="2883339"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182562"/>
          </a:xfrm>
        </p:spPr>
        <p:txBody>
          <a:bodyPr>
            <a:normAutofit fontScale="90000"/>
          </a:bodyPr>
          <a:lstStyle/>
          <a:p>
            <a:r>
              <a:rPr lang="en-US" sz="2800" b="1" dirty="0" smtClean="0">
                <a:solidFill>
                  <a:schemeClr val="tx1"/>
                </a:solidFill>
              </a:rPr>
              <a:t/>
            </a:r>
            <a:br>
              <a:rPr lang="en-US" sz="2800" b="1" dirty="0" smtClean="0">
                <a:solidFill>
                  <a:schemeClr val="tx1"/>
                </a:solidFill>
              </a:rPr>
            </a:br>
            <a:r>
              <a:rPr lang="en-US" sz="2000" b="1" dirty="0" smtClean="0"/>
              <a:t>I</a:t>
            </a:r>
            <a:r>
              <a:rPr lang="en-US" sz="2000" b="1" dirty="0" smtClean="0">
                <a:solidFill>
                  <a:schemeClr val="tx1"/>
                </a:solidFill>
              </a:rPr>
              <a:t>nvolvement in putting MH on the NCD agenda </a:t>
            </a:r>
            <a:br>
              <a:rPr lang="en-US" sz="2000" b="1" dirty="0" smtClean="0">
                <a:solidFill>
                  <a:schemeClr val="tx1"/>
                </a:solidFill>
              </a:rPr>
            </a:br>
            <a:r>
              <a:rPr lang="en-US" sz="2000" b="1" dirty="0" smtClean="0">
                <a:solidFill>
                  <a:schemeClr val="tx1"/>
                </a:solidFill>
              </a:rPr>
              <a:t>(e.g., four joint statements) </a:t>
            </a:r>
            <a:br>
              <a:rPr lang="en-US" sz="2000" b="1" dirty="0" smtClean="0">
                <a:solidFill>
                  <a:schemeClr val="tx1"/>
                </a:solidFill>
              </a:rPr>
            </a:br>
            <a:r>
              <a:rPr lang="en-US" sz="2000" b="1" dirty="0" smtClean="0">
                <a:solidFill>
                  <a:schemeClr val="tx1"/>
                </a:solidFill>
              </a:rPr>
              <a:t>leading up to the UN General Assembly High level Meeting on NCDs, Sept 2011</a:t>
            </a:r>
            <a:endParaRPr lang="en-GB" sz="2000" b="1" dirty="0"/>
          </a:p>
        </p:txBody>
      </p:sp>
      <p:sp>
        <p:nvSpPr>
          <p:cNvPr id="3" name="Content Placeholder 2"/>
          <p:cNvSpPr>
            <a:spLocks noGrp="1"/>
          </p:cNvSpPr>
          <p:nvPr>
            <p:ph idx="1"/>
          </p:nvPr>
        </p:nvSpPr>
        <p:spPr/>
        <p:txBody>
          <a:bodyPr>
            <a:normAutofit/>
          </a:bodyPr>
          <a:lstStyle/>
          <a:p>
            <a:pPr algn="ctr">
              <a:buNone/>
            </a:pPr>
            <a:endParaRPr lang="en-GB" sz="2400" dirty="0" smtClean="0"/>
          </a:p>
        </p:txBody>
      </p:sp>
      <p:pic>
        <p:nvPicPr>
          <p:cNvPr id="5" name="Picture 4" descr="IMG_3600.JPG"/>
          <p:cNvPicPr>
            <a:picLocks noChangeAspect="1"/>
          </p:cNvPicPr>
          <p:nvPr/>
        </p:nvPicPr>
        <p:blipFill>
          <a:blip r:embed="rId3" cstate="print"/>
          <a:stretch>
            <a:fillRect/>
          </a:stretch>
        </p:blipFill>
        <p:spPr>
          <a:xfrm>
            <a:off x="533400" y="1219200"/>
            <a:ext cx="8077200" cy="518287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Training Modules</a:t>
            </a:r>
            <a:r>
              <a:rPr lang="en-GB" dirty="0" smtClean="0"/>
              <a:t/>
            </a:r>
            <a:br>
              <a:rPr lang="en-GB" dirty="0" smtClean="0"/>
            </a:br>
            <a:endParaRPr lang="en-GB" dirty="0"/>
          </a:p>
        </p:txBody>
      </p:sp>
      <p:sp>
        <p:nvSpPr>
          <p:cNvPr id="3" name="Content Placeholder 2"/>
          <p:cNvSpPr>
            <a:spLocks noGrp="1"/>
          </p:cNvSpPr>
          <p:nvPr>
            <p:ph idx="1"/>
          </p:nvPr>
        </p:nvSpPr>
        <p:spPr/>
        <p:txBody>
          <a:bodyPr/>
          <a:lstStyle/>
          <a:p>
            <a:r>
              <a:rPr lang="en-GB" dirty="0" smtClean="0"/>
              <a:t>UNITAR, EMDR Europe, NGO Forum (current). Online modules for UN Peacekeepers, focussing on traumatic stress (Confronting Global Trauma, Stress and Resilience in Peace Operations). </a:t>
            </a:r>
          </a:p>
          <a:p>
            <a:endParaRPr lang="en-GB" dirty="0"/>
          </a:p>
        </p:txBody>
      </p:sp>
      <p:pic>
        <p:nvPicPr>
          <p:cNvPr id="4" name="Picture 5" descr="http://theflashblog.com/map.gif"/>
          <p:cNvPicPr>
            <a:picLocks noChangeAspect="1" noChangeArrowheads="1"/>
          </p:cNvPicPr>
          <p:nvPr/>
        </p:nvPicPr>
        <p:blipFill>
          <a:blip r:embed="rId2" r:link="rId3" cstate="print"/>
          <a:srcRect/>
          <a:stretch>
            <a:fillRect/>
          </a:stretch>
        </p:blipFill>
        <p:spPr bwMode="auto">
          <a:xfrm>
            <a:off x="8305800" y="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World Health Organization</a:t>
            </a:r>
            <a:endParaRPr lang="en-GB" sz="3200" dirty="0"/>
          </a:p>
        </p:txBody>
      </p:sp>
      <p:sp>
        <p:nvSpPr>
          <p:cNvPr id="3" name="Content Placeholder 2"/>
          <p:cNvSpPr>
            <a:spLocks noGrp="1"/>
          </p:cNvSpPr>
          <p:nvPr>
            <p:ph idx="1"/>
          </p:nvPr>
        </p:nvSpPr>
        <p:spPr/>
        <p:txBody>
          <a:bodyPr/>
          <a:lstStyle/>
          <a:p>
            <a:r>
              <a:rPr lang="en-GB" dirty="0" smtClean="0"/>
              <a:t>.</a:t>
            </a:r>
            <a:endParaRPr lang="en-GB" dirty="0"/>
          </a:p>
        </p:txBody>
      </p:sp>
      <p:pic>
        <p:nvPicPr>
          <p:cNvPr id="131074" name="Picture 2" descr="C:\Users\Kelly\Documents\WHO logo.JPG"/>
          <p:cNvPicPr>
            <a:picLocks noChangeAspect="1" noChangeArrowheads="1"/>
          </p:cNvPicPr>
          <p:nvPr/>
        </p:nvPicPr>
        <p:blipFill>
          <a:blip r:embed="rId2" cstate="print"/>
          <a:srcRect/>
          <a:stretch>
            <a:fillRect/>
          </a:stretch>
        </p:blipFill>
        <p:spPr bwMode="auto">
          <a:xfrm>
            <a:off x="609600" y="1219200"/>
            <a:ext cx="7924800" cy="5283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FF"/>
                </a:solidFill>
              </a:rPr>
              <a:t>Health and Mental Health</a:t>
            </a:r>
            <a:endParaRPr lang="en-GB" dirty="0">
              <a:solidFill>
                <a:srgbClr val="0000FF"/>
              </a:solidFill>
            </a:endParaRPr>
          </a:p>
        </p:txBody>
      </p:sp>
      <p:sp>
        <p:nvSpPr>
          <p:cNvPr id="3" name="Content Placeholder 2"/>
          <p:cNvSpPr>
            <a:spLocks noGrp="1"/>
          </p:cNvSpPr>
          <p:nvPr>
            <p:ph idx="1"/>
          </p:nvPr>
        </p:nvSpPr>
        <p:spPr/>
        <p:txBody>
          <a:bodyPr>
            <a:normAutofit fontScale="77500" lnSpcReduction="20000"/>
          </a:bodyPr>
          <a:lstStyle/>
          <a:p>
            <a:pPr fontAlgn="base">
              <a:buNone/>
            </a:pPr>
            <a:r>
              <a:rPr lang="en-GB" b="1" dirty="0" smtClean="0">
                <a:solidFill>
                  <a:srgbClr val="0000FF"/>
                </a:solidFill>
              </a:rPr>
              <a:t>Health</a:t>
            </a:r>
          </a:p>
          <a:p>
            <a:pPr fontAlgn="base">
              <a:buNone/>
            </a:pPr>
            <a:r>
              <a:rPr lang="en-GB" dirty="0" smtClean="0"/>
              <a:t>	A state of complete physical, mental and social well-being and not merely the absence of disease or infirmity.</a:t>
            </a:r>
          </a:p>
          <a:p>
            <a:pPr fontAlgn="base">
              <a:buNone/>
            </a:pPr>
            <a:endParaRPr lang="en-GB" dirty="0" smtClean="0"/>
          </a:p>
          <a:p>
            <a:pPr fontAlgn="base">
              <a:buNone/>
            </a:pPr>
            <a:r>
              <a:rPr lang="en-GB" b="1" dirty="0" smtClean="0">
                <a:solidFill>
                  <a:srgbClr val="0000FF"/>
                </a:solidFill>
              </a:rPr>
              <a:t>Mental Health</a:t>
            </a:r>
          </a:p>
          <a:p>
            <a:pPr fontAlgn="base">
              <a:buNone/>
            </a:pPr>
            <a:r>
              <a:rPr lang="en-GB" dirty="0" smtClean="0"/>
              <a:t>	A  state of well-being in which every individual realizes his or her own potential, can cope with the normal stresses of life, can work productively and fruitfully, and is able to make a contribution to her or his community. </a:t>
            </a:r>
          </a:p>
          <a:p>
            <a:pPr fontAlgn="base">
              <a:buNone/>
            </a:pPr>
            <a:endParaRPr lang="en-GB" dirty="0" smtClean="0"/>
          </a:p>
          <a:p>
            <a:pPr algn="ctr" fontAlgn="base">
              <a:buNone/>
            </a:pPr>
            <a:r>
              <a:rPr lang="en-GB" b="1" dirty="0" smtClean="0"/>
              <a:t>World Health Organization</a:t>
            </a:r>
          </a:p>
          <a:p>
            <a:pPr fontAlgn="base">
              <a:buNone/>
            </a:pPr>
            <a:endParaRPr lang="en-GB" dirty="0" smtClean="0"/>
          </a:p>
          <a:p>
            <a:pPr fontAlgn="base">
              <a:buNone/>
            </a:pPr>
            <a:endParaRPr lang="en-GB" dirty="0" smtClean="0"/>
          </a:p>
          <a:p>
            <a:endParaRPr lang="en-GB" dirty="0"/>
          </a:p>
        </p:txBody>
      </p:sp>
      <p:pic>
        <p:nvPicPr>
          <p:cNvPr id="5" name="Picture 5" descr="http://theflashblog.com/map.gif"/>
          <p:cNvPicPr>
            <a:picLocks noChangeAspect="1" noChangeArrowheads="1"/>
          </p:cNvPicPr>
          <p:nvPr/>
        </p:nvPicPr>
        <p:blipFill>
          <a:blip r:embed="rId2" r:link="rId3" cstate="print"/>
          <a:srcRect/>
          <a:stretch>
            <a:fillRect/>
          </a:stretch>
        </p:blipFill>
        <p:spPr bwMode="auto">
          <a:xfrm>
            <a:off x="8305800" y="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i="1" dirty="0" smtClean="0">
                <a:solidFill>
                  <a:srgbClr val="0000FF"/>
                </a:solidFill>
              </a:rPr>
              <a:t/>
            </a:r>
            <a:br>
              <a:rPr lang="en-GB" sz="3200" i="1" dirty="0" smtClean="0">
                <a:solidFill>
                  <a:srgbClr val="0000FF"/>
                </a:solidFill>
              </a:rPr>
            </a:br>
            <a:r>
              <a:rPr lang="en-GB" sz="3200" i="1" u="sng" dirty="0" smtClean="0">
                <a:hlinkClick r:id="rId2"/>
              </a:rPr>
              <a:t>Mental Health Action Plan 2013-2020</a:t>
            </a:r>
            <a:r>
              <a:rPr lang="en-GB" sz="3200" i="1" dirty="0" smtClean="0">
                <a:solidFill>
                  <a:srgbClr val="0000FF"/>
                </a:solidFill>
              </a:rPr>
              <a:t/>
            </a:r>
            <a:br>
              <a:rPr lang="en-GB" sz="3200" i="1" dirty="0" smtClean="0">
                <a:solidFill>
                  <a:srgbClr val="0000FF"/>
                </a:solidFill>
              </a:rPr>
            </a:br>
            <a:endParaRPr lang="en-GB" sz="3200" i="1" dirty="0">
              <a:solidFill>
                <a:srgbClr val="0000FF"/>
              </a:solidFill>
            </a:endParaRPr>
          </a:p>
        </p:txBody>
      </p:sp>
      <p:sp>
        <p:nvSpPr>
          <p:cNvPr id="3" name="Content Placeholder 2"/>
          <p:cNvSpPr>
            <a:spLocks noGrp="1"/>
          </p:cNvSpPr>
          <p:nvPr>
            <p:ph idx="1"/>
          </p:nvPr>
        </p:nvSpPr>
        <p:spPr/>
        <p:txBody>
          <a:bodyPr/>
          <a:lstStyle/>
          <a:p>
            <a:pPr>
              <a:buNone/>
            </a:pPr>
            <a:r>
              <a:rPr lang="en-GB" i="1" dirty="0" smtClean="0">
                <a:solidFill>
                  <a:srgbClr val="0000FF"/>
                </a:solidFill>
              </a:rPr>
              <a:t>.</a:t>
            </a:r>
          </a:p>
        </p:txBody>
      </p:sp>
      <p:pic>
        <p:nvPicPr>
          <p:cNvPr id="1026" name="Picture 2" descr="http://www.who.int/entity/mental_health/publications/action_plan_publication.jpg"/>
          <p:cNvPicPr>
            <a:picLocks noChangeAspect="1" noChangeArrowheads="1"/>
          </p:cNvPicPr>
          <p:nvPr/>
        </p:nvPicPr>
        <p:blipFill>
          <a:blip r:embed="rId3" cstate="print"/>
          <a:srcRect/>
          <a:stretch>
            <a:fillRect/>
          </a:stretch>
        </p:blipFill>
        <p:spPr bwMode="auto">
          <a:xfrm>
            <a:off x="0" y="2971800"/>
            <a:ext cx="2731337" cy="3886200"/>
          </a:xfrm>
          <a:prstGeom prst="rect">
            <a:avLst/>
          </a:prstGeom>
          <a:noFill/>
        </p:spPr>
      </p:pic>
      <p:pic>
        <p:nvPicPr>
          <p:cNvPr id="5" name="Picture 2" descr="http://www.who.int/entity/mental_health/publications/action_plan_publication.jpg"/>
          <p:cNvPicPr>
            <a:picLocks noChangeAspect="1" noChangeArrowheads="1"/>
          </p:cNvPicPr>
          <p:nvPr/>
        </p:nvPicPr>
        <p:blipFill>
          <a:blip r:embed="rId3" cstate="print"/>
          <a:srcRect/>
          <a:stretch>
            <a:fillRect/>
          </a:stretch>
        </p:blipFill>
        <p:spPr bwMode="auto">
          <a:xfrm>
            <a:off x="6324600" y="2846502"/>
            <a:ext cx="2819400" cy="4011498"/>
          </a:xfrm>
          <a:prstGeom prst="rect">
            <a:avLst/>
          </a:prstGeom>
          <a:noFill/>
        </p:spPr>
      </p:pic>
      <p:pic>
        <p:nvPicPr>
          <p:cNvPr id="6" name="Picture 2" descr="http://www.who.int/entity/mental_health/publications/action_plan_publication.jpg"/>
          <p:cNvPicPr>
            <a:picLocks noChangeAspect="1" noChangeArrowheads="1"/>
          </p:cNvPicPr>
          <p:nvPr/>
        </p:nvPicPr>
        <p:blipFill>
          <a:blip r:embed="rId3" cstate="print"/>
          <a:srcRect/>
          <a:stretch>
            <a:fillRect/>
          </a:stretch>
        </p:blipFill>
        <p:spPr bwMode="auto">
          <a:xfrm>
            <a:off x="3276600" y="2895600"/>
            <a:ext cx="2784893" cy="3962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t>WHO Executive Board—meeting room—where the </a:t>
            </a:r>
            <a:r>
              <a:rPr lang="en-GB" sz="2000" i="1" dirty="0" smtClean="0"/>
              <a:t>Mental Health Action Plan 2013-2020 </a:t>
            </a:r>
            <a:r>
              <a:rPr lang="en-GB" sz="2000" dirty="0" smtClean="0"/>
              <a:t>was discussed, debated, and passed in May 2013</a:t>
            </a:r>
            <a:endParaRPr lang="en-GB" sz="2000" dirty="0"/>
          </a:p>
        </p:txBody>
      </p:sp>
      <p:pic>
        <p:nvPicPr>
          <p:cNvPr id="100356" name="Picture 4" descr="http://www.pharmacy.arizona.edu/sites/default/files/grp-comm/who_eb124_090119_137x_0.jpg"/>
          <p:cNvPicPr>
            <a:picLocks noChangeAspect="1" noChangeArrowheads="1"/>
          </p:cNvPicPr>
          <p:nvPr/>
        </p:nvPicPr>
        <p:blipFill>
          <a:blip r:embed="rId2" cstate="print"/>
          <a:srcRect/>
          <a:stretch>
            <a:fillRect/>
          </a:stretch>
        </p:blipFill>
        <p:spPr bwMode="auto">
          <a:xfrm>
            <a:off x="838200" y="1524000"/>
            <a:ext cx="7543800" cy="4738451"/>
          </a:xfrm>
          <a:prstGeom prst="rect">
            <a:avLst/>
          </a:prstGeom>
          <a:noFill/>
        </p:spPr>
      </p:pic>
      <p:sp>
        <p:nvSpPr>
          <p:cNvPr id="6" name="Content Placeholder 5"/>
          <p:cNvSpPr>
            <a:spLocks noGrp="1"/>
          </p:cNvSpPr>
          <p:nvPr>
            <p:ph idx="1"/>
          </p:nvPr>
        </p:nvSpPr>
        <p:spPr/>
        <p:txBody>
          <a:bodyPr/>
          <a:lstStyle/>
          <a:p>
            <a:pPr>
              <a:buNone/>
            </a:pPr>
            <a:r>
              <a:rPr lang="en-GB" dirty="0" smtClean="0"/>
              <a:t>.</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hlinkClick r:id="rId2"/>
              </a:rPr>
              <a:t>Global Integration (GI)</a:t>
            </a:r>
            <a:endParaRPr lang="en-GB" dirty="0"/>
          </a:p>
        </p:txBody>
      </p:sp>
      <p:sp>
        <p:nvSpPr>
          <p:cNvPr id="3" name="Content Placeholder 2"/>
          <p:cNvSpPr>
            <a:spLocks noGrp="1"/>
          </p:cNvSpPr>
          <p:nvPr>
            <p:ph idx="1"/>
          </p:nvPr>
        </p:nvSpPr>
        <p:spPr>
          <a:xfrm>
            <a:off x="0" y="1600200"/>
            <a:ext cx="9144000" cy="4525963"/>
          </a:xfrm>
        </p:spPr>
        <p:txBody>
          <a:bodyPr/>
          <a:lstStyle/>
          <a:p>
            <a:pPr algn="just">
              <a:buNone/>
            </a:pPr>
            <a:r>
              <a:rPr lang="en-US" b="1" dirty="0" smtClean="0"/>
              <a:t>	</a:t>
            </a:r>
            <a:r>
              <a:rPr lang="en-US" dirty="0" smtClean="0"/>
              <a:t>How we actively integrate our lives (connecting and contributing) with global realities (the major issues facing fellow humans) in light of our core values (e.g., ethical imperatives, commitment to humanity, God’s glory)</a:t>
            </a:r>
            <a:r>
              <a:rPr lang="en-GB" dirty="0" smtClean="0"/>
              <a:t>. </a:t>
            </a:r>
          </a:p>
          <a:p>
            <a:pPr algn="just">
              <a:buNone/>
            </a:pPr>
            <a:endParaRPr lang="en-GB" dirty="0" smtClean="0"/>
          </a:p>
          <a:p>
            <a:pPr algn="ctr">
              <a:buNone/>
            </a:pPr>
            <a:r>
              <a:rPr lang="en-GB" sz="2400" b="1" dirty="0" smtClean="0">
                <a:solidFill>
                  <a:srgbClr val="0000FF"/>
                </a:solidFill>
              </a:rPr>
              <a:t>Developing skills for working in the broad range of GI settings:  </a:t>
            </a:r>
          </a:p>
          <a:p>
            <a:pPr algn="ctr">
              <a:buNone/>
            </a:pPr>
            <a:r>
              <a:rPr lang="en-GB" sz="2400" b="1" dirty="0" smtClean="0">
                <a:solidFill>
                  <a:srgbClr val="0000FF"/>
                </a:solidFill>
              </a:rPr>
              <a:t>from the towers, to the tearooms, to trenches!</a:t>
            </a:r>
          </a:p>
          <a:p>
            <a:endParaRPr lang="en-GB" dirty="0"/>
          </a:p>
        </p:txBody>
      </p:sp>
      <p:pic>
        <p:nvPicPr>
          <p:cNvPr id="4" name="Picture 5" descr="http://theflashblog.com/map.gif"/>
          <p:cNvPicPr>
            <a:picLocks noChangeAspect="1" noChangeArrowheads="1"/>
          </p:cNvPicPr>
          <p:nvPr/>
        </p:nvPicPr>
        <p:blipFill>
          <a:blip r:embed="rId3" r:link="rId4" cstate="print"/>
          <a:srcRect/>
          <a:stretch>
            <a:fillRect/>
          </a:stretch>
        </p:blipFill>
        <p:spPr bwMode="auto">
          <a:xfrm>
            <a:off x="8305800" y="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112438945"/>
              </p:ext>
            </p:extLst>
          </p:nvPr>
        </p:nvGraphicFramePr>
        <p:xfrm>
          <a:off x="1" y="-2"/>
          <a:ext cx="9184255" cy="6824127"/>
        </p:xfrm>
        <a:graphic>
          <a:graphicData uri="http://schemas.openxmlformats.org/drawingml/2006/table">
            <a:tbl>
              <a:tblPr bandRow="1">
                <a:tableStyleId>{5C22544A-7EE6-4342-B048-85BDC9FD1C3A}</a:tableStyleId>
              </a:tblPr>
              <a:tblGrid>
                <a:gridCol w="1827871"/>
                <a:gridCol w="785735"/>
                <a:gridCol w="522071"/>
                <a:gridCol w="1425463"/>
                <a:gridCol w="1235346"/>
                <a:gridCol w="1310422"/>
                <a:gridCol w="238411"/>
                <a:gridCol w="1838936"/>
              </a:tblGrid>
              <a:tr h="340245">
                <a:tc gridSpan="8">
                  <a:txBody>
                    <a:bodyPr/>
                    <a:lstStyle/>
                    <a:p>
                      <a:pPr algn="ctr"/>
                      <a:r>
                        <a:rPr lang="en-US" sz="1600" dirty="0" smtClean="0">
                          <a:latin typeface="+mn-lt"/>
                        </a:rPr>
                        <a:t>Overview: Mental</a:t>
                      </a:r>
                      <a:r>
                        <a:rPr lang="en-US" sz="1600" baseline="0" dirty="0" smtClean="0">
                          <a:latin typeface="+mn-lt"/>
                        </a:rPr>
                        <a:t> Health Action Plan 2013-2020</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48343">
                <a:tc gridSpan="8">
                  <a:txBody>
                    <a:bodyPr/>
                    <a:lstStyle/>
                    <a:p>
                      <a:pPr marL="0" algn="ctr" defTabSz="914400" rtl="0" eaLnBrk="1" latinLnBrk="0" hangingPunct="1"/>
                      <a:r>
                        <a:rPr lang="en-US" sz="1800" kern="1200" dirty="0" smtClean="0">
                          <a:solidFill>
                            <a:srgbClr val="0070C0"/>
                          </a:solidFill>
                          <a:latin typeface="+mn-lt"/>
                          <a:ea typeface="+mn-ea"/>
                          <a:cs typeface="+mn-cs"/>
                        </a:rPr>
                        <a:t>Vision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mn-cs"/>
                        </a:rPr>
                        <a:t>A world in which mental health is valued,</a:t>
                      </a:r>
                      <a:r>
                        <a:rPr lang="en-US" sz="1100" kern="1200" baseline="0" dirty="0" smtClean="0">
                          <a:solidFill>
                            <a:schemeClr val="dk1"/>
                          </a:solidFill>
                          <a:effectLst/>
                          <a:latin typeface="+mn-lt"/>
                          <a:ea typeface="+mn-ea"/>
                          <a:cs typeface="+mn-cs"/>
                        </a:rPr>
                        <a:t> </a:t>
                      </a:r>
                      <a:r>
                        <a:rPr lang="en-US" sz="1100" kern="1200" dirty="0" smtClean="0">
                          <a:solidFill>
                            <a:schemeClr val="dk1"/>
                          </a:solidFill>
                          <a:effectLst/>
                          <a:latin typeface="+mn-lt"/>
                          <a:ea typeface="+mn-ea"/>
                          <a:cs typeface="+mn-cs"/>
                        </a:rPr>
                        <a:t>promoted, and protected, mental disorders are prevented and persons affected by these disorders are able to exercise the full range of human rights and to access high-quality,</a:t>
                      </a:r>
                      <a:r>
                        <a:rPr lang="en-US" sz="1100" kern="1200" baseline="0" dirty="0" smtClean="0">
                          <a:solidFill>
                            <a:schemeClr val="dk1"/>
                          </a:solidFill>
                          <a:effectLst/>
                          <a:latin typeface="+mn-lt"/>
                          <a:ea typeface="+mn-ea"/>
                          <a:cs typeface="+mn-cs"/>
                        </a:rPr>
                        <a:t> culturally appropriate health and social care in a timely way to promote recovery, all in order </a:t>
                      </a:r>
                      <a:r>
                        <a:rPr lang="en-US" sz="1100" strike="noStrike" kern="1200" baseline="0" dirty="0" smtClean="0">
                          <a:solidFill>
                            <a:schemeClr val="dk1"/>
                          </a:solidFill>
                          <a:effectLst/>
                          <a:latin typeface="+mn-lt"/>
                          <a:ea typeface="+mn-ea"/>
                          <a:cs typeface="+mn-cs"/>
                        </a:rPr>
                        <a:t>to</a:t>
                      </a:r>
                      <a:r>
                        <a:rPr lang="en-US" sz="1100" kern="1200" dirty="0" smtClean="0">
                          <a:solidFill>
                            <a:schemeClr val="dk1"/>
                          </a:solidFill>
                          <a:effectLst/>
                          <a:latin typeface="+mn-lt"/>
                          <a:ea typeface="+mn-ea"/>
                          <a:cs typeface="+mn-cs"/>
                        </a:rPr>
                        <a:t> attain the highest possible level of health and participate fully in society and at work free from stigmatization and discrimination.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447">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70C0"/>
                          </a:solidFill>
                          <a:latin typeface="+mn-lt"/>
                        </a:rPr>
                        <a:t>Cross-cutting Principles</a:t>
                      </a:r>
                      <a:endParaRPr lang="en-US" sz="1600" dirty="0">
                        <a:solidFill>
                          <a:srgbClr val="0070C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dirty="0">
                        <a:solidFill>
                          <a:srgbClr val="0070C0"/>
                        </a:solidFill>
                      </a:endParaRPr>
                    </a:p>
                  </a:txBody>
                  <a:tcPr/>
                </a:tc>
                <a:tc hMerge="1">
                  <a:txBody>
                    <a:bodyPr/>
                    <a:lstStyle/>
                    <a:p>
                      <a:endParaRPr lang="en-US"/>
                    </a:p>
                  </a:txBody>
                  <a:tcPr/>
                </a:tc>
                <a:tc hMerge="1">
                  <a:txBody>
                    <a:bodyPr/>
                    <a:lstStyle/>
                    <a:p>
                      <a:endParaRPr lang="en-US"/>
                    </a:p>
                  </a:txBody>
                  <a:tcPr/>
                </a:tc>
              </a:tr>
              <a:tr h="2007521">
                <a:tc>
                  <a:txBody>
                    <a:bodyPr/>
                    <a:lstStyle/>
                    <a:p>
                      <a:pPr algn="ctr"/>
                      <a:r>
                        <a:rPr lang="en-US" sz="1300" kern="1200" dirty="0" smtClean="0">
                          <a:solidFill>
                            <a:schemeClr val="dk1"/>
                          </a:solidFill>
                          <a:latin typeface="+mn-lt"/>
                          <a:ea typeface="+mn-ea"/>
                          <a:cs typeface="+mn-cs"/>
                        </a:rPr>
                        <a:t>Universal</a:t>
                      </a:r>
                      <a:r>
                        <a:rPr lang="en-US" sz="1300" kern="1200" baseline="0" dirty="0" smtClean="0">
                          <a:solidFill>
                            <a:schemeClr val="dk1"/>
                          </a:solidFill>
                          <a:latin typeface="+mn-lt"/>
                          <a:ea typeface="+mn-ea"/>
                          <a:cs typeface="+mn-cs"/>
                        </a:rPr>
                        <a:t> health coverage</a:t>
                      </a:r>
                      <a:endParaRPr lang="en-US" sz="1300" kern="1200" dirty="0" smtClean="0">
                        <a:solidFill>
                          <a:schemeClr val="dk1"/>
                        </a:solidFill>
                        <a:latin typeface="+mn-lt"/>
                        <a:ea typeface="+mn-ea"/>
                        <a:cs typeface="+mn-cs"/>
                      </a:endParaRPr>
                    </a:p>
                    <a:p>
                      <a:pPr marL="0" indent="0" algn="ctr">
                        <a:tabLst/>
                      </a:pPr>
                      <a:endParaRPr lang="en-US" sz="800" kern="1200" dirty="0" smtClean="0">
                        <a:solidFill>
                          <a:schemeClr val="dk1"/>
                        </a:solidFill>
                        <a:effectLst/>
                        <a:latin typeface="+mn-lt"/>
                        <a:ea typeface="SimSun"/>
                        <a:cs typeface="+mn-cs"/>
                      </a:endParaRPr>
                    </a:p>
                    <a:p>
                      <a:pPr marL="0" indent="0" algn="ctr">
                        <a:tabLst/>
                      </a:pPr>
                      <a:r>
                        <a:rPr lang="en-US" sz="800" kern="1200" dirty="0" smtClean="0">
                          <a:solidFill>
                            <a:schemeClr val="dk1"/>
                          </a:solidFill>
                          <a:effectLst/>
                          <a:latin typeface="+mn-lt"/>
                          <a:ea typeface="SimSun"/>
                          <a:cs typeface="+mn-cs"/>
                        </a:rPr>
                        <a:t>Regardless of age, sex, socioeconomic status, race, ethnicity or sexual orientation, and following the principle of equity, persons with mental disorders should be able to access, without the risk of impoverishing themselves, essential health and social services that enable them to achieve recovery and the highest attainable standard of health. </a:t>
                      </a:r>
                      <a:endParaRPr lang="en-US" sz="7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r>
                        <a:rPr lang="en-US" sz="1300" kern="1200" dirty="0" smtClean="0">
                          <a:solidFill>
                            <a:schemeClr val="dk1"/>
                          </a:solidFill>
                          <a:latin typeface="+mn-lt"/>
                          <a:ea typeface="+mn-ea"/>
                          <a:cs typeface="+mn-cs"/>
                        </a:rPr>
                        <a:t>Human </a:t>
                      </a:r>
                    </a:p>
                    <a:p>
                      <a:pPr algn="ctr"/>
                      <a:r>
                        <a:rPr lang="en-US" sz="1300" kern="1200" dirty="0" smtClean="0">
                          <a:solidFill>
                            <a:schemeClr val="dk1"/>
                          </a:solidFill>
                          <a:latin typeface="+mn-lt"/>
                          <a:ea typeface="+mn-ea"/>
                          <a:cs typeface="+mn-cs"/>
                        </a:rPr>
                        <a:t>rights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u="none"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u="none" kern="1200" dirty="0" smtClean="0">
                          <a:solidFill>
                            <a:schemeClr val="dk1"/>
                          </a:solidFill>
                          <a:effectLst/>
                          <a:latin typeface="+mn-lt"/>
                          <a:ea typeface="+mn-ea"/>
                          <a:cs typeface="+mn-cs"/>
                        </a:rPr>
                        <a:t>Mental health strategies, actions</a:t>
                      </a:r>
                      <a:r>
                        <a:rPr lang="en-US" sz="800" kern="1200" dirty="0" smtClean="0">
                          <a:solidFill>
                            <a:schemeClr val="dk1"/>
                          </a:solidFill>
                          <a:effectLst/>
                          <a:latin typeface="+mn-lt"/>
                          <a:ea typeface="+mn-ea"/>
                          <a:cs typeface="+mn-cs"/>
                        </a:rPr>
                        <a:t> and interventions for treatment, prevention and</a:t>
                      </a:r>
                      <a:r>
                        <a:rPr lang="en-US" sz="800" kern="1200" baseline="0" dirty="0" smtClean="0">
                          <a:solidFill>
                            <a:schemeClr val="dk1"/>
                          </a:solidFill>
                          <a:effectLst/>
                          <a:latin typeface="+mn-lt"/>
                          <a:ea typeface="+mn-ea"/>
                          <a:cs typeface="+mn-cs"/>
                        </a:rPr>
                        <a:t> promotion </a:t>
                      </a:r>
                      <a:r>
                        <a:rPr lang="en-US" sz="800" kern="1200" dirty="0" smtClean="0">
                          <a:solidFill>
                            <a:schemeClr val="dk1"/>
                          </a:solidFill>
                          <a:effectLst/>
                          <a:latin typeface="+mn-lt"/>
                          <a:ea typeface="+mn-ea"/>
                          <a:cs typeface="+mn-cs"/>
                        </a:rPr>
                        <a:t>must be compliant with the C</a:t>
                      </a:r>
                      <a:r>
                        <a:rPr lang="en-US" sz="800" kern="1200" baseline="0" dirty="0" smtClean="0">
                          <a:solidFill>
                            <a:schemeClr val="dk1"/>
                          </a:solidFill>
                          <a:effectLst/>
                          <a:latin typeface="+mn-lt"/>
                          <a:ea typeface="+mn-ea"/>
                          <a:cs typeface="+mn-cs"/>
                        </a:rPr>
                        <a:t>onvention on the Rights of Persons with Disabilities and other international and regional human rights instruments.</a:t>
                      </a:r>
                      <a:endParaRPr lang="en-US" sz="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gn="ctr"/>
                      <a:r>
                        <a:rPr lang="en-US" sz="1300" kern="1200" dirty="0" smtClean="0">
                          <a:solidFill>
                            <a:schemeClr val="dk1"/>
                          </a:solidFill>
                          <a:latin typeface="+mn-lt"/>
                          <a:ea typeface="+mn-ea"/>
                          <a:cs typeface="+mn-cs"/>
                        </a:rPr>
                        <a:t>Evidence-based practice</a:t>
                      </a:r>
                    </a:p>
                    <a:p>
                      <a:pPr algn="ctr"/>
                      <a:endParaRPr lang="en-US" sz="800" u="none" kern="1200" dirty="0" smtClean="0">
                        <a:solidFill>
                          <a:schemeClr val="dk1"/>
                        </a:solidFill>
                        <a:effectLst/>
                        <a:latin typeface="+mn-lt"/>
                        <a:ea typeface="+mn-ea"/>
                        <a:cs typeface="+mn-cs"/>
                      </a:endParaRPr>
                    </a:p>
                    <a:p>
                      <a:pPr algn="ctr"/>
                      <a:r>
                        <a:rPr lang="en-US" sz="800" u="none" kern="1200" dirty="0" smtClean="0">
                          <a:solidFill>
                            <a:schemeClr val="dk1"/>
                          </a:solidFill>
                          <a:effectLst/>
                          <a:latin typeface="+mn-lt"/>
                          <a:ea typeface="+mn-ea"/>
                          <a:cs typeface="+mn-cs"/>
                        </a:rPr>
                        <a:t>Mental health s</a:t>
                      </a:r>
                      <a:r>
                        <a:rPr lang="en-US" sz="800" kern="1200" dirty="0" smtClean="0">
                          <a:solidFill>
                            <a:schemeClr val="dk1"/>
                          </a:solidFill>
                          <a:effectLst/>
                          <a:latin typeface="+mn-lt"/>
                          <a:ea typeface="+mn-ea"/>
                          <a:cs typeface="+mn-cs"/>
                        </a:rPr>
                        <a:t>trategies and interventions for treatment, prevention and promotion need to be based on scientific evidence and/or best practice, taking cultural</a:t>
                      </a:r>
                      <a:r>
                        <a:rPr lang="en-US" sz="800" kern="1200" baseline="0" dirty="0" smtClean="0">
                          <a:solidFill>
                            <a:schemeClr val="dk1"/>
                          </a:solidFill>
                          <a:effectLst/>
                          <a:latin typeface="+mn-lt"/>
                          <a:ea typeface="+mn-ea"/>
                          <a:cs typeface="+mn-cs"/>
                        </a:rPr>
                        <a:t> considerations into account</a:t>
                      </a:r>
                      <a:r>
                        <a:rPr lang="en-US" sz="800" kern="1200" dirty="0" smtClean="0">
                          <a:solidFill>
                            <a:schemeClr val="dk1"/>
                          </a:solidFill>
                          <a:effectLst/>
                          <a:latin typeface="+mn-lt"/>
                          <a:ea typeface="+mn-ea"/>
                          <a:cs typeface="+mn-cs"/>
                        </a:rPr>
                        <a:t>.</a:t>
                      </a:r>
                      <a:endParaRPr lang="en-US" sz="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tx1"/>
                          </a:solidFill>
                          <a:latin typeface="+mn-lt"/>
                        </a:rPr>
                        <a:t>Life course approach</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smtClean="0">
                        <a:solidFill>
                          <a:schemeClr val="tx1"/>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rPr>
                        <a:t>Policies, plans, and services for mental health need to take account of health and social  needs at all stages of the life course, including infancy, childhood, adolescence, adulthood and older</a:t>
                      </a:r>
                      <a:r>
                        <a:rPr lang="en-US" sz="800" baseline="0" dirty="0" smtClean="0">
                          <a:solidFill>
                            <a:schemeClr val="tx1"/>
                          </a:solidFill>
                          <a:latin typeface="+mn-lt"/>
                        </a:rPr>
                        <a:t> age.</a:t>
                      </a:r>
                      <a:endParaRPr lang="en-US" sz="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dk1"/>
                          </a:solidFill>
                          <a:latin typeface="+mn-lt"/>
                          <a:ea typeface="+mn-ea"/>
                          <a:cs typeface="+mn-cs"/>
                        </a:rPr>
                        <a:t>Multisectoral</a:t>
                      </a:r>
                      <a:r>
                        <a:rPr lang="en-US" sz="1300" kern="1200" baseline="0" dirty="0" smtClean="0">
                          <a:solidFill>
                            <a:schemeClr val="dk1"/>
                          </a:solidFill>
                          <a:latin typeface="+mn-lt"/>
                          <a:ea typeface="+mn-ea"/>
                          <a:cs typeface="+mn-cs"/>
                        </a:rPr>
                        <a:t> a</a:t>
                      </a:r>
                      <a:r>
                        <a:rPr lang="en-US" sz="1300" kern="1200" dirty="0" smtClean="0">
                          <a:solidFill>
                            <a:schemeClr val="dk1"/>
                          </a:solidFill>
                          <a:latin typeface="+mn-lt"/>
                          <a:ea typeface="+mn-ea"/>
                          <a:cs typeface="+mn-cs"/>
                        </a:rPr>
                        <a:t>pproach</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dk1"/>
                          </a:solidFill>
                          <a:effectLst/>
                          <a:latin typeface="+mn-lt"/>
                          <a:ea typeface="+mn-ea"/>
                          <a:cs typeface="+mn-cs"/>
                        </a:rPr>
                        <a:t>A comprehensive and coordinated response for mental health requires</a:t>
                      </a:r>
                      <a:r>
                        <a:rPr lang="en-US" sz="800" kern="1200" baseline="0" dirty="0" smtClean="0">
                          <a:solidFill>
                            <a:schemeClr val="dk1"/>
                          </a:solidFill>
                          <a:effectLst/>
                          <a:latin typeface="+mn-lt"/>
                          <a:ea typeface="+mn-ea"/>
                          <a:cs typeface="+mn-cs"/>
                        </a:rPr>
                        <a:t> partnership with multiple public sectors</a:t>
                      </a:r>
                      <a:r>
                        <a:rPr lang="en-US" sz="800" kern="1200" dirty="0" smtClean="0">
                          <a:solidFill>
                            <a:schemeClr val="dk1"/>
                          </a:solidFill>
                          <a:effectLst/>
                          <a:latin typeface="+mn-lt"/>
                          <a:ea typeface="+mn-ea"/>
                          <a:cs typeface="+mn-cs"/>
                        </a:rPr>
                        <a:t> such as health, education, employment, judicial</a:t>
                      </a:r>
                      <a:r>
                        <a:rPr lang="en-US" sz="800" kern="1200" baseline="0" dirty="0" smtClean="0">
                          <a:solidFill>
                            <a:schemeClr val="dk1"/>
                          </a:solidFill>
                          <a:effectLst/>
                          <a:latin typeface="+mn-lt"/>
                          <a:ea typeface="+mn-ea"/>
                          <a:cs typeface="+mn-cs"/>
                        </a:rPr>
                        <a:t>, housing, </a:t>
                      </a:r>
                      <a:r>
                        <a:rPr lang="en-US" sz="800" kern="1200" dirty="0" smtClean="0">
                          <a:solidFill>
                            <a:schemeClr val="dk1"/>
                          </a:solidFill>
                          <a:effectLst/>
                          <a:latin typeface="+mn-lt"/>
                          <a:ea typeface="+mn-ea"/>
                          <a:cs typeface="+mn-cs"/>
                        </a:rPr>
                        <a:t>social and other relevant sectors as well as the private sector, as appropriate to the country situation.</a:t>
                      </a:r>
                      <a:endParaRPr lang="en-US" sz="800" dirty="0">
                        <a:solidFill>
                          <a:srgbClr val="0070C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mn-lt"/>
                          <a:ea typeface="+mn-ea"/>
                          <a:cs typeface="+mn-cs"/>
                        </a:rPr>
                        <a:t>Empowerment of persons with mental disorders and psychosocial disabilities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Persons with mental disorders and psychosocial disabilities should be empowered and involved in mental health advocacy, policy, planning, legislation, service provision, monitoring, research and evaluation. </a:t>
                      </a:r>
                      <a:endParaRPr lang="en-US" sz="800" dirty="0">
                        <a:solidFill>
                          <a:srgbClr val="0070C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712484">
                <a:tc gridSpan="8">
                  <a:txBody>
                    <a:bodyPr/>
                    <a:lstStyle/>
                    <a:p>
                      <a:pPr marL="0" algn="ctr" defTabSz="914400" rtl="0" eaLnBrk="1" latinLnBrk="0" hangingPunct="1"/>
                      <a:r>
                        <a:rPr lang="en-US" sz="1800" kern="1200" dirty="0" smtClean="0">
                          <a:solidFill>
                            <a:srgbClr val="0070C0"/>
                          </a:solidFill>
                          <a:latin typeface="+mn-lt"/>
                          <a:ea typeface="+mn-ea"/>
                          <a:cs typeface="+mn-cs"/>
                        </a:rPr>
                        <a:t>Goal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mn-cs"/>
                        </a:rPr>
                        <a:t>To promote mental well-being, prevent mental disorders, provide care, enhance recovery, promote human rights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mn-cs"/>
                        </a:rPr>
                        <a:t>and reduce the mortality, morbidity and disability for persons with mental disorders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447">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rgbClr val="0070C0"/>
                          </a:solidFill>
                          <a:latin typeface="+mn-lt"/>
                          <a:ea typeface="+mn-ea"/>
                          <a:cs typeface="+mn-cs"/>
                        </a:rPr>
                        <a:t>Objectives and Targets</a:t>
                      </a:r>
                      <a:endParaRPr lang="en-US" sz="1600" kern="1200" dirty="0">
                        <a:solidFill>
                          <a:srgbClr val="0070C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14179">
                <a:tc gridSpan="2">
                  <a:txBody>
                    <a:bodyPr/>
                    <a:lstStyle/>
                    <a:p>
                      <a:pPr marL="0" indent="0" algn="l">
                        <a:buFont typeface="+mj-lt"/>
                        <a:buNone/>
                      </a:pPr>
                      <a:r>
                        <a:rPr lang="en-US" sz="1000" b="1" i="1" dirty="0" smtClean="0">
                          <a:effectLst/>
                          <a:latin typeface="+mn-lt"/>
                          <a:ea typeface="SimSun"/>
                          <a:cs typeface="Times New Roman"/>
                        </a:rPr>
                        <a:t>1. To strengthen effective leadership and governance for mental health</a:t>
                      </a:r>
                    </a:p>
                    <a:p>
                      <a:pPr marL="0" indent="0" algn="l">
                        <a:buFont typeface="+mj-lt"/>
                        <a:buNone/>
                      </a:pPr>
                      <a:endParaRPr lang="en-US" sz="1000" dirty="0" smtClean="0">
                        <a:effectLst/>
                        <a:latin typeface="+mn-lt"/>
                        <a:ea typeface="SimSun"/>
                        <a:cs typeface="Times New Roman"/>
                      </a:endParaRPr>
                    </a:p>
                    <a:p>
                      <a:pPr marL="0" indent="0" algn="l">
                        <a:buFont typeface="+mj-lt"/>
                        <a:buNone/>
                      </a:pPr>
                      <a:r>
                        <a:rPr lang="en-US" sz="1000" i="1" u="sng" dirty="0" smtClean="0">
                          <a:solidFill>
                            <a:srgbClr val="FF0000"/>
                          </a:solidFill>
                          <a:effectLst/>
                          <a:latin typeface="+mn-lt"/>
                          <a:ea typeface="SimSun"/>
                          <a:cs typeface="Times New Roman"/>
                        </a:rPr>
                        <a:t>Global target 1.1</a:t>
                      </a:r>
                      <a:r>
                        <a:rPr lang="en-US" sz="1000" i="1" dirty="0" smtClean="0">
                          <a:solidFill>
                            <a:srgbClr val="FF0000"/>
                          </a:solidFill>
                          <a:effectLst/>
                          <a:latin typeface="+mn-lt"/>
                          <a:ea typeface="SimSun"/>
                          <a:cs typeface="Times New Roman"/>
                        </a:rPr>
                        <a:t>:</a:t>
                      </a:r>
                      <a:r>
                        <a:rPr lang="en-US" sz="1000" i="1" baseline="0" dirty="0" smtClean="0">
                          <a:solidFill>
                            <a:srgbClr val="FF0000"/>
                          </a:solidFill>
                          <a:effectLst/>
                          <a:latin typeface="+mn-lt"/>
                          <a:ea typeface="SimSun"/>
                          <a:cs typeface="Times New Roman"/>
                        </a:rPr>
                        <a:t> </a:t>
                      </a:r>
                      <a:r>
                        <a:rPr lang="en-US" sz="1000" i="1" dirty="0" smtClean="0">
                          <a:solidFill>
                            <a:srgbClr val="FF0000"/>
                          </a:solidFill>
                          <a:effectLst/>
                          <a:latin typeface="+mn-lt"/>
                          <a:ea typeface="SimSun"/>
                          <a:cs typeface="Times New Roman"/>
                        </a:rPr>
                        <a:t>80% of countries will have developed or updated their policy/plan</a:t>
                      </a:r>
                      <a:r>
                        <a:rPr lang="en-US" sz="1000" i="1" baseline="0" dirty="0" smtClean="0">
                          <a:solidFill>
                            <a:srgbClr val="FF0000"/>
                          </a:solidFill>
                          <a:effectLst/>
                          <a:latin typeface="+mn-lt"/>
                          <a:ea typeface="SimSun"/>
                          <a:cs typeface="Times New Roman"/>
                        </a:rPr>
                        <a:t> for mental health in line with international and regional human rights instruments (by the year 2020)</a:t>
                      </a:r>
                      <a:r>
                        <a:rPr lang="en-US" sz="1000" i="1" dirty="0" smtClean="0">
                          <a:solidFill>
                            <a:srgbClr val="FF0000"/>
                          </a:solidFill>
                          <a:effectLst/>
                          <a:latin typeface="+mn-lt"/>
                          <a:ea typeface="SimSun"/>
                          <a:cs typeface="Times New Roman"/>
                        </a:rPr>
                        <a:t>.</a:t>
                      </a:r>
                      <a:r>
                        <a:rPr lang="en-US" sz="1000" dirty="0" smtClean="0">
                          <a:solidFill>
                            <a:srgbClr val="FF0000"/>
                          </a:solidFill>
                          <a:effectLst/>
                          <a:latin typeface="+mn-lt"/>
                          <a:ea typeface="SimSun"/>
                          <a:cs typeface="Times New Roman"/>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000" b="0" i="1" u="none" strike="noStrike" kern="1200" cap="none" spc="0" normalizeH="0" baseline="0" noProof="0" dirty="0" smtClean="0">
                        <a:ln>
                          <a:noFill/>
                        </a:ln>
                        <a:solidFill>
                          <a:prstClr val="black"/>
                        </a:solidFill>
                        <a:effectLst/>
                        <a:uLnTx/>
                        <a:uFillTx/>
                        <a:latin typeface="+mn-lt"/>
                        <a:ea typeface="SimSun"/>
                        <a:cs typeface="Times New Roman"/>
                      </a:endParaRPr>
                    </a:p>
                    <a:p>
                      <a:pPr marL="0" indent="0" algn="l">
                        <a:buFont typeface="+mj-lt"/>
                        <a:buNone/>
                      </a:pPr>
                      <a:r>
                        <a:rPr lang="en-US" sz="1000" i="1" u="sng" dirty="0" smtClean="0">
                          <a:solidFill>
                            <a:srgbClr val="FF0000"/>
                          </a:solidFill>
                          <a:effectLst/>
                          <a:latin typeface="+mn-lt"/>
                          <a:ea typeface="SimSun"/>
                          <a:cs typeface="Times New Roman"/>
                        </a:rPr>
                        <a:t>Global target 1.2</a:t>
                      </a:r>
                      <a:r>
                        <a:rPr lang="en-US" sz="1000" i="1" dirty="0" smtClean="0">
                          <a:solidFill>
                            <a:srgbClr val="FF0000"/>
                          </a:solidFill>
                          <a:effectLst/>
                          <a:latin typeface="+mn-lt"/>
                          <a:ea typeface="SimSun"/>
                          <a:cs typeface="Times New Roman"/>
                        </a:rPr>
                        <a:t>:</a:t>
                      </a:r>
                      <a:r>
                        <a:rPr lang="en-US" sz="1000" i="1" baseline="0" dirty="0" smtClean="0">
                          <a:solidFill>
                            <a:srgbClr val="FF0000"/>
                          </a:solidFill>
                          <a:effectLst/>
                          <a:latin typeface="+mn-lt"/>
                          <a:ea typeface="SimSun"/>
                          <a:cs typeface="Times New Roman"/>
                        </a:rPr>
                        <a:t> 5</a:t>
                      </a:r>
                      <a:r>
                        <a:rPr lang="en-US" sz="1000" i="1" dirty="0" smtClean="0">
                          <a:solidFill>
                            <a:srgbClr val="FF0000"/>
                          </a:solidFill>
                          <a:effectLst/>
                          <a:latin typeface="+mn-lt"/>
                          <a:ea typeface="SimSun"/>
                          <a:cs typeface="Times New Roman"/>
                        </a:rPr>
                        <a:t>0% of countries will have developed or updated their law </a:t>
                      </a:r>
                      <a:r>
                        <a:rPr lang="en-US" sz="1000" i="1" baseline="0" dirty="0" smtClean="0">
                          <a:solidFill>
                            <a:srgbClr val="FF0000"/>
                          </a:solidFill>
                          <a:effectLst/>
                          <a:latin typeface="+mn-lt"/>
                          <a:ea typeface="SimSun"/>
                          <a:cs typeface="Times New Roman"/>
                        </a:rPr>
                        <a:t>for mental health in line with international and regional human rights instruments (by the year 2020)</a:t>
                      </a:r>
                      <a:r>
                        <a:rPr lang="en-US" sz="1000" i="1" dirty="0" smtClean="0">
                          <a:solidFill>
                            <a:srgbClr val="FF0000"/>
                          </a:solidFill>
                          <a:effectLst/>
                          <a:latin typeface="+mn-lt"/>
                          <a:ea typeface="SimSun"/>
                          <a:cs typeface="Times New Roman"/>
                        </a:rPr>
                        <a:t>.</a:t>
                      </a:r>
                      <a:r>
                        <a:rPr lang="en-US" sz="1000" dirty="0" smtClean="0">
                          <a:solidFill>
                            <a:srgbClr val="FF0000"/>
                          </a:solidFill>
                          <a:effectLst/>
                          <a:latin typeface="+mn-lt"/>
                          <a:ea typeface="SimSun"/>
                          <a:cs typeface="Times New Roman"/>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marL="0" indent="0" algn="l">
                        <a:buFont typeface="+mj-lt"/>
                        <a:buNone/>
                      </a:pPr>
                      <a:r>
                        <a:rPr lang="en-US" sz="1000" b="1" i="1" dirty="0" smtClean="0">
                          <a:effectLst/>
                          <a:latin typeface="+mn-lt"/>
                          <a:ea typeface="SimSun"/>
                          <a:cs typeface="Times New Roman"/>
                        </a:rPr>
                        <a:t>2. To provide comprehensive, integrated and responsive mental health and social care services in community-based</a:t>
                      </a:r>
                      <a:r>
                        <a:rPr lang="en-US" sz="1000" b="1" i="1" baseline="0" dirty="0" smtClean="0">
                          <a:effectLst/>
                          <a:latin typeface="+mn-lt"/>
                          <a:ea typeface="SimSun"/>
                          <a:cs typeface="Times New Roman"/>
                        </a:rPr>
                        <a:t> </a:t>
                      </a:r>
                      <a:r>
                        <a:rPr lang="en-US" sz="1000" b="1" i="1" dirty="0" smtClean="0">
                          <a:effectLst/>
                          <a:latin typeface="+mn-lt"/>
                          <a:ea typeface="SimSun"/>
                          <a:cs typeface="Times New Roman"/>
                        </a:rPr>
                        <a:t>settings</a:t>
                      </a:r>
                    </a:p>
                    <a:p>
                      <a:pPr marL="0" indent="0" algn="l">
                        <a:buFont typeface="+mj-lt"/>
                        <a:buNone/>
                      </a:pPr>
                      <a:endParaRPr lang="en-US" sz="1000" i="1" dirty="0" smtClean="0">
                        <a:effectLst/>
                        <a:latin typeface="+mn-lt"/>
                        <a:ea typeface="SimSun"/>
                        <a:cs typeface="Times New Roman"/>
                      </a:endParaRPr>
                    </a:p>
                    <a:p>
                      <a:pPr marL="0" indent="0" algn="l">
                        <a:buFont typeface="+mj-lt"/>
                        <a:buNone/>
                      </a:pPr>
                      <a:r>
                        <a:rPr lang="en-US" sz="1000" i="1" u="sng" dirty="0" smtClean="0">
                          <a:solidFill>
                            <a:srgbClr val="FF0000"/>
                          </a:solidFill>
                          <a:effectLst/>
                          <a:latin typeface="+mn-lt"/>
                          <a:ea typeface="SimSun"/>
                          <a:cs typeface="Times New Roman"/>
                        </a:rPr>
                        <a:t>Global target 2</a:t>
                      </a:r>
                      <a:r>
                        <a:rPr lang="en-US" sz="1000" i="1" dirty="0" smtClean="0">
                          <a:solidFill>
                            <a:srgbClr val="FF0000"/>
                          </a:solidFill>
                          <a:effectLst/>
                          <a:latin typeface="+mn-lt"/>
                          <a:ea typeface="SimSun"/>
                          <a:cs typeface="Times New Roman"/>
                        </a:rPr>
                        <a:t>: Service</a:t>
                      </a:r>
                      <a:r>
                        <a:rPr lang="en-US" sz="1000" i="1" baseline="0" dirty="0" smtClean="0">
                          <a:solidFill>
                            <a:srgbClr val="FF0000"/>
                          </a:solidFill>
                          <a:effectLst/>
                          <a:latin typeface="+mn-lt"/>
                          <a:ea typeface="SimSun"/>
                          <a:cs typeface="Times New Roman"/>
                        </a:rPr>
                        <a:t> coverage for severe mental disorders will have increased by 20%</a:t>
                      </a:r>
                      <a:r>
                        <a:rPr lang="en-US" sz="1000" i="1" dirty="0" smtClean="0">
                          <a:solidFill>
                            <a:srgbClr val="FF0000"/>
                          </a:solidFill>
                          <a:effectLst/>
                          <a:latin typeface="+mn-lt"/>
                          <a:ea typeface="SimSun"/>
                          <a:cs typeface="Times New Roman"/>
                        </a:rPr>
                        <a:t> (by the year 2020).</a:t>
                      </a:r>
                      <a:endParaRPr lang="en-US" sz="1000" i="1" kern="1200" dirty="0">
                        <a:solidFill>
                          <a:srgbClr val="FF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indent="0" algn="l">
                        <a:buFont typeface="+mj-lt"/>
                        <a:buNone/>
                      </a:pPr>
                      <a:endParaRPr lang="en-US" sz="1100" i="1" kern="1200" dirty="0">
                        <a:solidFill>
                          <a:srgbClr val="FF0000"/>
                        </a:solidFill>
                        <a:effectLst/>
                        <a:latin typeface="+mn-lt"/>
                        <a:ea typeface="+mn-ea"/>
                        <a:cs typeface="+mn-cs"/>
                      </a:endParaRPr>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lvl="0" indent="0" rtl="0">
                        <a:lnSpc>
                          <a:spcPct val="105000"/>
                        </a:lnSpc>
                        <a:spcAft>
                          <a:spcPts val="1000"/>
                        </a:spcAft>
                        <a:buFont typeface="+mj-lt"/>
                        <a:buNone/>
                      </a:pPr>
                      <a:r>
                        <a:rPr lang="en-US" sz="1000" b="1" i="1" dirty="0" smtClean="0">
                          <a:effectLst/>
                          <a:latin typeface="+mn-lt"/>
                          <a:ea typeface="SimSun"/>
                          <a:cs typeface="Times New Roman"/>
                        </a:rPr>
                        <a:t>3.</a:t>
                      </a:r>
                      <a:r>
                        <a:rPr lang="en-US" sz="1000" b="1" i="1" dirty="0" smtClean="0">
                          <a:solidFill>
                            <a:schemeClr val="tx1"/>
                          </a:solidFill>
                          <a:effectLst/>
                          <a:latin typeface="+mn-lt"/>
                          <a:ea typeface="SimSun"/>
                          <a:cs typeface="Times New Roman"/>
                        </a:rPr>
                        <a:t> To implement</a:t>
                      </a:r>
                      <a:r>
                        <a:rPr lang="en-US" sz="1000" b="1" i="1" baseline="0" dirty="0" smtClean="0">
                          <a:solidFill>
                            <a:schemeClr val="tx1"/>
                          </a:solidFill>
                          <a:effectLst/>
                          <a:latin typeface="+mn-lt"/>
                          <a:ea typeface="SimSun"/>
                          <a:cs typeface="Times New Roman"/>
                        </a:rPr>
                        <a:t> strategies for </a:t>
                      </a:r>
                      <a:r>
                        <a:rPr lang="en-US" sz="1000" b="1" i="1" dirty="0" smtClean="0">
                          <a:effectLst/>
                          <a:latin typeface="+mn-lt"/>
                          <a:ea typeface="SimSun"/>
                          <a:cs typeface="Times New Roman"/>
                        </a:rPr>
                        <a:t>promotion and prevention in mental health</a:t>
                      </a:r>
                    </a:p>
                    <a:p>
                      <a:pPr marL="0" lvl="0" indent="0" rtl="0">
                        <a:lnSpc>
                          <a:spcPct val="105000"/>
                        </a:lnSpc>
                        <a:spcAft>
                          <a:spcPts val="1000"/>
                        </a:spcAft>
                        <a:buFont typeface="+mj-lt"/>
                        <a:buNone/>
                      </a:pPr>
                      <a:r>
                        <a:rPr lang="en-US" sz="1000" i="1" u="sng" dirty="0" smtClean="0">
                          <a:solidFill>
                            <a:srgbClr val="FF0000"/>
                          </a:solidFill>
                          <a:effectLst/>
                          <a:latin typeface="+mn-lt"/>
                          <a:ea typeface="SimSun"/>
                          <a:cs typeface="Times New Roman"/>
                        </a:rPr>
                        <a:t>Global target 3.1</a:t>
                      </a:r>
                      <a:r>
                        <a:rPr lang="en-US" sz="1000" i="1" dirty="0" smtClean="0">
                          <a:solidFill>
                            <a:srgbClr val="FF0000"/>
                          </a:solidFill>
                          <a:effectLst/>
                          <a:latin typeface="+mn-lt"/>
                          <a:ea typeface="SimSun"/>
                          <a:cs typeface="Times New Roman"/>
                        </a:rPr>
                        <a:t>: 80% of countries will have at least two functioning national, multisectoral</a:t>
                      </a:r>
                      <a:r>
                        <a:rPr lang="en-US" sz="1000" i="1" baseline="0" dirty="0" smtClean="0">
                          <a:solidFill>
                            <a:srgbClr val="FF0000"/>
                          </a:solidFill>
                          <a:effectLst/>
                          <a:latin typeface="+mn-lt"/>
                          <a:ea typeface="SimSun"/>
                          <a:cs typeface="Times New Roman"/>
                        </a:rPr>
                        <a:t> </a:t>
                      </a:r>
                      <a:r>
                        <a:rPr lang="en-US" sz="1000" i="1" dirty="0" smtClean="0">
                          <a:solidFill>
                            <a:srgbClr val="FF0000"/>
                          </a:solidFill>
                          <a:effectLst/>
                          <a:latin typeface="+mn-lt"/>
                          <a:ea typeface="SimSun"/>
                          <a:cs typeface="Times New Roman"/>
                        </a:rPr>
                        <a:t>mental health promotion and prevention </a:t>
                      </a:r>
                      <a:r>
                        <a:rPr lang="en-US" sz="1000" i="1" dirty="0" err="1" smtClean="0">
                          <a:solidFill>
                            <a:srgbClr val="FF0000"/>
                          </a:solidFill>
                          <a:effectLst/>
                          <a:latin typeface="+mn-lt"/>
                          <a:ea typeface="SimSun"/>
                          <a:cs typeface="Times New Roman"/>
                        </a:rPr>
                        <a:t>programmes</a:t>
                      </a:r>
                      <a:r>
                        <a:rPr lang="en-US" sz="1000" i="1" dirty="0" smtClean="0">
                          <a:solidFill>
                            <a:srgbClr val="FF0000"/>
                          </a:solidFill>
                          <a:effectLst/>
                          <a:latin typeface="+mn-lt"/>
                          <a:ea typeface="SimSun"/>
                          <a:cs typeface="Times New Roman"/>
                        </a:rPr>
                        <a:t> (by the year 2020</a:t>
                      </a:r>
                      <a:r>
                        <a:rPr lang="en-US" sz="1000" i="1" baseline="0" dirty="0" smtClean="0">
                          <a:solidFill>
                            <a:srgbClr val="FF0000"/>
                          </a:solidFill>
                          <a:effectLst/>
                          <a:latin typeface="+mn-lt"/>
                          <a:ea typeface="SimSun"/>
                          <a:cs typeface="Times New Roman"/>
                        </a:rPr>
                        <a:t>)</a:t>
                      </a:r>
                      <a:r>
                        <a:rPr lang="en-US" sz="1000" i="1" dirty="0" smtClean="0">
                          <a:solidFill>
                            <a:srgbClr val="FF0000"/>
                          </a:solidFill>
                          <a:effectLst/>
                          <a:latin typeface="+mn-lt"/>
                          <a:ea typeface="SimSun"/>
                          <a:cs typeface="Times New Roman"/>
                        </a:rPr>
                        <a:t>. </a:t>
                      </a:r>
                    </a:p>
                    <a:p>
                      <a:pPr marL="0" lvl="0" indent="0" rtl="0">
                        <a:lnSpc>
                          <a:spcPct val="105000"/>
                        </a:lnSpc>
                        <a:spcAft>
                          <a:spcPts val="1000"/>
                        </a:spcAft>
                        <a:buFont typeface="+mj-lt"/>
                        <a:buNone/>
                      </a:pPr>
                      <a:r>
                        <a:rPr lang="en-US" sz="1000" i="1" u="sng" dirty="0" smtClean="0">
                          <a:solidFill>
                            <a:srgbClr val="FF0000"/>
                          </a:solidFill>
                          <a:effectLst/>
                          <a:latin typeface="+mn-lt"/>
                          <a:ea typeface="SimSun"/>
                          <a:cs typeface="Times New Roman"/>
                        </a:rPr>
                        <a:t>Global target 3.2</a:t>
                      </a:r>
                      <a:r>
                        <a:rPr lang="en-US" sz="1000" i="1" dirty="0" smtClean="0">
                          <a:solidFill>
                            <a:srgbClr val="FF0000"/>
                          </a:solidFill>
                          <a:effectLst/>
                          <a:latin typeface="+mn-lt"/>
                          <a:ea typeface="SimSun"/>
                          <a:cs typeface="Times New Roman"/>
                        </a:rPr>
                        <a:t>: The</a:t>
                      </a:r>
                      <a:r>
                        <a:rPr lang="en-US" sz="1000" i="1" baseline="0" dirty="0" smtClean="0">
                          <a:solidFill>
                            <a:srgbClr val="FF0000"/>
                          </a:solidFill>
                          <a:effectLst/>
                          <a:latin typeface="+mn-lt"/>
                          <a:ea typeface="SimSun"/>
                          <a:cs typeface="Times New Roman"/>
                        </a:rPr>
                        <a:t> r</a:t>
                      </a:r>
                      <a:r>
                        <a:rPr lang="en-US" sz="1000" i="1" dirty="0" smtClean="0">
                          <a:solidFill>
                            <a:srgbClr val="FF0000"/>
                          </a:solidFill>
                          <a:effectLst/>
                          <a:latin typeface="+mn-lt"/>
                          <a:ea typeface="SimSun"/>
                          <a:cs typeface="Times New Roman"/>
                        </a:rPr>
                        <a:t>ate of suicide in</a:t>
                      </a:r>
                      <a:r>
                        <a:rPr lang="en-US" sz="1000" i="1" baseline="0" dirty="0" smtClean="0">
                          <a:solidFill>
                            <a:srgbClr val="FF0000"/>
                          </a:solidFill>
                          <a:effectLst/>
                          <a:latin typeface="+mn-lt"/>
                          <a:ea typeface="SimSun"/>
                          <a:cs typeface="Times New Roman"/>
                        </a:rPr>
                        <a:t> countries will be reduced by 10% (by the year 2020).</a:t>
                      </a:r>
                      <a:endParaRPr lang="en-US" sz="1000" i="1" dirty="0">
                        <a:solidFill>
                          <a:srgbClr val="FF0000"/>
                        </a:solidFill>
                        <a:effectLst/>
                        <a:latin typeface="+mn-lt"/>
                        <a:ea typeface="SimSu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b="1" i="1" dirty="0" smtClean="0">
                          <a:effectLst/>
                          <a:latin typeface="+mn-lt"/>
                          <a:ea typeface="SimSun"/>
                          <a:cs typeface="Times New Roman"/>
                        </a:rPr>
                        <a:t>4. To strengthen information systems, evidence and research for mental health</a:t>
                      </a:r>
                      <a:r>
                        <a:rPr lang="en-US" sz="1000" dirty="0" smtClean="0">
                          <a:effectLst/>
                          <a:latin typeface="+mn-lt"/>
                          <a:ea typeface="SimSun"/>
                          <a:cs typeface="Times New Roman"/>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i="1" dirty="0" smtClean="0">
                        <a:solidFill>
                          <a:srgbClr val="FF0000"/>
                        </a:solidFill>
                        <a:effectLst/>
                        <a:latin typeface="+mn-lt"/>
                        <a:ea typeface="SimSun"/>
                        <a:cs typeface="Times New Roman"/>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000" i="1" u="sng" dirty="0" smtClean="0">
                          <a:solidFill>
                            <a:srgbClr val="FF0000"/>
                          </a:solidFill>
                          <a:effectLst/>
                          <a:latin typeface="+mn-lt"/>
                          <a:ea typeface="SimSun"/>
                          <a:cs typeface="Times New Roman"/>
                        </a:rPr>
                        <a:t>Global target 4</a:t>
                      </a:r>
                      <a:r>
                        <a:rPr lang="en-US" sz="1000" i="1" dirty="0" smtClean="0">
                          <a:solidFill>
                            <a:srgbClr val="FF0000"/>
                          </a:solidFill>
                          <a:effectLst/>
                          <a:latin typeface="+mn-lt"/>
                          <a:ea typeface="SimSun"/>
                          <a:cs typeface="Times New Roman"/>
                        </a:rPr>
                        <a:t>: 80% of countries will be routinely collecting and reporting at least a core set of </a:t>
                      </a:r>
                      <a:r>
                        <a:rPr lang="en-US" sz="1000" i="1" baseline="0" dirty="0" smtClean="0">
                          <a:solidFill>
                            <a:srgbClr val="FF0000"/>
                          </a:solidFill>
                          <a:effectLst/>
                          <a:latin typeface="+mn-lt"/>
                          <a:ea typeface="SimSun"/>
                          <a:cs typeface="Times New Roman"/>
                        </a:rPr>
                        <a:t>m</a:t>
                      </a:r>
                      <a:r>
                        <a:rPr lang="en-US" sz="1000" i="1" dirty="0" smtClean="0">
                          <a:solidFill>
                            <a:srgbClr val="FF0000"/>
                          </a:solidFill>
                          <a:effectLst/>
                          <a:latin typeface="+mn-lt"/>
                          <a:ea typeface="SimSun"/>
                          <a:cs typeface="Times New Roman"/>
                        </a:rPr>
                        <a:t>ental health indicators</a:t>
                      </a:r>
                      <a:r>
                        <a:rPr lang="en-US" sz="1000" i="1" baseline="0" dirty="0" smtClean="0">
                          <a:solidFill>
                            <a:srgbClr val="FF0000"/>
                          </a:solidFill>
                          <a:effectLst/>
                          <a:latin typeface="+mn-lt"/>
                          <a:ea typeface="SimSun"/>
                          <a:cs typeface="Times New Roman"/>
                        </a:rPr>
                        <a:t> every two years through their national health and social information systems</a:t>
                      </a:r>
                      <a:r>
                        <a:rPr lang="en-US" sz="1000" i="1" dirty="0" smtClean="0">
                          <a:solidFill>
                            <a:srgbClr val="FF0000"/>
                          </a:solidFill>
                          <a:effectLst/>
                          <a:latin typeface="+mn-lt"/>
                          <a:ea typeface="SimSun"/>
                          <a:cs typeface="Times New Roman"/>
                        </a:rPr>
                        <a:t> (by the year 2020).</a:t>
                      </a:r>
                      <a:endParaRPr lang="en-US" sz="10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100" kern="1200" dirty="0">
                        <a:solidFill>
                          <a:schemeClr val="dk1"/>
                        </a:solidFill>
                        <a:effectLst/>
                        <a:latin typeface="+mn-lt"/>
                        <a:ea typeface="+mn-ea"/>
                        <a:cs typeface="+mn-cs"/>
                      </a:endParaRPr>
                    </a:p>
                  </a:txBody>
                  <a:tcPr marL="106934" marR="106934" marT="50408" marB="504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2422469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133600"/>
          </a:xfrm>
        </p:spPr>
        <p:txBody>
          <a:bodyPr>
            <a:normAutofit fontScale="90000"/>
          </a:bodyPr>
          <a:lstStyle/>
          <a:p>
            <a:r>
              <a:rPr lang="en-GB" b="1" dirty="0" smtClean="0">
                <a:solidFill>
                  <a:srgbClr val="0000FF"/>
                </a:solidFill>
              </a:rPr>
              <a:t/>
            </a:r>
            <a:br>
              <a:rPr lang="en-GB" b="1" dirty="0" smtClean="0">
                <a:solidFill>
                  <a:srgbClr val="0000FF"/>
                </a:solidFill>
              </a:rPr>
            </a:br>
            <a:r>
              <a:rPr lang="en-GB" b="1" dirty="0" smtClean="0">
                <a:solidFill>
                  <a:srgbClr val="0000FF"/>
                </a:solidFill>
              </a:rPr>
              <a:t/>
            </a:r>
            <a:br>
              <a:rPr lang="en-GB" b="1" dirty="0" smtClean="0">
                <a:solidFill>
                  <a:srgbClr val="0000FF"/>
                </a:solidFill>
              </a:rPr>
            </a:br>
            <a:r>
              <a:rPr lang="en-GB" b="1" dirty="0" smtClean="0">
                <a:solidFill>
                  <a:srgbClr val="0000FF"/>
                </a:solidFill>
              </a:rPr>
              <a:t/>
            </a:r>
            <a:br>
              <a:rPr lang="en-GB" b="1" dirty="0" smtClean="0">
                <a:solidFill>
                  <a:srgbClr val="0000FF"/>
                </a:solidFill>
              </a:rPr>
            </a:br>
            <a:r>
              <a:rPr lang="en-GB" sz="4900" b="1" dirty="0" smtClean="0">
                <a:solidFill>
                  <a:srgbClr val="0000FF"/>
                </a:solidFill>
              </a:rPr>
              <a:t>GMH and NGOs</a:t>
            </a:r>
            <a:r>
              <a:rPr lang="en-GB" sz="4900" dirty="0" smtClean="0">
                <a:solidFill>
                  <a:srgbClr val="0000FF"/>
                </a:solidFill>
              </a:rPr>
              <a:t> </a:t>
            </a:r>
            <a:r>
              <a:rPr lang="en-GB" sz="5400" dirty="0" smtClean="0">
                <a:solidFill>
                  <a:srgbClr val="0000FF"/>
                </a:solidFill>
              </a:rPr>
              <a:t/>
            </a:r>
            <a:br>
              <a:rPr lang="en-GB" sz="5400" dirty="0" smtClean="0">
                <a:solidFill>
                  <a:srgbClr val="0000FF"/>
                </a:solidFill>
              </a:rPr>
            </a:br>
            <a:r>
              <a:rPr lang="en-GB" sz="4000" i="1" dirty="0" smtClean="0">
                <a:solidFill>
                  <a:srgbClr val="0000FF"/>
                </a:solidFill>
              </a:rPr>
              <a:t>Working Together Well!</a:t>
            </a:r>
            <a:r>
              <a:rPr lang="en-GB" i="1" dirty="0" smtClean="0">
                <a:solidFill>
                  <a:srgbClr val="0000FF"/>
                </a:solidFill>
              </a:rPr>
              <a:t/>
            </a:r>
            <a:br>
              <a:rPr lang="en-GB" i="1" dirty="0" smtClean="0">
                <a:solidFill>
                  <a:srgbClr val="0000FF"/>
                </a:solidFill>
              </a:rPr>
            </a:br>
            <a:r>
              <a:rPr lang="en-US" sz="3100" dirty="0" smtClean="0"/>
              <a:t>Mental </a:t>
            </a:r>
            <a:r>
              <a:rPr lang="en-US" sz="3100" dirty="0" err="1" smtClean="0"/>
              <a:t>helse</a:t>
            </a:r>
            <a:r>
              <a:rPr lang="en-US" sz="3100" dirty="0" smtClean="0"/>
              <a:t> </a:t>
            </a:r>
            <a:r>
              <a:rPr lang="en-US" sz="3100" dirty="0" err="1" smtClean="0"/>
              <a:t>som</a:t>
            </a:r>
            <a:r>
              <a:rPr lang="en-US" sz="3100" dirty="0" smtClean="0"/>
              <a:t> global </a:t>
            </a:r>
            <a:r>
              <a:rPr lang="en-US" sz="3100" dirty="0" err="1" smtClean="0"/>
              <a:t>utfordring</a:t>
            </a:r>
            <a:r>
              <a:rPr lang="en-US" sz="3100" dirty="0" smtClean="0"/>
              <a:t>.</a:t>
            </a:r>
            <a:br>
              <a:rPr lang="en-US" sz="3100" dirty="0" smtClean="0"/>
            </a:br>
            <a:r>
              <a:rPr lang="en-GB" sz="3100" dirty="0" smtClean="0"/>
              <a:t> </a:t>
            </a:r>
            <a:r>
              <a:rPr lang="en-GB" sz="3100" dirty="0" err="1" smtClean="0"/>
              <a:t>Hva</a:t>
            </a:r>
            <a:r>
              <a:rPr lang="en-GB" sz="3100" dirty="0" smtClean="0"/>
              <a:t> </a:t>
            </a:r>
            <a:r>
              <a:rPr lang="en-GB" sz="3100" dirty="0" err="1" smtClean="0"/>
              <a:t>kan</a:t>
            </a:r>
            <a:r>
              <a:rPr lang="en-GB" sz="3100" dirty="0" smtClean="0"/>
              <a:t> vi </a:t>
            </a:r>
            <a:r>
              <a:rPr lang="en-GB" sz="3100" dirty="0" err="1" smtClean="0"/>
              <a:t>bidra</a:t>
            </a:r>
            <a:r>
              <a:rPr lang="en-GB" sz="3100" dirty="0" smtClean="0"/>
              <a:t> med? </a:t>
            </a:r>
            <a:r>
              <a:rPr lang="en-US" dirty="0" smtClean="0"/>
              <a:t/>
            </a:r>
            <a:br>
              <a:rPr lang="en-US" dirty="0" smtClean="0"/>
            </a:br>
            <a:r>
              <a:rPr lang="en-GB" i="1" dirty="0" smtClean="0">
                <a:solidFill>
                  <a:srgbClr val="0000FF"/>
                </a:solidFill>
              </a:rPr>
              <a:t/>
            </a:r>
            <a:br>
              <a:rPr lang="en-GB" i="1" dirty="0" smtClean="0">
                <a:solidFill>
                  <a:srgbClr val="0000FF"/>
                </a:solidFill>
              </a:rPr>
            </a:br>
            <a:r>
              <a:rPr lang="en-GB" i="1" dirty="0" smtClean="0">
                <a:solidFill>
                  <a:srgbClr val="0000FF"/>
                </a:solidFill>
              </a:rPr>
              <a:t/>
            </a:r>
            <a:br>
              <a:rPr lang="en-GB" i="1" dirty="0" smtClean="0">
                <a:solidFill>
                  <a:srgbClr val="0000FF"/>
                </a:solidFill>
              </a:rPr>
            </a:br>
            <a:endParaRPr lang="en-GB" i="1" dirty="0">
              <a:solidFill>
                <a:srgbClr val="0000FF"/>
              </a:solidFill>
            </a:endParaRPr>
          </a:p>
        </p:txBody>
      </p:sp>
      <p:sp>
        <p:nvSpPr>
          <p:cNvPr id="3" name="Content Placeholder 2"/>
          <p:cNvSpPr>
            <a:spLocks noGrp="1"/>
          </p:cNvSpPr>
          <p:nvPr>
            <p:ph idx="1"/>
          </p:nvPr>
        </p:nvSpPr>
        <p:spPr>
          <a:xfrm>
            <a:off x="0" y="1905000"/>
            <a:ext cx="9144000" cy="4953000"/>
          </a:xfrm>
        </p:spPr>
        <p:txBody>
          <a:bodyPr>
            <a:normAutofit fontScale="92500" lnSpcReduction="10000"/>
          </a:bodyPr>
          <a:lstStyle/>
          <a:p>
            <a:pPr algn="ctr">
              <a:buNone/>
            </a:pPr>
            <a:endParaRPr lang="en-GB" sz="4400" b="1" dirty="0" smtClean="0">
              <a:solidFill>
                <a:srgbClr val="0000FF"/>
              </a:solidFill>
            </a:endParaRPr>
          </a:p>
          <a:p>
            <a:endParaRPr lang="en-US" sz="1800" dirty="0" smtClean="0">
              <a:solidFill>
                <a:srgbClr val="0000FF"/>
              </a:solidFill>
            </a:endParaRPr>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r>
              <a:rPr lang="en-US" sz="2600" dirty="0" smtClean="0"/>
              <a:t>Kelly O’Donnell, </a:t>
            </a:r>
            <a:r>
              <a:rPr lang="en-US" sz="2600" dirty="0" err="1" smtClean="0"/>
              <a:t>PsyD</a:t>
            </a:r>
            <a:endParaRPr lang="en-GB" sz="2600" dirty="0" smtClean="0"/>
          </a:p>
          <a:p>
            <a:pPr algn="ctr">
              <a:buNone/>
            </a:pPr>
            <a:r>
              <a:rPr lang="en-GB" sz="2600" dirty="0" smtClean="0"/>
              <a:t>NGO Forum For Health</a:t>
            </a:r>
          </a:p>
          <a:p>
            <a:pPr algn="ctr">
              <a:buNone/>
            </a:pPr>
            <a:r>
              <a:rPr lang="en-GB" sz="2600" dirty="0" smtClean="0"/>
              <a:t>7 March 2014—Oslo</a:t>
            </a:r>
          </a:p>
          <a:p>
            <a:pPr algn="ctr">
              <a:buNone/>
            </a:pPr>
            <a:endParaRPr lang="en-GB" dirty="0" smtClean="0"/>
          </a:p>
          <a:p>
            <a:pPr algn="ctr">
              <a:buNone/>
            </a:pPr>
            <a:endParaRPr lang="en-GB" dirty="0" smtClean="0"/>
          </a:p>
          <a:p>
            <a:pPr algn="ctr">
              <a:buNone/>
            </a:pPr>
            <a:endParaRPr lang="en-GB" dirty="0" smtClean="0"/>
          </a:p>
          <a:p>
            <a:pPr algn="ctr">
              <a:buNone/>
            </a:pPr>
            <a:endParaRPr lang="en-GB" dirty="0" smtClean="0"/>
          </a:p>
          <a:p>
            <a:pPr algn="ctr">
              <a:buNone/>
            </a:pPr>
            <a:endParaRPr lang="en-GB" dirty="0" smtClean="0"/>
          </a:p>
        </p:txBody>
      </p:sp>
      <p:pic>
        <p:nvPicPr>
          <p:cNvPr id="9" name="Picture 2"/>
          <p:cNvPicPr>
            <a:picLocks noChangeAspect="1" noChangeArrowheads="1"/>
          </p:cNvPicPr>
          <p:nvPr/>
        </p:nvPicPr>
        <p:blipFill>
          <a:blip r:embed="rId2" cstate="print"/>
          <a:srcRect/>
          <a:stretch>
            <a:fillRect/>
          </a:stretch>
        </p:blipFill>
        <p:spPr bwMode="auto">
          <a:xfrm>
            <a:off x="1295400" y="2286000"/>
            <a:ext cx="6711189"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sz="5400" dirty="0" smtClean="0">
                <a:solidFill>
                  <a:srgbClr val="0000FF"/>
                </a:solidFill>
              </a:rPr>
              <a:t>Global Mental Health</a:t>
            </a:r>
            <a:endParaRPr lang="en-GB" sz="5400" dirty="0">
              <a:solidFill>
                <a:srgbClr val="0000FF"/>
              </a:solidFill>
            </a:endParaRPr>
          </a:p>
        </p:txBody>
      </p:sp>
      <p:sp>
        <p:nvSpPr>
          <p:cNvPr id="3" name="Content Placeholder 2"/>
          <p:cNvSpPr>
            <a:spLocks noGrp="1"/>
          </p:cNvSpPr>
          <p:nvPr>
            <p:ph idx="1"/>
          </p:nvPr>
        </p:nvSpPr>
        <p:spPr>
          <a:xfrm>
            <a:off x="0" y="1066800"/>
            <a:ext cx="9144000" cy="5791200"/>
          </a:xfrm>
        </p:spPr>
        <p:txBody>
          <a:bodyPr>
            <a:normAutofit lnSpcReduction="10000"/>
          </a:bodyPr>
          <a:lstStyle/>
          <a:p>
            <a:pPr algn="ctr">
              <a:buNone/>
            </a:pPr>
            <a:endParaRPr lang="en-GB" sz="4400" b="1" dirty="0" smtClean="0">
              <a:solidFill>
                <a:srgbClr val="0000FF"/>
              </a:solidFill>
            </a:endParaRPr>
          </a:p>
          <a:p>
            <a:pPr algn="ctr">
              <a:buNone/>
            </a:pPr>
            <a:r>
              <a:rPr lang="en-GB" sz="5400" b="1" dirty="0" smtClean="0">
                <a:solidFill>
                  <a:srgbClr val="0000FF"/>
                </a:solidFill>
              </a:rPr>
              <a:t>Evidence-Based Practice  </a:t>
            </a:r>
          </a:p>
          <a:p>
            <a:pPr algn="ctr">
              <a:buNone/>
            </a:pPr>
            <a:r>
              <a:rPr lang="en-GB" sz="5400" b="1" dirty="0" smtClean="0">
                <a:solidFill>
                  <a:srgbClr val="0000FF"/>
                </a:solidFill>
              </a:rPr>
              <a:t>in Low Resource Countries</a:t>
            </a:r>
          </a:p>
          <a:p>
            <a:endParaRPr lang="en-GB" dirty="0" smtClean="0"/>
          </a:p>
          <a:p>
            <a:pPr algn="ctr">
              <a:buNone/>
            </a:pPr>
            <a:endParaRPr lang="en-GB" dirty="0" smtClean="0"/>
          </a:p>
          <a:p>
            <a:pPr algn="ctr">
              <a:buNone/>
            </a:pPr>
            <a:endParaRPr lang="en-GB" dirty="0" smtClean="0"/>
          </a:p>
          <a:p>
            <a:pPr algn="ctr">
              <a:buNone/>
            </a:pPr>
            <a:endParaRPr lang="en-GB" dirty="0" smtClean="0"/>
          </a:p>
          <a:p>
            <a:pPr algn="ctr">
              <a:buNone/>
            </a:pPr>
            <a:r>
              <a:rPr lang="en-GB" sz="2400" b="1" dirty="0" smtClean="0">
                <a:solidFill>
                  <a:schemeClr val="accent2">
                    <a:lumMod val="75000"/>
                  </a:schemeClr>
                </a:solidFill>
              </a:rPr>
              <a:t>WHO Collaborating Centre on Mental Health  </a:t>
            </a:r>
          </a:p>
          <a:p>
            <a:pPr algn="ctr">
              <a:buNone/>
            </a:pPr>
            <a:r>
              <a:rPr lang="en-GB" sz="2400" b="1" dirty="0" smtClean="0">
                <a:solidFill>
                  <a:schemeClr val="accent2">
                    <a:lumMod val="75000"/>
                  </a:schemeClr>
                </a:solidFill>
              </a:rPr>
              <a:t>of the University of Geneva, Department of Psychiatry</a:t>
            </a:r>
            <a:endParaRPr lang="en-GB" sz="2400" b="1" dirty="0">
              <a:solidFill>
                <a:schemeClr val="accent2">
                  <a:lumMod val="75000"/>
                </a:schemeClr>
              </a:solidFill>
            </a:endParaRPr>
          </a:p>
        </p:txBody>
      </p:sp>
      <p:pic>
        <p:nvPicPr>
          <p:cNvPr id="4" name="P 1"/>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mo="http://schemas.microsoft.com/office/mac/office/2008/main" xmlns:o="urn:schemas-microsoft-com:office:office" xmlns:v="urn:schemas-microsoft-com:vml" xmlns:w10="urn:schemas-microsoft-com:office:word" xmlns:w="http://schemas.openxmlformats.org/wordprocessingml/2006/main" xmlns="" xmlns:a14="http://schemas.microsoft.com/office/drawing/2010/main" xmlns:mv="urn:schemas-microsoft-com:mac:vml" xmlns:mc="http://schemas.openxmlformats.org/markup-compatibility/2006" xmlns:pic="http://schemas.openxmlformats.org/drawingml/2006/picture" xmlns:lc="http://schemas.openxmlformats.org/drawingml/2006/lockedCanvas" val="0"/>
              </a:ext>
            </a:extLst>
          </a:blip>
          <a:stretch>
            <a:fillRect/>
          </a:stretch>
        </p:blipFill>
        <p:spPr>
          <a:xfrm>
            <a:off x="0" y="4267200"/>
            <a:ext cx="3124200" cy="1295400"/>
          </a:xfrm>
          <a:prstGeom prst="rect">
            <a:avLst/>
          </a:prstGeom>
        </p:spPr>
      </p:pic>
      <p:pic>
        <p:nvPicPr>
          <p:cNvPr id="5" name="Picture 4" descr="jhsph_logo2.png"/>
          <p:cNvPicPr/>
          <p:nvPr/>
        </p:nvPicPr>
        <p:blipFill>
          <a:blip r:embed="rId3" cstate="print"/>
          <a:stretch>
            <a:fillRect/>
          </a:stretch>
        </p:blipFill>
        <p:spPr>
          <a:xfrm>
            <a:off x="3429000" y="4495800"/>
            <a:ext cx="3048000" cy="1066800"/>
          </a:xfrm>
          <a:prstGeom prst="rect">
            <a:avLst/>
          </a:prstGeom>
        </p:spPr>
      </p:pic>
      <p:pic>
        <p:nvPicPr>
          <p:cNvPr id="6" name="Picture 5" descr="ngo forum for health logo.jpg"/>
          <p:cNvPicPr/>
          <p:nvPr/>
        </p:nvPicPr>
        <p:blipFill>
          <a:blip r:embed="rId4" cstate="print"/>
          <a:stretch>
            <a:fillRect/>
          </a:stretch>
        </p:blipFill>
        <p:spPr>
          <a:xfrm>
            <a:off x="6781800" y="4419600"/>
            <a:ext cx="2362200" cy="1143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endParaRPr lang="en-GB"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133600" y="0"/>
            <a:ext cx="4800600" cy="67958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GB" sz="2400" b="1" dirty="0" smtClean="0">
                <a:hlinkClick r:id="rId2"/>
              </a:rPr>
              <a:t/>
            </a:r>
            <a:br>
              <a:rPr lang="en-GB" sz="2400" b="1" dirty="0" smtClean="0">
                <a:hlinkClick r:id="rId2"/>
              </a:rPr>
            </a:br>
            <a:r>
              <a:rPr lang="en-GB" sz="2400" b="1" dirty="0" smtClean="0">
                <a:hlinkClick r:id="rId2"/>
              </a:rPr>
              <a:t/>
            </a:r>
            <a:br>
              <a:rPr lang="en-GB" sz="2400" b="1" dirty="0" smtClean="0">
                <a:hlinkClick r:id="rId2"/>
              </a:rPr>
            </a:br>
            <a:r>
              <a:rPr lang="en-GB" sz="2400" b="1" dirty="0" smtClean="0">
                <a:hlinkClick r:id="rId2"/>
              </a:rPr>
              <a:t>World Mental Health Day (1992-2014, 10 October) </a:t>
            </a:r>
            <a:r>
              <a:rPr lang="en-GB" sz="2400" dirty="0" smtClean="0">
                <a:hlinkClick r:id="rId2"/>
              </a:rPr>
              <a:t/>
            </a:r>
            <a:br>
              <a:rPr lang="en-GB" sz="2400" dirty="0" smtClean="0">
                <a:hlinkClick r:id="rId2"/>
              </a:rPr>
            </a:br>
            <a:r>
              <a:rPr lang="en-GB" sz="2400" dirty="0" smtClean="0"/>
              <a:t/>
            </a:r>
            <a:br>
              <a:rPr lang="en-GB" sz="2400" dirty="0" smtClean="0"/>
            </a:br>
            <a:endParaRPr lang="en-GB" sz="2400" dirty="0"/>
          </a:p>
        </p:txBody>
      </p:sp>
      <p:sp>
        <p:nvSpPr>
          <p:cNvPr id="3" name="Content Placeholder 2"/>
          <p:cNvSpPr>
            <a:spLocks noGrp="1"/>
          </p:cNvSpPr>
          <p:nvPr>
            <p:ph idx="1"/>
          </p:nvPr>
        </p:nvSpPr>
        <p:spPr>
          <a:xfrm>
            <a:off x="304800" y="609600"/>
            <a:ext cx="8229600" cy="6248400"/>
          </a:xfrm>
        </p:spPr>
        <p:txBody>
          <a:bodyPr>
            <a:noAutofit/>
          </a:bodyPr>
          <a:lstStyle/>
          <a:p>
            <a:r>
              <a:rPr lang="en-GB" sz="1500" b="1" dirty="0" smtClean="0"/>
              <a:t>2014: Living with Schizophrenia</a:t>
            </a:r>
          </a:p>
          <a:p>
            <a:r>
              <a:rPr lang="en-GB" sz="1500" b="1" u="sng" dirty="0" smtClean="0">
                <a:solidFill>
                  <a:srgbClr val="0000FF"/>
                </a:solidFill>
              </a:rPr>
              <a:t>2013: Mental Health and Older Adults--Note: Hidden Pictures (feature film)</a:t>
            </a:r>
          </a:p>
          <a:p>
            <a:r>
              <a:rPr lang="en-GB" sz="1500" b="1" u="sng" dirty="0" smtClean="0">
                <a:solidFill>
                  <a:srgbClr val="0000FF"/>
                </a:solidFill>
              </a:rPr>
              <a:t>2012: Depression--Note: I Had a Black Dog (self-help animation, five minutes)</a:t>
            </a:r>
          </a:p>
          <a:p>
            <a:r>
              <a:rPr lang="en-GB" sz="1500" b="1" dirty="0" smtClean="0"/>
              <a:t>2011: The Great Push: Investing in Mental Health </a:t>
            </a:r>
          </a:p>
          <a:p>
            <a:r>
              <a:rPr lang="en-GB" sz="1500" b="1" dirty="0" smtClean="0"/>
              <a:t>2010: Mental Health and Chronic Physical Illnesses </a:t>
            </a:r>
          </a:p>
          <a:p>
            <a:r>
              <a:rPr lang="en-GB" sz="1500" b="1" dirty="0" smtClean="0"/>
              <a:t>2009: Mental Health in Primary Care </a:t>
            </a:r>
          </a:p>
          <a:p>
            <a:r>
              <a:rPr lang="en-GB" sz="1500" b="1" dirty="0" smtClean="0"/>
              <a:t>2008: Making Mental Health a Global Priority: Advocacy/Action </a:t>
            </a:r>
          </a:p>
          <a:p>
            <a:r>
              <a:rPr lang="en-GB" sz="1500" b="1" dirty="0" smtClean="0"/>
              <a:t>2007: Mental Health in a Changing World: Culture and Diversity </a:t>
            </a:r>
          </a:p>
          <a:p>
            <a:r>
              <a:rPr lang="en-GB" sz="1500" b="1" dirty="0" smtClean="0"/>
              <a:t>2006: Building Awareness–Reducing Risk: Mental Illness/Suicide </a:t>
            </a:r>
          </a:p>
          <a:p>
            <a:r>
              <a:rPr lang="en-GB" sz="1500" b="1" dirty="0" smtClean="0"/>
              <a:t>2005: Mental and Physical Health Across the Life Span </a:t>
            </a:r>
          </a:p>
          <a:p>
            <a:r>
              <a:rPr lang="en-GB" sz="1500" b="1" dirty="0" smtClean="0"/>
              <a:t>2004: The Relationship between Physical and Mental Health </a:t>
            </a:r>
          </a:p>
          <a:p>
            <a:r>
              <a:rPr lang="en-GB" sz="1500" b="1" dirty="0" smtClean="0"/>
              <a:t>2003: Emotional/</a:t>
            </a:r>
            <a:r>
              <a:rPr lang="en-GB" sz="1500" b="1" dirty="0" err="1" smtClean="0"/>
              <a:t>Behavioral</a:t>
            </a:r>
            <a:r>
              <a:rPr lang="en-GB" sz="1500" b="1" dirty="0" smtClean="0"/>
              <a:t> Disorders of Children/Adolescents </a:t>
            </a:r>
          </a:p>
          <a:p>
            <a:r>
              <a:rPr lang="en-GB" sz="1500" b="1" dirty="0" smtClean="0"/>
              <a:t>2002: The Effects of Trauma/Violence on Children /Adolescents </a:t>
            </a:r>
          </a:p>
          <a:p>
            <a:r>
              <a:rPr lang="en-GB" sz="1500" b="1" dirty="0" smtClean="0"/>
              <a:t>2001: Mental Health and Work </a:t>
            </a:r>
          </a:p>
          <a:p>
            <a:r>
              <a:rPr lang="en-GB" sz="1500" b="1" dirty="0" smtClean="0"/>
              <a:t>2000: Mental Health and Work </a:t>
            </a:r>
          </a:p>
          <a:p>
            <a:r>
              <a:rPr lang="en-GB" sz="1500" b="1" dirty="0" smtClean="0"/>
              <a:t>1999: Mental Health and Ageing </a:t>
            </a:r>
          </a:p>
          <a:p>
            <a:r>
              <a:rPr lang="en-GB" sz="1500" b="1" dirty="0" smtClean="0"/>
              <a:t>1998: Mental Health and Human Rights? </a:t>
            </a:r>
          </a:p>
          <a:p>
            <a:r>
              <a:rPr lang="en-GB" sz="1500" b="1" dirty="0" smtClean="0"/>
              <a:t>1997: Children and Mental Health </a:t>
            </a:r>
          </a:p>
          <a:p>
            <a:r>
              <a:rPr lang="en-GB" sz="1500" b="1" dirty="0" smtClean="0"/>
              <a:t>1996: Women and Mental Health </a:t>
            </a:r>
          </a:p>
          <a:p>
            <a:r>
              <a:rPr lang="en-GB" sz="1500" b="1" dirty="0" smtClean="0"/>
              <a:t>1995: Mental Health and Youth </a:t>
            </a:r>
          </a:p>
          <a:p>
            <a:r>
              <a:rPr lang="en-GB" sz="1500" b="1" dirty="0" smtClean="0"/>
              <a:t>1994: Improving Mental Health Services throughout the World </a:t>
            </a:r>
          </a:p>
          <a:p>
            <a:r>
              <a:rPr lang="en-US" sz="1500" b="1" dirty="0" smtClean="0"/>
              <a:t>1992-1993 (general themes)</a:t>
            </a:r>
            <a:endParaRPr lang="en-GB" sz="1500" b="1" dirty="0" smtClean="0"/>
          </a:p>
          <a:p>
            <a:endParaRPr lang="en-GB"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944562"/>
          </a:xfrm>
        </p:spPr>
        <p:txBody>
          <a:bodyPr>
            <a:normAutofit fontScale="90000"/>
          </a:bodyPr>
          <a:lstStyle/>
          <a:p>
            <a:pPr algn="ctr"/>
            <a:r>
              <a:rPr lang="en-GB" dirty="0" smtClean="0"/>
              <a:t>Like a Death Sentence</a:t>
            </a:r>
            <a:br>
              <a:rPr lang="en-GB" dirty="0" smtClean="0"/>
            </a:br>
            <a:r>
              <a:rPr lang="en-GB" sz="2700" dirty="0" smtClean="0"/>
              <a:t>Human Rights Watch, Oct 2012</a:t>
            </a:r>
            <a:endParaRPr lang="en-GB" sz="2700" dirty="0"/>
          </a:p>
        </p:txBody>
      </p:sp>
      <p:sp>
        <p:nvSpPr>
          <p:cNvPr id="3" name="Rectangle 2"/>
          <p:cNvSpPr/>
          <p:nvPr/>
        </p:nvSpPr>
        <p:spPr>
          <a:xfrm>
            <a:off x="0" y="1828800"/>
            <a:ext cx="9144000" cy="5755422"/>
          </a:xfrm>
          <a:prstGeom prst="rect">
            <a:avLst/>
          </a:prstGeom>
        </p:spPr>
        <p:txBody>
          <a:bodyPr wrap="square">
            <a:spAutoFit/>
          </a:bodyPr>
          <a:lstStyle/>
          <a:p>
            <a:pPr algn="ctr"/>
            <a:r>
              <a:rPr lang="en-GB" sz="2400" dirty="0" smtClean="0">
                <a:hlinkClick r:id="rId2"/>
              </a:rPr>
              <a:t>http://www.hrw.org/reports/2012/10/02/death-sentence-0</a:t>
            </a:r>
            <a:endParaRPr lang="en-GB" sz="2400" dirty="0" smtClean="0"/>
          </a:p>
          <a:p>
            <a:pPr algn="ctr"/>
            <a:endParaRPr lang="en-GB" sz="2400" dirty="0" smtClean="0"/>
          </a:p>
          <a:p>
            <a:pPr algn="ctr"/>
            <a:r>
              <a:rPr lang="en-GB" sz="2400" dirty="0" smtClean="0"/>
              <a:t>Reflections on the report:</a:t>
            </a:r>
          </a:p>
          <a:p>
            <a:pPr algn="ctr"/>
            <a:r>
              <a:rPr lang="en-GB" sz="2400" dirty="0" smtClean="0"/>
              <a:t>Identify issues, actors, strategies </a:t>
            </a:r>
          </a:p>
          <a:p>
            <a:pPr algn="ctr"/>
            <a:endParaRPr lang="en-GB" sz="2400" dirty="0" smtClean="0"/>
          </a:p>
          <a:p>
            <a:pPr algn="ctr"/>
            <a:endParaRPr lang="en-GB" sz="2400" dirty="0" smtClean="0"/>
          </a:p>
          <a:p>
            <a:pPr algn="ctr"/>
            <a:r>
              <a:rPr lang="en-GB" sz="2400" dirty="0" smtClean="0"/>
              <a:t>(next slides relate to human rights, noting that GMH is strongly influenced by human rights along with public </a:t>
            </a:r>
            <a:r>
              <a:rPr lang="en-GB" sz="2400" dirty="0" smtClean="0"/>
              <a:t>health and clinical </a:t>
            </a:r>
            <a:r>
              <a:rPr lang="en-GB" sz="2400" dirty="0" smtClean="0"/>
              <a:t>science)</a:t>
            </a:r>
          </a:p>
          <a:p>
            <a:pPr algn="ctr"/>
            <a:endParaRPr lang="en-GB" sz="2400" dirty="0" smtClean="0"/>
          </a:p>
          <a:p>
            <a:pPr algn="ctr"/>
            <a:endParaRPr lang="en-GB" dirty="0" smtClean="0"/>
          </a:p>
          <a:p>
            <a:pPr algn="ctr"/>
            <a:endParaRPr lang="en-GB" dirty="0" smtClean="0"/>
          </a:p>
          <a:p>
            <a:pPr algn="ctr"/>
            <a:endParaRPr lang="en-GB" dirty="0" smtClean="0"/>
          </a:p>
          <a:p>
            <a:pPr algn="ctr"/>
            <a:endParaRPr lang="en-GB" sz="2800" dirty="0" smtClean="0"/>
          </a:p>
          <a:p>
            <a:pPr algn="ctr"/>
            <a:endParaRPr lang="en-GB" sz="2400" dirty="0" smtClean="0"/>
          </a:p>
          <a:p>
            <a:pPr algn="ctr"/>
            <a:endParaRPr lang="en-GB" sz="2800" dirty="0" smtClean="0"/>
          </a:p>
          <a:p>
            <a:pPr algn="ctr"/>
            <a:endParaRPr lang="en-GB" dirty="0"/>
          </a:p>
        </p:txBody>
      </p:sp>
      <p:pic>
        <p:nvPicPr>
          <p:cNvPr id="4" name="Picture 5" descr="http://theflashblog.com/map.gif"/>
          <p:cNvPicPr>
            <a:picLocks noChangeAspect="1" noChangeArrowheads="1"/>
          </p:cNvPicPr>
          <p:nvPr/>
        </p:nvPicPr>
        <p:blipFill>
          <a:blip r:embed="rId3" r:link="rId4" cstate="print"/>
          <a:srcRect/>
          <a:stretch>
            <a:fillRect/>
          </a:stretch>
        </p:blipFill>
        <p:spPr bwMode="auto">
          <a:xfrm>
            <a:off x="8305800" y="0"/>
            <a:ext cx="838200" cy="838200"/>
          </a:xfrm>
          <a:prstGeom prst="rect">
            <a:avLst/>
          </a:prstGeom>
          <a:noFill/>
          <a:ln w="50800" cmpd="tri">
            <a:solidFill>
              <a:srgbClr val="0000FF"/>
            </a:solidFill>
            <a:miter lim="800000"/>
            <a:headEnd/>
            <a:tailEnd/>
          </a:ln>
        </p:spPr>
      </p:pic>
      <p:sp>
        <p:nvSpPr>
          <p:cNvPr id="5" name="Rectangle 4"/>
          <p:cNvSpPr/>
          <p:nvPr/>
        </p:nvSpPr>
        <p:spPr>
          <a:xfrm flipH="1">
            <a:off x="6857999" y="2274838"/>
            <a:ext cx="45719" cy="369332"/>
          </a:xfrm>
          <a:prstGeom prst="rect">
            <a:avLst/>
          </a:prstGeom>
        </p:spPr>
        <p:txBody>
          <a:bodyPr wrap="square">
            <a:spAutoFit/>
          </a:bodyPr>
          <a:lstStyle/>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linds(horizontal)">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solidFill>
                  <a:srgbClr val="0000FF"/>
                </a:solidFill>
              </a:rPr>
              <a:t>UN Charter, 1945</a:t>
            </a:r>
            <a:endParaRPr lang="en-GB" dirty="0">
              <a:solidFill>
                <a:srgbClr val="0000FF"/>
              </a:solidFill>
            </a:endParaRPr>
          </a:p>
        </p:txBody>
      </p:sp>
      <p:sp>
        <p:nvSpPr>
          <p:cNvPr id="3" name="Content Placeholder 2"/>
          <p:cNvSpPr>
            <a:spLocks noGrp="1"/>
          </p:cNvSpPr>
          <p:nvPr>
            <p:ph sz="quarter" idx="1"/>
          </p:nvPr>
        </p:nvSpPr>
        <p:spPr>
          <a:xfrm>
            <a:off x="0" y="1600200"/>
            <a:ext cx="9144000" cy="5257800"/>
          </a:xfrm>
        </p:spPr>
        <p:txBody>
          <a:bodyPr>
            <a:normAutofit fontScale="92500" lnSpcReduction="20000"/>
          </a:bodyPr>
          <a:lstStyle/>
          <a:p>
            <a:pPr algn="ctr">
              <a:buNone/>
            </a:pPr>
            <a:r>
              <a:rPr lang="en-US" sz="2800" b="1" dirty="0" smtClean="0"/>
              <a:t>We the people</a:t>
            </a:r>
            <a:r>
              <a:rPr lang="en-US" sz="2800" b="1" u="sng" dirty="0" smtClean="0">
                <a:solidFill>
                  <a:srgbClr val="0000FF"/>
                </a:solidFill>
              </a:rPr>
              <a:t>s</a:t>
            </a:r>
            <a:r>
              <a:rPr lang="en-US" sz="2800" b="1" dirty="0" smtClean="0"/>
              <a:t> of the United Nations determined: </a:t>
            </a:r>
          </a:p>
          <a:p>
            <a:r>
              <a:rPr lang="en-US" sz="2800" dirty="0" smtClean="0"/>
              <a:t>to save succeeding generations from the scourge of war, which twice in our lifetime has brought untold sorrow to mankind, </a:t>
            </a:r>
          </a:p>
          <a:p>
            <a:endParaRPr lang="en-US" sz="2800" dirty="0" smtClean="0"/>
          </a:p>
          <a:p>
            <a:r>
              <a:rPr lang="en-US" sz="2800" dirty="0" smtClean="0"/>
              <a:t>and to reaffirm faith in fundamental human rights, in the dignity and worth of the human person, in the equal rights of men and women and of nations large and small, </a:t>
            </a:r>
          </a:p>
          <a:p>
            <a:endParaRPr lang="en-US" sz="2800" dirty="0" smtClean="0"/>
          </a:p>
          <a:p>
            <a:r>
              <a:rPr lang="en-US" sz="2800" dirty="0" smtClean="0"/>
              <a:t>and to establish conditions under which justice and respect for the obligations arising from treaties and other sources of international law can be maintained, </a:t>
            </a:r>
          </a:p>
          <a:p>
            <a:endParaRPr lang="en-US" sz="2800" dirty="0" smtClean="0"/>
          </a:p>
          <a:p>
            <a:r>
              <a:rPr lang="en-US" sz="2800" dirty="0" smtClean="0"/>
              <a:t>and to promote social progress and better standards of life in larger freedom…</a:t>
            </a:r>
            <a:endParaRPr lang="en-GB" sz="2800" dirty="0" smtClean="0"/>
          </a:p>
          <a:p>
            <a:endParaRPr lang="en-GB" dirty="0"/>
          </a:p>
        </p:txBody>
      </p:sp>
      <p:pic>
        <p:nvPicPr>
          <p:cNvPr id="7" name="Picture 6" descr="http://theflashblog.com/map.gif"/>
          <p:cNvPicPr>
            <a:picLocks noChangeAspect="1" noChangeArrowheads="1"/>
          </p:cNvPicPr>
          <p:nvPr/>
        </p:nvPicPr>
        <p:blipFill>
          <a:blip r:embed="rId3" r:link="rId4" cstate="print"/>
          <a:srcRect/>
          <a:stretch>
            <a:fillRect/>
          </a:stretch>
        </p:blipFill>
        <p:spPr bwMode="auto">
          <a:xfrm>
            <a:off x="8305800" y="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dirty="0" smtClean="0">
                <a:solidFill>
                  <a:srgbClr val="0000FF"/>
                </a:solidFill>
              </a:rPr>
              <a:t/>
            </a:r>
            <a:br>
              <a:rPr lang="en-GB" dirty="0" smtClean="0">
                <a:solidFill>
                  <a:srgbClr val="0000FF"/>
                </a:solidFill>
              </a:rPr>
            </a:br>
            <a:r>
              <a:rPr lang="en-GB" sz="3600" dirty="0" smtClean="0">
                <a:solidFill>
                  <a:srgbClr val="0000FF"/>
                </a:solidFill>
              </a:rPr>
              <a:t>Universal Declaration of Human Rights, 1948</a:t>
            </a:r>
            <a:endParaRPr lang="en-GB" sz="3600" dirty="0">
              <a:solidFill>
                <a:srgbClr val="0000FF"/>
              </a:solidFill>
            </a:endParaRPr>
          </a:p>
        </p:txBody>
      </p:sp>
      <p:sp>
        <p:nvSpPr>
          <p:cNvPr id="3" name="Content Placeholder 2"/>
          <p:cNvSpPr>
            <a:spLocks noGrp="1"/>
          </p:cNvSpPr>
          <p:nvPr>
            <p:ph idx="1"/>
          </p:nvPr>
        </p:nvSpPr>
        <p:spPr>
          <a:xfrm>
            <a:off x="0" y="1600200"/>
            <a:ext cx="9144000" cy="4525963"/>
          </a:xfrm>
        </p:spPr>
        <p:txBody>
          <a:bodyPr>
            <a:noAutofit/>
          </a:bodyPr>
          <a:lstStyle/>
          <a:p>
            <a:pPr>
              <a:buNone/>
            </a:pPr>
            <a:endParaRPr lang="da-DK" sz="2800" dirty="0" smtClean="0">
              <a:latin typeface="Calibri" pitchFamily="34" charset="0"/>
            </a:endParaRPr>
          </a:p>
          <a:p>
            <a:pPr>
              <a:buNone/>
            </a:pPr>
            <a:r>
              <a:rPr lang="en-GB" sz="2800" b="1" dirty="0" smtClean="0">
                <a:latin typeface="Calibri" pitchFamily="34" charset="0"/>
              </a:rPr>
              <a:t>	Article 1</a:t>
            </a:r>
          </a:p>
          <a:p>
            <a:pPr>
              <a:buNone/>
            </a:pPr>
            <a:r>
              <a:rPr lang="en-GB" sz="2800" dirty="0" smtClean="0">
                <a:latin typeface="Calibri" pitchFamily="34" charset="0"/>
              </a:rPr>
              <a:t>	All human beings are born free and equal in dignity and rights. They are endowed with reason and conscience and should act towards one another in a spirit of brotherhood.</a:t>
            </a:r>
          </a:p>
        </p:txBody>
      </p:sp>
      <p:pic>
        <p:nvPicPr>
          <p:cNvPr id="5" name="Picture 4" descr="http://theflashblog.com/map.gif"/>
          <p:cNvPicPr>
            <a:picLocks noChangeAspect="1" noChangeArrowheads="1"/>
          </p:cNvPicPr>
          <p:nvPr/>
        </p:nvPicPr>
        <p:blipFill>
          <a:blip r:embed="rId3" r:link="rId4" cstate="print"/>
          <a:srcRect/>
          <a:stretch>
            <a:fillRect/>
          </a:stretch>
        </p:blipFill>
        <p:spPr bwMode="auto">
          <a:xfrm>
            <a:off x="8305800" y="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00FF"/>
                </a:solidFill>
              </a:rPr>
              <a:t/>
            </a:r>
            <a:br>
              <a:rPr lang="en-GB" dirty="0" smtClean="0">
                <a:solidFill>
                  <a:srgbClr val="0000FF"/>
                </a:solidFill>
              </a:rPr>
            </a:br>
            <a:r>
              <a:rPr lang="en-GB" sz="3600" dirty="0" smtClean="0">
                <a:solidFill>
                  <a:srgbClr val="0000FF"/>
                </a:solidFill>
              </a:rPr>
              <a:t>Convention on the Rights of Persons with Disabilities (UN, 2006)</a:t>
            </a:r>
            <a:endParaRPr lang="en-GB" sz="3600" dirty="0">
              <a:solidFill>
                <a:srgbClr val="0000FF"/>
              </a:solidFill>
            </a:endParaRPr>
          </a:p>
        </p:txBody>
      </p:sp>
      <p:sp>
        <p:nvSpPr>
          <p:cNvPr id="3" name="Content Placeholder 2"/>
          <p:cNvSpPr>
            <a:spLocks noGrp="1"/>
          </p:cNvSpPr>
          <p:nvPr>
            <p:ph idx="1"/>
          </p:nvPr>
        </p:nvSpPr>
        <p:spPr/>
        <p:txBody>
          <a:bodyPr>
            <a:normAutofit fontScale="70000" lnSpcReduction="20000"/>
          </a:bodyPr>
          <a:lstStyle/>
          <a:p>
            <a:endParaRPr lang="en-GB" b="1" dirty="0" smtClean="0"/>
          </a:p>
          <a:p>
            <a:pPr>
              <a:buNone/>
            </a:pPr>
            <a:r>
              <a:rPr lang="en-GB" b="1" dirty="0" smtClean="0"/>
              <a:t>	Article 1 - Purpose</a:t>
            </a:r>
          </a:p>
          <a:p>
            <a:pPr algn="just"/>
            <a:r>
              <a:rPr lang="en-GB" dirty="0" smtClean="0"/>
              <a:t>The purpose of the present Convention is to promote, protect and ensure the full and equal enjoyment of all human rights and fundamental freedoms by all persons with disabilities, and to promote respect for their inherent dignity.</a:t>
            </a:r>
          </a:p>
          <a:p>
            <a:pPr algn="just">
              <a:buNone/>
            </a:pPr>
            <a:r>
              <a:rPr lang="en-GB" dirty="0" smtClean="0"/>
              <a:t/>
            </a:r>
            <a:br>
              <a:rPr lang="en-GB" dirty="0" smtClean="0"/>
            </a:br>
            <a:r>
              <a:rPr lang="en-GB" dirty="0" smtClean="0"/>
              <a:t/>
            </a:r>
            <a:br>
              <a:rPr lang="en-GB" dirty="0" smtClean="0"/>
            </a:br>
            <a:r>
              <a:rPr lang="en-GB" dirty="0" smtClean="0"/>
              <a:t>Persons with disabilities include those who have long-term physical, mental, intellectual or sensory impairments which in interaction with various barriers may hinder their full and effective participation in society on an equal basis with others.</a:t>
            </a:r>
          </a:p>
          <a:p>
            <a:pPr algn="just">
              <a:buNone/>
            </a:pPr>
            <a:endParaRPr lang="en-GB" dirty="0"/>
          </a:p>
        </p:txBody>
      </p:sp>
      <p:pic>
        <p:nvPicPr>
          <p:cNvPr id="5" name="Picture 4" descr="http://theflashblog.com/map.gif"/>
          <p:cNvPicPr>
            <a:picLocks noChangeAspect="1" noChangeArrowheads="1"/>
          </p:cNvPicPr>
          <p:nvPr/>
        </p:nvPicPr>
        <p:blipFill>
          <a:blip r:embed="rId3" r:link="rId4" cstate="print"/>
          <a:srcRect/>
          <a:stretch>
            <a:fillRect/>
          </a:stretch>
        </p:blipFill>
        <p:spPr bwMode="auto">
          <a:xfrm>
            <a:off x="8305800" y="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144000" cy="1143000"/>
          </a:xfrm>
        </p:spPr>
        <p:txBody>
          <a:bodyPr>
            <a:normAutofit/>
          </a:bodyPr>
          <a:lstStyle/>
          <a:p>
            <a:r>
              <a:rPr lang="en-GB" sz="4000" b="1" dirty="0" smtClean="0">
                <a:solidFill>
                  <a:srgbClr val="0000FF"/>
                </a:solidFill>
              </a:rPr>
              <a:t>Summary Thoughts</a:t>
            </a:r>
            <a:r>
              <a:rPr lang="en-GB" b="1" dirty="0" smtClean="0">
                <a:solidFill>
                  <a:srgbClr val="0000FF"/>
                </a:solidFill>
              </a:rPr>
              <a:t/>
            </a:r>
            <a:br>
              <a:rPr lang="en-GB" b="1" dirty="0" smtClean="0">
                <a:solidFill>
                  <a:srgbClr val="0000FF"/>
                </a:solidFill>
              </a:rPr>
            </a:br>
            <a:endParaRPr lang="en-GB" sz="2700" b="1" i="1" dirty="0">
              <a:solidFill>
                <a:srgbClr val="0000FF"/>
              </a:solidFill>
            </a:endParaRPr>
          </a:p>
        </p:txBody>
      </p:sp>
      <p:sp>
        <p:nvSpPr>
          <p:cNvPr id="3" name="Content Placeholder 2"/>
          <p:cNvSpPr>
            <a:spLocks noGrp="1"/>
          </p:cNvSpPr>
          <p:nvPr>
            <p:ph idx="1"/>
          </p:nvPr>
        </p:nvSpPr>
        <p:spPr>
          <a:xfrm>
            <a:off x="0" y="1143000"/>
            <a:ext cx="9144000" cy="5715000"/>
          </a:xfrm>
        </p:spPr>
        <p:txBody>
          <a:bodyPr>
            <a:normAutofit/>
          </a:bodyPr>
          <a:lstStyle/>
          <a:p>
            <a:pPr algn="just">
              <a:buNone/>
            </a:pPr>
            <a:r>
              <a:rPr lang="en-US" sz="2800" i="1" dirty="0" smtClean="0"/>
              <a:t>	</a:t>
            </a:r>
            <a:r>
              <a:rPr lang="en-US" sz="2400" i="1" dirty="0" smtClean="0"/>
              <a:t>Keep in the forefront the opportunities  for “selfless moral struggle” in partnering with others (Patel et al. 2011, p. 90) and the “duty and choice to risk one’s owns rights  and well-being” on behalf of fellow humans  (O’Donnell, 2011, p. 187). Develop your personal character and professional competence as a responsible global citizen. Form a </a:t>
            </a:r>
            <a:r>
              <a:rPr lang="en-US" sz="2400" b="1" i="1" dirty="0" smtClean="0"/>
              <a:t>global caravan</a:t>
            </a:r>
            <a:r>
              <a:rPr lang="en-US" sz="2400" i="1" dirty="0" smtClean="0"/>
              <a:t> for your </a:t>
            </a:r>
            <a:r>
              <a:rPr lang="en-US" sz="2400" b="1" i="1" dirty="0" smtClean="0"/>
              <a:t>GI journey </a:t>
            </a:r>
            <a:r>
              <a:rPr lang="en-US" sz="2400" i="1" dirty="0" smtClean="0"/>
              <a:t>in the service of humanity. </a:t>
            </a:r>
          </a:p>
          <a:p>
            <a:pPr algn="ctr">
              <a:buNone/>
            </a:pPr>
            <a:r>
              <a:rPr lang="en-US" sz="1800" i="1" dirty="0" smtClean="0"/>
              <a:t>(adapted from </a:t>
            </a:r>
            <a:r>
              <a:rPr lang="en-US" sz="1800" dirty="0" smtClean="0"/>
              <a:t>GMH: A Resource Primer for Exploring the Domain</a:t>
            </a:r>
            <a:r>
              <a:rPr lang="en-US" sz="1800" i="1" dirty="0" smtClean="0"/>
              <a:t>, </a:t>
            </a:r>
            <a:r>
              <a:rPr lang="en-US" sz="1800" dirty="0" smtClean="0"/>
              <a:t>2012</a:t>
            </a:r>
            <a:r>
              <a:rPr lang="en-US" sz="1800" dirty="0" smtClean="0"/>
              <a:t>)</a:t>
            </a:r>
            <a:endParaRPr lang="en-US" sz="1600" b="1" dirty="0" smtClean="0">
              <a:solidFill>
                <a:srgbClr val="0000FF"/>
              </a:solidFill>
            </a:endParaRPr>
          </a:p>
        </p:txBody>
      </p:sp>
      <p:pic>
        <p:nvPicPr>
          <p:cNvPr id="5" name="Picture 4" descr="http://theflashblog.com/map.gif"/>
          <p:cNvPicPr>
            <a:picLocks noChangeAspect="1" noChangeArrowheads="1"/>
          </p:cNvPicPr>
          <p:nvPr/>
        </p:nvPicPr>
        <p:blipFill>
          <a:blip r:embed="rId2" r:link="rId3" cstate="print"/>
          <a:srcRect/>
          <a:stretch>
            <a:fillRect/>
          </a:stretch>
        </p:blipFill>
        <p:spPr bwMode="auto">
          <a:xfrm>
            <a:off x="8305800" y="0"/>
            <a:ext cx="838200" cy="838200"/>
          </a:xfrm>
          <a:prstGeom prst="rect">
            <a:avLst/>
          </a:prstGeom>
          <a:noFill/>
          <a:ln w="50800" cmpd="tri">
            <a:solidFill>
              <a:srgbClr val="0000FF"/>
            </a:solidFill>
            <a:miter lim="800000"/>
            <a:headEnd/>
            <a:tailEnd/>
          </a:ln>
        </p:spPr>
      </p:pic>
      <p:pic>
        <p:nvPicPr>
          <p:cNvPr id="8" name="Picture 7" descr="ICP 2012.jpg"/>
          <p:cNvPicPr/>
          <p:nvPr/>
        </p:nvPicPr>
        <p:blipFill>
          <a:blip r:embed="rId4" cstate="print"/>
          <a:srcRect/>
          <a:stretch>
            <a:fillRect/>
          </a:stretch>
        </p:blipFill>
        <p:spPr bwMode="auto">
          <a:xfrm>
            <a:off x="914400" y="4038600"/>
            <a:ext cx="76200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92100"/>
            <a:ext cx="8229600" cy="1308100"/>
          </a:xfrm>
        </p:spPr>
        <p:txBody>
          <a:bodyPr>
            <a:normAutofit fontScale="90000"/>
          </a:bodyPr>
          <a:lstStyle/>
          <a:p>
            <a:pPr algn="ctr"/>
            <a:r>
              <a:rPr lang="en-US" sz="2000" b="1" dirty="0"/>
              <a:t/>
            </a:r>
            <a:br>
              <a:rPr lang="en-US" sz="2000" b="1" dirty="0"/>
            </a:b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4000" b="1" dirty="0" smtClean="0">
                <a:effectLst/>
              </a:rPr>
              <a:t>Welcome </a:t>
            </a:r>
            <a:r>
              <a:rPr lang="en-US" sz="4000" b="1" dirty="0">
                <a:effectLst/>
              </a:rPr>
              <a:t>to </a:t>
            </a:r>
            <a:r>
              <a:rPr lang="en-US" sz="4000" b="1" dirty="0" smtClean="0">
                <a:effectLst/>
              </a:rPr>
              <a:t>Geneva</a:t>
            </a:r>
            <a:r>
              <a:rPr lang="en-US" sz="2200" b="1" dirty="0">
                <a:effectLst/>
              </a:rPr>
              <a:t/>
            </a:r>
            <a:br>
              <a:rPr lang="en-US" sz="2200" b="1" dirty="0">
                <a:effectLst/>
              </a:rPr>
            </a:br>
            <a:r>
              <a:rPr lang="en-US" sz="2200" dirty="0" smtClean="0">
                <a:effectLst/>
              </a:rPr>
              <a:t>.</a:t>
            </a:r>
            <a:r>
              <a:rPr lang="en-US" sz="2200" dirty="0">
                <a:effectLst/>
              </a:rPr>
              <a:t/>
            </a:r>
            <a:br>
              <a:rPr lang="en-US" sz="2200" dirty="0">
                <a:effectLst/>
              </a:rPr>
            </a:br>
            <a:r>
              <a:rPr lang="en-US" sz="2200" dirty="0" smtClean="0">
                <a:effectLst/>
              </a:rPr>
              <a:t/>
            </a:r>
            <a:br>
              <a:rPr lang="en-US" sz="2200" dirty="0" smtClean="0">
                <a:effectLst/>
              </a:rPr>
            </a:br>
            <a:r>
              <a:rPr lang="en-US" sz="2000" dirty="0" smtClean="0">
                <a:effectLst/>
              </a:rPr>
              <a:t/>
            </a:r>
            <a:br>
              <a:rPr lang="en-US" sz="2000" dirty="0" smtClean="0">
                <a:effectLst/>
              </a:rPr>
            </a:br>
            <a:r>
              <a:rPr lang="en-US" sz="2000" dirty="0">
                <a:effectLst/>
              </a:rPr>
              <a:t/>
            </a:r>
            <a:br>
              <a:rPr lang="en-US" sz="2000" dirty="0">
                <a:effectLst/>
              </a:rPr>
            </a:br>
            <a:endParaRPr lang="en-US" sz="2000" dirty="0">
              <a:effectLst/>
            </a:endParaRPr>
          </a:p>
        </p:txBody>
      </p:sp>
      <p:sp>
        <p:nvSpPr>
          <p:cNvPr id="65539" name="Rectangle 3"/>
          <p:cNvSpPr>
            <a:spLocks noGrp="1" noChangeArrowheads="1"/>
          </p:cNvSpPr>
          <p:nvPr>
            <p:ph idx="1"/>
          </p:nvPr>
        </p:nvSpPr>
        <p:spPr/>
        <p:txBody>
          <a:bodyPr/>
          <a:lstStyle/>
          <a:p>
            <a:pPr>
              <a:buFontTx/>
              <a:buNone/>
            </a:pPr>
            <a:endParaRPr lang="en-US" b="1" dirty="0"/>
          </a:p>
        </p:txBody>
      </p:sp>
      <p:pic>
        <p:nvPicPr>
          <p:cNvPr id="65541" name="Picture 5" descr="SA06 MemCa Geneva Jet d'Eau Tulips"/>
          <p:cNvPicPr>
            <a:picLocks noChangeAspect="1" noChangeArrowheads="1"/>
          </p:cNvPicPr>
          <p:nvPr/>
        </p:nvPicPr>
        <p:blipFill>
          <a:blip r:embed="rId2" cstate="print"/>
          <a:srcRect/>
          <a:stretch>
            <a:fillRect/>
          </a:stretch>
        </p:blipFill>
        <p:spPr bwMode="auto">
          <a:xfrm>
            <a:off x="0" y="1524000"/>
            <a:ext cx="9144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GB" dirty="0" smtClean="0"/>
              <a:t>.</a:t>
            </a:r>
            <a:endParaRPr lang="en-GB" dirty="0"/>
          </a:p>
        </p:txBody>
      </p:sp>
      <p:sp>
        <p:nvSpPr>
          <p:cNvPr id="3" name="Content Placeholder 2"/>
          <p:cNvSpPr>
            <a:spLocks noGrp="1"/>
          </p:cNvSpPr>
          <p:nvPr>
            <p:ph idx="1"/>
          </p:nvPr>
        </p:nvSpPr>
        <p:spPr>
          <a:xfrm>
            <a:off x="457200" y="2209800"/>
            <a:ext cx="8229600" cy="4648200"/>
          </a:xfrm>
        </p:spPr>
        <p:txBody>
          <a:bodyPr>
            <a:normAutofit fontScale="92500" lnSpcReduction="20000"/>
          </a:bodyPr>
          <a:lstStyle/>
          <a:p>
            <a:pPr algn="ctr">
              <a:buNone/>
            </a:pPr>
            <a:r>
              <a:rPr lang="en-US" sz="4800" b="1" dirty="0" smtClean="0">
                <a:solidFill>
                  <a:srgbClr val="0000CC"/>
                </a:solidFill>
              </a:rPr>
              <a:t>Thank </a:t>
            </a:r>
            <a:r>
              <a:rPr lang="en-US" sz="4800" b="1" dirty="0" smtClean="0">
                <a:solidFill>
                  <a:srgbClr val="0000CC"/>
                </a:solidFill>
              </a:rPr>
              <a:t>you</a:t>
            </a:r>
            <a:r>
              <a:rPr lang="en-US" sz="4800" b="1" dirty="0" smtClean="0">
                <a:solidFill>
                  <a:srgbClr val="0000CC"/>
                </a:solidFill>
              </a:rPr>
              <a:t>!</a:t>
            </a:r>
          </a:p>
          <a:p>
            <a:pPr algn="ctr">
              <a:buNone/>
            </a:pPr>
            <a:endParaRPr lang="en-US" sz="4800" b="1" dirty="0" smtClean="0">
              <a:solidFill>
                <a:srgbClr val="0000FF"/>
              </a:solidFill>
            </a:endParaRPr>
          </a:p>
          <a:p>
            <a:pPr algn="ctr">
              <a:buNone/>
            </a:pPr>
            <a:endParaRPr lang="en-US" sz="4800" b="1" dirty="0" smtClean="0">
              <a:solidFill>
                <a:srgbClr val="0000FF"/>
              </a:solidFill>
            </a:endParaRPr>
          </a:p>
          <a:p>
            <a:pPr algn="ctr">
              <a:buNone/>
            </a:pPr>
            <a:endParaRPr lang="en-US" sz="4800" b="1" dirty="0" smtClean="0">
              <a:solidFill>
                <a:srgbClr val="0000FF"/>
              </a:solidFill>
            </a:endParaRPr>
          </a:p>
          <a:p>
            <a:pPr algn="ctr">
              <a:buNone/>
            </a:pPr>
            <a:endParaRPr lang="en-US" sz="2000" b="1" dirty="0" smtClean="0">
              <a:solidFill>
                <a:srgbClr val="0000FF"/>
              </a:solidFill>
            </a:endParaRPr>
          </a:p>
          <a:p>
            <a:pPr algn="ctr">
              <a:buNone/>
            </a:pPr>
            <a:endParaRPr lang="en-GB" sz="1700" b="1" dirty="0" smtClean="0"/>
          </a:p>
          <a:p>
            <a:pPr algn="ctr">
              <a:buNone/>
            </a:pPr>
            <a:endParaRPr lang="en-GB" sz="1700" b="1" dirty="0" smtClean="0"/>
          </a:p>
          <a:p>
            <a:pPr algn="ctr">
              <a:buNone/>
            </a:pPr>
            <a:r>
              <a:rPr lang="en-GB" sz="1700" b="1" dirty="0" smtClean="0"/>
              <a:t>Kelly and </a:t>
            </a:r>
            <a:r>
              <a:rPr lang="en-GB" sz="1700" b="1" dirty="0" err="1" smtClean="0"/>
              <a:t>Michéle</a:t>
            </a:r>
            <a:r>
              <a:rPr lang="en-GB" sz="1700" b="1" dirty="0" smtClean="0"/>
              <a:t> </a:t>
            </a:r>
            <a:endParaRPr lang="en-GB" sz="1700" dirty="0" smtClean="0"/>
          </a:p>
          <a:p>
            <a:pPr algn="ctr">
              <a:buNone/>
            </a:pPr>
            <a:r>
              <a:rPr lang="en-GB" sz="1700" b="1" dirty="0" smtClean="0"/>
              <a:t>Member Care Associates, Inc. </a:t>
            </a:r>
          </a:p>
          <a:p>
            <a:pPr algn="ctr">
              <a:buNone/>
            </a:pPr>
            <a:r>
              <a:rPr lang="en-GB" sz="1700" b="1" u="sng" dirty="0" smtClean="0">
                <a:solidFill>
                  <a:srgbClr val="000099"/>
                </a:solidFill>
                <a:hlinkClick r:id="rId2"/>
              </a:rPr>
              <a:t>mcaresources@gmail.com</a:t>
            </a:r>
            <a:r>
              <a:rPr lang="en-GB" sz="1700" b="1" dirty="0" smtClean="0">
                <a:solidFill>
                  <a:srgbClr val="000099"/>
                </a:solidFill>
              </a:rPr>
              <a:t>  </a:t>
            </a:r>
          </a:p>
          <a:p>
            <a:pPr algn="ctr">
              <a:buNone/>
            </a:pPr>
            <a:r>
              <a:rPr lang="en-GB" sz="1700" b="1" u="sng" dirty="0" smtClean="0">
                <a:solidFill>
                  <a:srgbClr val="000099"/>
                </a:solidFill>
                <a:hlinkClick r:id="rId3"/>
              </a:rPr>
              <a:t>www.membercare.org</a:t>
            </a:r>
            <a:endParaRPr lang="en-GB" sz="1700" b="1" u="sng" dirty="0" smtClean="0">
              <a:solidFill>
                <a:srgbClr val="000099"/>
              </a:solidFill>
            </a:endParaRPr>
          </a:p>
          <a:p>
            <a:pPr algn="ctr">
              <a:buNone/>
            </a:pPr>
            <a:endParaRPr lang="en-GB" sz="2800" b="1" dirty="0" smtClean="0">
              <a:solidFill>
                <a:srgbClr val="0000FF"/>
              </a:solidFill>
            </a:endParaRPr>
          </a:p>
        </p:txBody>
      </p:sp>
      <p:pic>
        <p:nvPicPr>
          <p:cNvPr id="4" name="Picture 3" descr="K and M cropped.jpg"/>
          <p:cNvPicPr>
            <a:picLocks noChangeAspect="1"/>
          </p:cNvPicPr>
          <p:nvPr/>
        </p:nvPicPr>
        <p:blipFill>
          <a:blip r:embed="rId4" cstate="print"/>
          <a:stretch>
            <a:fillRect/>
          </a:stretch>
        </p:blipFill>
        <p:spPr>
          <a:xfrm>
            <a:off x="3276600" y="2971800"/>
            <a:ext cx="2643036" cy="2468578"/>
          </a:xfrm>
          <a:prstGeom prst="rect">
            <a:avLst/>
          </a:prstGeom>
        </p:spPr>
      </p:pic>
      <p:pic>
        <p:nvPicPr>
          <p:cNvPr id="5" name="Picture 4" descr="Member Care Associates Inc"/>
          <p:cNvPicPr/>
          <p:nvPr/>
        </p:nvPicPr>
        <p:blipFill>
          <a:blip r:embed="rId5" cstate="print"/>
          <a:srcRect/>
          <a:stretch>
            <a:fillRect/>
          </a:stretch>
        </p:blipFill>
        <p:spPr bwMode="auto">
          <a:xfrm>
            <a:off x="3810000" y="228600"/>
            <a:ext cx="1600200" cy="1828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rPr>
              <a:t>Global Member Care </a:t>
            </a:r>
            <a:br>
              <a:rPr lang="en-US" b="1" dirty="0" smtClean="0">
                <a:solidFill>
                  <a:srgbClr val="0000FF"/>
                </a:solidFill>
              </a:rPr>
            </a:br>
            <a:r>
              <a:rPr lang="en-US" b="1" dirty="0" smtClean="0">
                <a:solidFill>
                  <a:srgbClr val="0000FF"/>
                </a:solidFill>
              </a:rPr>
              <a:t>(GMC)</a:t>
            </a:r>
            <a:endParaRPr lang="en-GB" dirty="0">
              <a:solidFill>
                <a:srgbClr val="0000FF"/>
              </a:solidFill>
            </a:endParaRPr>
          </a:p>
        </p:txBody>
      </p:sp>
      <p:sp>
        <p:nvSpPr>
          <p:cNvPr id="3" name="Content Placeholder 2"/>
          <p:cNvSpPr>
            <a:spLocks noGrp="1"/>
          </p:cNvSpPr>
          <p:nvPr>
            <p:ph idx="1"/>
          </p:nvPr>
        </p:nvSpPr>
        <p:spPr/>
        <p:txBody>
          <a:bodyPr>
            <a:normAutofit fontScale="92500"/>
          </a:bodyPr>
          <a:lstStyle/>
          <a:p>
            <a:pPr>
              <a:buNone/>
            </a:pPr>
            <a:r>
              <a:rPr lang="en-US" dirty="0" smtClean="0"/>
              <a:t>	An interdisciplinary, international, and </a:t>
            </a:r>
            <a:r>
              <a:rPr lang="en-US" dirty="0" err="1" smtClean="0"/>
              <a:t>mult</a:t>
            </a:r>
            <a:r>
              <a:rPr lang="en-US" dirty="0" smtClean="0"/>
              <a:t>-</a:t>
            </a:r>
            <a:r>
              <a:rPr lang="en-US" dirty="0" err="1" smtClean="0"/>
              <a:t>sectoral</a:t>
            </a:r>
            <a:r>
              <a:rPr lang="en-US" dirty="0" smtClean="0"/>
              <a:t> field that focuses on: </a:t>
            </a:r>
          </a:p>
          <a:p>
            <a:r>
              <a:rPr lang="en-US" dirty="0" smtClean="0"/>
              <a:t>supporting the diversity of mission/aid personnel and sending groups</a:t>
            </a:r>
          </a:p>
          <a:p>
            <a:r>
              <a:rPr lang="en-US" dirty="0" smtClean="0"/>
              <a:t>providing and developing quality resources to promote wellbeing, resiliency, and effectiveness </a:t>
            </a:r>
          </a:p>
          <a:p>
            <a:r>
              <a:rPr lang="en-US" dirty="0" smtClean="0"/>
              <a:t>Examples: Pre-field training, field coaching, personnel departments, pastoral counselors, crisis support, and reentry preparation.</a:t>
            </a:r>
            <a:endParaRPr lang="en-GB" dirty="0" smtClean="0"/>
          </a:p>
          <a:p>
            <a:endParaRPr lang="en-GB" dirty="0"/>
          </a:p>
        </p:txBody>
      </p:sp>
      <p:pic>
        <p:nvPicPr>
          <p:cNvPr id="4" name="Picture 5" descr="http://theflashblog.com/map.gif"/>
          <p:cNvPicPr>
            <a:picLocks noChangeAspect="1" noChangeArrowheads="1"/>
          </p:cNvPicPr>
          <p:nvPr/>
        </p:nvPicPr>
        <p:blipFill>
          <a:blip r:embed="rId2" r:link="rId3" cstate="print"/>
          <a:srcRect/>
          <a:stretch>
            <a:fillRect/>
          </a:stretch>
        </p:blipFill>
        <p:spPr bwMode="auto">
          <a:xfrm>
            <a:off x="8305800" y="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1" dirty="0" smtClean="0"/>
              <a:t>Some materials to help orient students and colleagues </a:t>
            </a:r>
            <a:br>
              <a:rPr lang="en-US" sz="2200" b="1" dirty="0" smtClean="0"/>
            </a:br>
            <a:r>
              <a:rPr lang="en-US" sz="2200" b="1" dirty="0" smtClean="0"/>
              <a:t>to member care consultation. Access these materials are here:</a:t>
            </a:r>
            <a:r>
              <a:rPr lang="en-US" sz="2200" dirty="0" smtClean="0"/>
              <a:t> </a:t>
            </a:r>
            <a:r>
              <a:rPr lang="en-US" sz="2400" u="sng" dirty="0" smtClean="0">
                <a:hlinkClick r:id="rId2"/>
              </a:rPr>
              <a:t>https://sites.google.com/site/membercaravan/training-for-mc</a:t>
            </a:r>
            <a:endParaRPr lang="en-GB" sz="2400" dirty="0"/>
          </a:p>
        </p:txBody>
      </p:sp>
      <p:sp>
        <p:nvSpPr>
          <p:cNvPr id="3" name="Content Placeholder 2"/>
          <p:cNvSpPr>
            <a:spLocks noGrp="1"/>
          </p:cNvSpPr>
          <p:nvPr>
            <p:ph idx="1"/>
          </p:nvPr>
        </p:nvSpPr>
        <p:spPr/>
        <p:txBody>
          <a:bodyPr>
            <a:normAutofit fontScale="55000" lnSpcReduction="20000"/>
          </a:bodyPr>
          <a:lstStyle/>
          <a:p>
            <a:pPr>
              <a:buNone/>
            </a:pPr>
            <a:r>
              <a:rPr lang="en-US" dirty="0" smtClean="0"/>
              <a:t> </a:t>
            </a:r>
            <a:endParaRPr lang="en-GB" dirty="0" smtClean="0"/>
          </a:p>
          <a:p>
            <a:pPr algn="just"/>
            <a:r>
              <a:rPr lang="en-US" dirty="0" smtClean="0"/>
              <a:t>1. </a:t>
            </a:r>
            <a:r>
              <a:rPr lang="en-US" b="1" dirty="0" smtClean="0">
                <a:solidFill>
                  <a:srgbClr val="0000FF"/>
                </a:solidFill>
              </a:rPr>
              <a:t>Field Counseling</a:t>
            </a:r>
            <a:r>
              <a:rPr lang="en-US" dirty="0" smtClean="0"/>
              <a:t>: Sifting the Wheat from the Chaff (</a:t>
            </a:r>
            <a:r>
              <a:rPr lang="en-US" dirty="0" err="1" smtClean="0"/>
              <a:t>Cerny</a:t>
            </a:r>
            <a:r>
              <a:rPr lang="en-US" dirty="0" smtClean="0"/>
              <a:t> and Smith, 2002) includes five principles for ethical field care, a sample confidentiality statement, and eight case vignettes/analyses.</a:t>
            </a:r>
            <a:endParaRPr lang="en-GB" dirty="0" smtClean="0"/>
          </a:p>
          <a:p>
            <a:pPr algn="just"/>
            <a:endParaRPr lang="en-GB" dirty="0" smtClean="0"/>
          </a:p>
          <a:p>
            <a:pPr algn="just"/>
            <a:r>
              <a:rPr lang="en-US" dirty="0" smtClean="0"/>
              <a:t>2. </a:t>
            </a:r>
            <a:r>
              <a:rPr lang="en-US" b="1" dirty="0" smtClean="0"/>
              <a:t>Training and Using Member Care Workers </a:t>
            </a:r>
            <a:r>
              <a:rPr lang="en-US" dirty="0" smtClean="0"/>
              <a:t>(Gardner and Gardner, 1992) offers suggestions for mental health professionals who provide services to mission agencies/mission settings.</a:t>
            </a:r>
            <a:endParaRPr lang="en-GB" dirty="0" smtClean="0"/>
          </a:p>
          <a:p>
            <a:pPr algn="just"/>
            <a:endParaRPr lang="en-GB" dirty="0" smtClean="0"/>
          </a:p>
          <a:p>
            <a:pPr algn="just"/>
            <a:r>
              <a:rPr lang="en-US" dirty="0" smtClean="0"/>
              <a:t>3. </a:t>
            </a:r>
            <a:r>
              <a:rPr lang="en-US" b="1" dirty="0" smtClean="0"/>
              <a:t>What Mission CEOs Want from Mental Health Professionals </a:t>
            </a:r>
            <a:r>
              <a:rPr lang="en-US" dirty="0" smtClean="0"/>
              <a:t>(</a:t>
            </a:r>
            <a:r>
              <a:rPr lang="en-US" dirty="0" err="1" smtClean="0"/>
              <a:t>McKaughan</a:t>
            </a:r>
            <a:r>
              <a:rPr lang="en-US" dirty="0" smtClean="0"/>
              <a:t>, 2002) is in </a:t>
            </a:r>
            <a:r>
              <a:rPr lang="en-US" i="1" dirty="0" smtClean="0"/>
              <a:t>Enhancing Missionary Vitality: Mental Health Professions Serving Global Mission </a:t>
            </a:r>
            <a:r>
              <a:rPr lang="en-US" dirty="0" smtClean="0"/>
              <a:t>(56 articles). Two of the main suggestions from CEOs (based on a survey) were understandable language and thinking corporately. </a:t>
            </a:r>
            <a:endParaRPr lang="en-GB" dirty="0" smtClean="0"/>
          </a:p>
          <a:p>
            <a:pPr algn="just"/>
            <a:endParaRPr lang="en-GB" dirty="0" smtClean="0"/>
          </a:p>
          <a:p>
            <a:pPr algn="just"/>
            <a:r>
              <a:rPr lang="en-US" dirty="0" smtClean="0"/>
              <a:t>4. </a:t>
            </a:r>
            <a:r>
              <a:rPr lang="en-US" b="1" dirty="0" smtClean="0">
                <a:solidFill>
                  <a:srgbClr val="0000FF"/>
                </a:solidFill>
              </a:rPr>
              <a:t>Highlights from a One-Week Field Consult </a:t>
            </a:r>
            <a:r>
              <a:rPr lang="en-US" dirty="0" smtClean="0"/>
              <a:t>—This is a day by day brief description of a member care trip to work with mission staff in an organization/Asian country: leadership consultation, brief counseling, debriefing, conference speaking, training...and avoiding malaria.</a:t>
            </a:r>
            <a:endParaRPr lang="en-GB" dirty="0" smtClean="0"/>
          </a:p>
          <a:p>
            <a:endParaRPr lang="en-GB" dirty="0"/>
          </a:p>
        </p:txBody>
      </p:sp>
      <p:pic>
        <p:nvPicPr>
          <p:cNvPr id="4" name="Picture 5" descr="http://theflashblog.com/map.gif"/>
          <p:cNvPicPr>
            <a:picLocks noChangeAspect="1" noChangeArrowheads="1"/>
          </p:cNvPicPr>
          <p:nvPr/>
        </p:nvPicPr>
        <p:blipFill>
          <a:blip r:embed="rId3" r:link="rId4" cstate="print"/>
          <a:srcRect/>
          <a:stretch>
            <a:fillRect/>
          </a:stretch>
        </p:blipFill>
        <p:spPr bwMode="auto">
          <a:xfrm>
            <a:off x="8305800" y="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solidFill>
                  <a:srgbClr val="0000FF"/>
                </a:solidFill>
              </a:rPr>
              <a:t>Two examples </a:t>
            </a:r>
            <a:br>
              <a:rPr lang="en-GB" sz="2800" b="1" dirty="0" smtClean="0">
                <a:solidFill>
                  <a:srgbClr val="0000FF"/>
                </a:solidFill>
              </a:rPr>
            </a:br>
            <a:r>
              <a:rPr lang="en-GB" sz="2800" b="1" dirty="0" smtClean="0">
                <a:solidFill>
                  <a:srgbClr val="0000FF"/>
                </a:solidFill>
              </a:rPr>
              <a:t>of member care consultation</a:t>
            </a:r>
            <a:endParaRPr lang="en-GB" sz="2800" b="1" dirty="0">
              <a:solidFill>
                <a:srgbClr val="0000FF"/>
              </a:solidFill>
            </a:endParaRPr>
          </a:p>
        </p:txBody>
      </p:sp>
      <p:sp>
        <p:nvSpPr>
          <p:cNvPr id="3" name="Content Placeholder 2"/>
          <p:cNvSpPr>
            <a:spLocks noGrp="1"/>
          </p:cNvSpPr>
          <p:nvPr>
            <p:ph idx="1"/>
          </p:nvPr>
        </p:nvSpPr>
        <p:spPr/>
        <p:txBody>
          <a:bodyPr>
            <a:normAutofit fontScale="92500" lnSpcReduction="10000"/>
          </a:bodyPr>
          <a:lstStyle/>
          <a:p>
            <a:pPr marL="514350" indent="-514350">
              <a:buFont typeface="Arial" pitchFamily="34" charset="0"/>
              <a:buAutoNum type="arabicPeriod"/>
            </a:pPr>
            <a:r>
              <a:rPr lang="en-GB" dirty="0" smtClean="0"/>
              <a:t>Central Asia—coaching, encouragement, and supervision of  a director of a </a:t>
            </a:r>
            <a:r>
              <a:rPr lang="en-GB" dirty="0" err="1" smtClean="0"/>
              <a:t>counseling</a:t>
            </a:r>
            <a:r>
              <a:rPr lang="en-GB" dirty="0" smtClean="0"/>
              <a:t> </a:t>
            </a:r>
            <a:r>
              <a:rPr lang="en-GB" dirty="0" err="1" smtClean="0"/>
              <a:t>center</a:t>
            </a:r>
            <a:r>
              <a:rPr lang="en-GB" dirty="0" smtClean="0"/>
              <a:t> for victims of violence that trains and uses local women as </a:t>
            </a:r>
            <a:r>
              <a:rPr lang="en-GB" dirty="0" err="1" smtClean="0"/>
              <a:t>counselors</a:t>
            </a:r>
            <a:r>
              <a:rPr lang="en-GB" dirty="0" smtClean="0"/>
              <a:t>, war in the county; safety, stress, and competence issues</a:t>
            </a:r>
          </a:p>
          <a:p>
            <a:pPr marL="514350" indent="-514350">
              <a:buAutoNum type="arabicPeriod"/>
            </a:pPr>
            <a:endParaRPr lang="en-GB" dirty="0" smtClean="0"/>
          </a:p>
          <a:p>
            <a:pPr marL="514350" indent="-514350">
              <a:buAutoNum type="arabicPeriod"/>
            </a:pPr>
            <a:r>
              <a:rPr lang="en-GB" dirty="0" smtClean="0"/>
              <a:t>Middle East—family in mission, issues regarding next phase of career, addiction, children’s education, organizational differences, personal fulfilment, safety</a:t>
            </a:r>
          </a:p>
          <a:p>
            <a:pPr marL="514350" indent="-514350">
              <a:buAutoNum type="arabicPeriod"/>
            </a:pPr>
            <a:endParaRPr lang="en-GB" dirty="0" smtClean="0"/>
          </a:p>
        </p:txBody>
      </p:sp>
      <p:pic>
        <p:nvPicPr>
          <p:cNvPr id="4" name="Picture 5" descr="http://theflashblog.com/map.gif"/>
          <p:cNvPicPr>
            <a:picLocks noChangeAspect="1" noChangeArrowheads="1"/>
          </p:cNvPicPr>
          <p:nvPr/>
        </p:nvPicPr>
        <p:blipFill>
          <a:blip r:embed="rId2" r:link="rId3" cstate="print"/>
          <a:srcRect/>
          <a:stretch>
            <a:fillRect/>
          </a:stretch>
        </p:blipFill>
        <p:spPr bwMode="auto">
          <a:xfrm>
            <a:off x="8305800" y="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i="1" dirty="0" smtClean="0">
                <a:solidFill>
                  <a:srgbClr val="006699"/>
                </a:solidFill>
              </a:rPr>
              <a:t>Global Member Care</a:t>
            </a:r>
            <a:br>
              <a:rPr lang="en-GB" sz="2800" b="1" i="1" dirty="0" smtClean="0">
                <a:solidFill>
                  <a:srgbClr val="006699"/>
                </a:solidFill>
              </a:rPr>
            </a:br>
            <a:r>
              <a:rPr lang="en-GB" sz="2400" b="1" i="1" dirty="0" smtClean="0">
                <a:solidFill>
                  <a:srgbClr val="006699"/>
                </a:solidFill>
              </a:rPr>
              <a:t>Crossing Sectors for Serving Humanity (2013)</a:t>
            </a:r>
            <a:endParaRPr lang="en-GB" sz="2400" b="1" i="1" dirty="0">
              <a:solidFill>
                <a:srgbClr val="006699"/>
              </a:solidFill>
            </a:endParaRPr>
          </a:p>
        </p:txBody>
      </p:sp>
      <p:pic>
        <p:nvPicPr>
          <p:cNvPr id="5" name="Content Placeholder 4" descr="MemberCare_Cover_PRESS 3.jpg"/>
          <p:cNvPicPr>
            <a:picLocks noGrp="1" noChangeAspect="1"/>
          </p:cNvPicPr>
          <p:nvPr>
            <p:ph idx="1"/>
          </p:nvPr>
        </p:nvPicPr>
        <p:blipFill>
          <a:blip r:embed="rId2" cstate="print"/>
          <a:stretch>
            <a:fillRect/>
          </a:stretch>
        </p:blipFill>
        <p:spPr>
          <a:xfrm>
            <a:off x="914400" y="1371600"/>
            <a:ext cx="7740374" cy="54864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000" b="1" dirty="0" smtClean="0">
                <a:solidFill>
                  <a:srgbClr val="0000FF"/>
                </a:solidFill>
              </a:rPr>
              <a:t>Global Mental Health</a:t>
            </a:r>
            <a:br>
              <a:rPr lang="en-GB" sz="4000" b="1" dirty="0" smtClean="0">
                <a:solidFill>
                  <a:srgbClr val="0000FF"/>
                </a:solidFill>
              </a:rPr>
            </a:br>
            <a:r>
              <a:rPr lang="en-GB" sz="4000" b="1" dirty="0" smtClean="0">
                <a:solidFill>
                  <a:srgbClr val="0000FF"/>
                </a:solidFill>
              </a:rPr>
              <a:t>(GMH)</a:t>
            </a:r>
            <a:endParaRPr lang="en-GB" sz="4000" b="1" dirty="0">
              <a:solidFill>
                <a:srgbClr val="0000FF"/>
              </a:solidFill>
            </a:endParaRPr>
          </a:p>
        </p:txBody>
      </p:sp>
      <p:sp>
        <p:nvSpPr>
          <p:cNvPr id="3" name="Content Placeholder 2"/>
          <p:cNvSpPr>
            <a:spLocks noGrp="1"/>
          </p:cNvSpPr>
          <p:nvPr>
            <p:ph sz="quarter" idx="1"/>
          </p:nvPr>
        </p:nvSpPr>
        <p:spPr>
          <a:xfrm>
            <a:off x="0" y="1600200"/>
            <a:ext cx="9144000" cy="5257800"/>
          </a:xfrm>
        </p:spPr>
        <p:txBody>
          <a:bodyPr>
            <a:normAutofit/>
          </a:bodyPr>
          <a:lstStyle/>
          <a:p>
            <a:pPr algn="just">
              <a:buNone/>
            </a:pPr>
            <a:r>
              <a:rPr lang="en-GB" dirty="0" smtClean="0"/>
              <a:t>	</a:t>
            </a:r>
            <a:r>
              <a:rPr lang="en-GB" sz="2800" dirty="0" smtClean="0"/>
              <a:t>“An international, interdisciplinary, and multi-</a:t>
            </a:r>
            <a:r>
              <a:rPr lang="en-GB" sz="2800" dirty="0" err="1" smtClean="0"/>
              <a:t>sectoral</a:t>
            </a:r>
            <a:r>
              <a:rPr lang="en-GB" sz="2800" dirty="0" smtClean="0"/>
              <a:t> domain which </a:t>
            </a:r>
            <a:r>
              <a:rPr lang="en-GB" sz="2800" b="1" dirty="0" smtClean="0"/>
              <a:t>promotes human well-being, the right to health, and equity in health for all. </a:t>
            </a:r>
            <a:r>
              <a:rPr lang="en-GB" sz="2800" dirty="0" smtClean="0"/>
              <a:t>It encourages healthy behaviours and lifestyles; is committed to preventing and treating mental, neurological, and substance use conditions; and seeks to improve policies and programs, professional practices and research, advocacy and awareness, and social and environmental factors that affect health and well-being.“</a:t>
            </a:r>
          </a:p>
          <a:p>
            <a:pPr algn="just">
              <a:buNone/>
            </a:pPr>
            <a:endParaRPr lang="en-GB" sz="2800" dirty="0" smtClean="0"/>
          </a:p>
          <a:p>
            <a:pPr algn="ctr">
              <a:buNone/>
            </a:pPr>
            <a:r>
              <a:rPr lang="en-GB" sz="2000" dirty="0" smtClean="0">
                <a:hlinkClick r:id="rId2"/>
              </a:rPr>
              <a:t>GMH--Finding Your Niches and Networks</a:t>
            </a:r>
            <a:r>
              <a:rPr lang="en-GB" sz="2000" dirty="0" smtClean="0"/>
              <a:t>, </a:t>
            </a:r>
            <a:r>
              <a:rPr lang="en-GB" sz="2000" i="1" dirty="0" smtClean="0"/>
              <a:t>Psychology International</a:t>
            </a:r>
            <a:r>
              <a:rPr lang="en-GB" sz="2000" dirty="0" smtClean="0"/>
              <a:t>, March 2012</a:t>
            </a:r>
          </a:p>
          <a:p>
            <a:pPr algn="ctr">
              <a:buNone/>
            </a:pPr>
            <a:endParaRPr lang="en-GB" dirty="0" smtClean="0"/>
          </a:p>
          <a:p>
            <a:pPr algn="ctr">
              <a:buNone/>
            </a:pPr>
            <a:endParaRPr lang="en-GB" dirty="0"/>
          </a:p>
        </p:txBody>
      </p:sp>
      <p:pic>
        <p:nvPicPr>
          <p:cNvPr id="4" name="Picture 5" descr="http://theflashblog.com/map.gif"/>
          <p:cNvPicPr>
            <a:picLocks noChangeAspect="1" noChangeArrowheads="1"/>
          </p:cNvPicPr>
          <p:nvPr/>
        </p:nvPicPr>
        <p:blipFill>
          <a:blip r:embed="rId3" r:link="rId4" cstate="print"/>
          <a:srcRect/>
          <a:stretch>
            <a:fillRect/>
          </a:stretch>
        </p:blipFill>
        <p:spPr bwMode="auto">
          <a:xfrm>
            <a:off x="8305800" y="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r>
              <a:rPr lang="en-GB" u="sng" dirty="0" smtClean="0">
                <a:hlinkClick r:id="rId2"/>
              </a:rPr>
              <a:t>Hidden </a:t>
            </a:r>
            <a:r>
              <a:rPr lang="en-GB" u="sng" dirty="0" smtClean="0">
                <a:hlinkClick r:id="rId2"/>
              </a:rPr>
              <a:t>Pictures</a:t>
            </a:r>
            <a:r>
              <a:rPr lang="en-GB" i="1" u="sng" dirty="0" smtClean="0"/>
              <a:t/>
            </a:r>
            <a:br>
              <a:rPr lang="en-GB" i="1" u="sng" dirty="0" smtClean="0"/>
            </a:br>
            <a:r>
              <a:rPr lang="en-GB" i="1" dirty="0" smtClean="0"/>
              <a:t>A personal journey into GMH</a:t>
            </a:r>
            <a:r>
              <a:rPr lang="en-GB" dirty="0" smtClean="0"/>
              <a:t> </a:t>
            </a:r>
            <a:br>
              <a:rPr lang="en-GB" dirty="0" smtClean="0"/>
            </a:br>
            <a:r>
              <a:rPr lang="en-GB" sz="2700" dirty="0" smtClean="0"/>
              <a:t>(film trailer)</a:t>
            </a:r>
            <a:endParaRPr lang="en-GB" sz="2700" dirty="0"/>
          </a:p>
        </p:txBody>
      </p:sp>
      <p:sp>
        <p:nvSpPr>
          <p:cNvPr id="3" name="Content Placeholder 2"/>
          <p:cNvSpPr>
            <a:spLocks noGrp="1"/>
          </p:cNvSpPr>
          <p:nvPr>
            <p:ph idx="1"/>
          </p:nvPr>
        </p:nvSpPr>
        <p:spPr>
          <a:xfrm>
            <a:off x="457200" y="2209800"/>
            <a:ext cx="8229600" cy="3916363"/>
          </a:xfrm>
        </p:spPr>
        <p:txBody>
          <a:bodyPr/>
          <a:lstStyle/>
          <a:p>
            <a:pPr algn="ctr">
              <a:buNone/>
            </a:pPr>
            <a:endParaRPr lang="en-GB" u="sng" dirty="0" smtClean="0">
              <a:hlinkClick r:id="rId3"/>
            </a:endParaRPr>
          </a:p>
          <a:p>
            <a:pPr algn="ctr">
              <a:buNone/>
            </a:pPr>
            <a:r>
              <a:rPr lang="en-GB" u="sng" dirty="0" smtClean="0">
                <a:hlinkClick r:id="rId3"/>
              </a:rPr>
              <a:t>http://www.hiddenpicturesfilm.com/</a:t>
            </a:r>
            <a:r>
              <a:rPr lang="en-GB" dirty="0" smtClean="0"/>
              <a:t> </a:t>
            </a:r>
          </a:p>
          <a:p>
            <a:pPr algn="ctr">
              <a:buNone/>
            </a:pPr>
            <a:endParaRPr lang="en-GB" dirty="0" smtClean="0"/>
          </a:p>
          <a:p>
            <a:pPr algn="ctr">
              <a:buNone/>
            </a:pPr>
            <a:r>
              <a:rPr lang="en-GB" sz="2400" dirty="0" smtClean="0"/>
              <a:t>Reflections on the video:</a:t>
            </a:r>
          </a:p>
          <a:p>
            <a:pPr algn="ctr">
              <a:buNone/>
            </a:pPr>
            <a:r>
              <a:rPr lang="en-GB" sz="2400" dirty="0" smtClean="0"/>
              <a:t>Who is hiding, hurting, helping?</a:t>
            </a:r>
          </a:p>
          <a:p>
            <a:endParaRPr lang="en-GB" dirty="0"/>
          </a:p>
        </p:txBody>
      </p:sp>
      <p:pic>
        <p:nvPicPr>
          <p:cNvPr id="4" name="Picture 5" descr="http://theflashblog.com/map.gif"/>
          <p:cNvPicPr>
            <a:picLocks noChangeAspect="1" noChangeArrowheads="1"/>
          </p:cNvPicPr>
          <p:nvPr/>
        </p:nvPicPr>
        <p:blipFill>
          <a:blip r:embed="rId4" r:link="rId5" cstate="print"/>
          <a:srcRect/>
          <a:stretch>
            <a:fillRect/>
          </a:stretch>
        </p:blipFill>
        <p:spPr bwMode="auto">
          <a:xfrm>
            <a:off x="8305800" y="0"/>
            <a:ext cx="838200" cy="838200"/>
          </a:xfrm>
          <a:prstGeom prst="rect">
            <a:avLst/>
          </a:prstGeom>
          <a:noFill/>
          <a:ln w="50800" cmpd="tri">
            <a:solidFill>
              <a:srgbClr val="0000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3174</TotalTime>
  <Words>1557</Words>
  <Application>Microsoft Office PowerPoint</Application>
  <PresentationFormat>On-screen Show (4:3)</PresentationFormat>
  <Paragraphs>248</Paragraphs>
  <Slides>30</Slides>
  <Notes>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vt:lpstr>
      <vt:lpstr>Global Integration (GI)</vt:lpstr>
      <vt:lpstr>    Welcome to Geneva .    </vt:lpstr>
      <vt:lpstr>Global Member Care  (GMC)</vt:lpstr>
      <vt:lpstr>Some materials to help orient students and colleagues  to member care consultation. Access these materials are here: https://sites.google.com/site/membercaravan/training-for-mc</vt:lpstr>
      <vt:lpstr>Two examples  of member care consultation</vt:lpstr>
      <vt:lpstr>Global Member Care Crossing Sectors for Serving Humanity (2013)</vt:lpstr>
      <vt:lpstr>Global Mental Health (GMH)</vt:lpstr>
      <vt:lpstr>Hidden Pictures A personal journey into GMH  (film trailer)</vt:lpstr>
      <vt:lpstr>Some core resources  to orient students and colleagues to GMH   </vt:lpstr>
      <vt:lpstr>.</vt:lpstr>
      <vt:lpstr>United Nations, Geneva</vt:lpstr>
      <vt:lpstr>     </vt:lpstr>
      <vt:lpstr> Involvement in putting MH on the NCD agenda  (e.g., four joint statements)  leading up to the UN General Assembly High level Meeting on NCDs, Sept 2011</vt:lpstr>
      <vt:lpstr>Training Modules </vt:lpstr>
      <vt:lpstr>World Health Organization</vt:lpstr>
      <vt:lpstr>Health and Mental Health</vt:lpstr>
      <vt:lpstr> Mental Health Action Plan 2013-2020 </vt:lpstr>
      <vt:lpstr>WHO Executive Board—meeting room—where the Mental Health Action Plan 2013-2020 was discussed, debated, and passed in May 2013</vt:lpstr>
      <vt:lpstr>Slide 20</vt:lpstr>
      <vt:lpstr>   GMH and NGOs  Working Together Well! Mental helse som global utfordring.  Hva kan vi bidra med?    </vt:lpstr>
      <vt:lpstr>Global Mental Health</vt:lpstr>
      <vt:lpstr>,</vt:lpstr>
      <vt:lpstr>  World Mental Health Day (1992-2014, 10 October)   </vt:lpstr>
      <vt:lpstr>Like a Death Sentence Human Rights Watch, Oct 2012</vt:lpstr>
      <vt:lpstr>UN Charter, 1945</vt:lpstr>
      <vt:lpstr> Universal Declaration of Human Rights, 1948</vt:lpstr>
      <vt:lpstr> Convention on the Rights of Persons with Disabilities (UN, 2006)</vt:lpstr>
      <vt:lpstr>Summary Thoughts </vt:lpstr>
      <vt:lpstr>.</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GMH Briefing</dc:title>
  <dc:creator>Kelly</dc:creator>
  <cp:lastModifiedBy>Kelly</cp:lastModifiedBy>
  <cp:revision>201</cp:revision>
  <dcterms:created xsi:type="dcterms:W3CDTF">2011-04-13T17:47:47Z</dcterms:created>
  <dcterms:modified xsi:type="dcterms:W3CDTF">2014-03-17T17:53:04Z</dcterms:modified>
</cp:coreProperties>
</file>